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7.jpg" ContentType="image/jpg"/>
  <Override PartName="/ppt/media/image18.jpg" ContentType="image/jpg"/>
  <Override PartName="/ppt/media/image1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315" r:id="rId22"/>
    <p:sldId id="314" r:id="rId23"/>
    <p:sldId id="316" r:id="rId24"/>
    <p:sldId id="276" r:id="rId25"/>
    <p:sldId id="302" r:id="rId26"/>
    <p:sldId id="303" r:id="rId27"/>
    <p:sldId id="278" r:id="rId28"/>
    <p:sldId id="306" r:id="rId29"/>
    <p:sldId id="305" r:id="rId30"/>
    <p:sldId id="304" r:id="rId31"/>
    <p:sldId id="279" r:id="rId32"/>
    <p:sldId id="285" r:id="rId33"/>
    <p:sldId id="280" r:id="rId34"/>
    <p:sldId id="286" r:id="rId35"/>
    <p:sldId id="307" r:id="rId36"/>
    <p:sldId id="308" r:id="rId37"/>
    <p:sldId id="309" r:id="rId38"/>
    <p:sldId id="281" r:id="rId39"/>
    <p:sldId id="287" r:id="rId40"/>
    <p:sldId id="313" r:id="rId41"/>
    <p:sldId id="301" r:id="rId42"/>
    <p:sldId id="310" r:id="rId43"/>
    <p:sldId id="282" r:id="rId44"/>
    <p:sldId id="288" r:id="rId45"/>
    <p:sldId id="311" r:id="rId46"/>
    <p:sldId id="312" r:id="rId47"/>
    <p:sldId id="297" r:id="rId48"/>
    <p:sldId id="298" r:id="rId49"/>
    <p:sldId id="299" r:id="rId50"/>
    <p:sldId id="300" r:id="rId51"/>
    <p:sldId id="291" r:id="rId52"/>
    <p:sldId id="292" r:id="rId53"/>
    <p:sldId id="293" r:id="rId54"/>
    <p:sldId id="294" r:id="rId55"/>
    <p:sldId id="318" r:id="rId56"/>
    <p:sldId id="295" r:id="rId57"/>
    <p:sldId id="296" r:id="rId58"/>
    <p:sldId id="319" r:id="rId59"/>
    <p:sldId id="283" r:id="rId60"/>
    <p:sldId id="289" r:id="rId61"/>
    <p:sldId id="317" r:id="rId62"/>
    <p:sldId id="284" r:id="rId63"/>
    <p:sldId id="290" r:id="rId64"/>
    <p:sldId id="320" r:id="rId65"/>
    <p:sldId id="32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7DE494-87C1-4C53-8D10-3968D06967CA}">
          <p14:sldIdLst>
            <p14:sldId id="256"/>
            <p14:sldId id="257"/>
            <p14:sldId id="258"/>
            <p14:sldId id="259"/>
            <p14:sldId id="261"/>
            <p14:sldId id="262"/>
            <p14:sldId id="263"/>
            <p14:sldId id="264"/>
            <p14:sldId id="265"/>
            <p14:sldId id="266"/>
            <p14:sldId id="267"/>
            <p14:sldId id="268"/>
            <p14:sldId id="269"/>
            <p14:sldId id="270"/>
            <p14:sldId id="271"/>
            <p14:sldId id="272"/>
            <p14:sldId id="273"/>
            <p14:sldId id="274"/>
            <p14:sldId id="275"/>
            <p14:sldId id="277"/>
            <p14:sldId id="315"/>
            <p14:sldId id="314"/>
            <p14:sldId id="316"/>
            <p14:sldId id="276"/>
            <p14:sldId id="302"/>
            <p14:sldId id="303"/>
            <p14:sldId id="278"/>
            <p14:sldId id="306"/>
            <p14:sldId id="305"/>
            <p14:sldId id="304"/>
            <p14:sldId id="279"/>
            <p14:sldId id="285"/>
            <p14:sldId id="280"/>
            <p14:sldId id="286"/>
            <p14:sldId id="307"/>
            <p14:sldId id="308"/>
            <p14:sldId id="309"/>
            <p14:sldId id="281"/>
            <p14:sldId id="287"/>
            <p14:sldId id="313"/>
            <p14:sldId id="301"/>
            <p14:sldId id="310"/>
            <p14:sldId id="282"/>
            <p14:sldId id="288"/>
            <p14:sldId id="311"/>
            <p14:sldId id="312"/>
            <p14:sldId id="297"/>
            <p14:sldId id="298"/>
            <p14:sldId id="299"/>
            <p14:sldId id="300"/>
            <p14:sldId id="291"/>
            <p14:sldId id="292"/>
            <p14:sldId id="293"/>
            <p14:sldId id="294"/>
            <p14:sldId id="318"/>
            <p14:sldId id="295"/>
            <p14:sldId id="296"/>
            <p14:sldId id="319"/>
            <p14:sldId id="283"/>
            <p14:sldId id="289"/>
            <p14:sldId id="317"/>
            <p14:sldId id="284"/>
          </p14:sldIdLst>
        </p14:section>
        <p14:section name="Untitled Section" id="{96CC6D4C-90A6-4CF8-8851-1CD6B58E304B}">
          <p14:sldIdLst>
            <p14:sldId id="290"/>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4A8E"/>
    <a:srgbClr val="181101"/>
    <a:srgbClr val="E3C593"/>
    <a:srgbClr val="F1CE97"/>
    <a:srgbClr val="F9D69E"/>
    <a:srgbClr val="E3CAA1"/>
    <a:srgbClr val="E2C490"/>
    <a:srgbClr val="FFF199"/>
    <a:srgbClr val="F3D0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12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95700" y="1455737"/>
            <a:ext cx="5676900" cy="1963737"/>
          </a:xfrm>
          <a:gradFill flip="none" rotWithShape="1">
            <a:gsLst>
              <a:gs pos="0">
                <a:srgbClr val="E3C593">
                  <a:shade val="30000"/>
                  <a:satMod val="115000"/>
                  <a:lumMod val="77000"/>
                  <a:lumOff val="23000"/>
                </a:srgbClr>
              </a:gs>
              <a:gs pos="39000">
                <a:srgbClr val="E3C593">
                  <a:shade val="67500"/>
                  <a:satMod val="115000"/>
                  <a:alpha val="40000"/>
                </a:srgbClr>
              </a:gs>
              <a:gs pos="100000">
                <a:srgbClr val="E3C593">
                  <a:shade val="100000"/>
                  <a:satMod val="115000"/>
                </a:srgbClr>
              </a:gs>
            </a:gsLst>
            <a:lin ang="2700000" scaled="1"/>
            <a:tileRect/>
          </a:gradFill>
          <a:ln>
            <a:noFill/>
          </a:ln>
        </p:spPr>
        <p:txBody>
          <a:bodyPr anchor="t">
            <a:normAutofit/>
          </a:bodyPr>
          <a:lstStyle>
            <a:lvl1pPr algn="ctr">
              <a:lnSpc>
                <a:spcPct val="100000"/>
              </a:lnSpc>
              <a:defRPr sz="4400" b="0"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Name of Presentation</a:t>
            </a:r>
          </a:p>
        </p:txBody>
      </p:sp>
      <p:sp>
        <p:nvSpPr>
          <p:cNvPr id="3" name="Subtitle 2"/>
          <p:cNvSpPr>
            <a:spLocks noGrp="1"/>
          </p:cNvSpPr>
          <p:nvPr>
            <p:ph type="subTitle" idx="1" hasCustomPrompt="1"/>
          </p:nvPr>
        </p:nvSpPr>
        <p:spPr>
          <a:xfrm>
            <a:off x="3695700" y="2841625"/>
            <a:ext cx="5676900" cy="577849"/>
          </a:xfrm>
        </p:spPr>
        <p:txBody>
          <a:bodyPr anchor="t">
            <a:noAutofit/>
          </a:bodyPr>
          <a:lstStyle>
            <a:lvl1pPr marL="0" indent="0" algn="ctr">
              <a:buNone/>
              <a:defRPr sz="2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Company Name</a:t>
            </a:r>
          </a:p>
        </p:txBody>
      </p:sp>
      <p:sp>
        <p:nvSpPr>
          <p:cNvPr id="4" name="Date Placeholder 3"/>
          <p:cNvSpPr>
            <a:spLocks noGrp="1"/>
          </p:cNvSpPr>
          <p:nvPr>
            <p:ph type="dt" sz="half" idx="10"/>
          </p:nvPr>
        </p:nvSpPr>
        <p:spPr/>
        <p:txBody>
          <a:bodyPr/>
          <a:lstStyle/>
          <a:p>
            <a:fld id="{DAC83BF4-EFA9-4DAC-BE7E-8A97391412DC}"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295682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3BF4-EFA9-4DAC-BE7E-8A97391412DC}"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337474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3BF4-EFA9-4DAC-BE7E-8A97391412DC}"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251630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4574" y="365125"/>
            <a:ext cx="9039225" cy="1325563"/>
          </a:xfrm>
        </p:spPr>
        <p:txBody>
          <a:bodyPr/>
          <a:lstStyle>
            <a:lvl1pPr>
              <a:defRPr>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314574" y="1825625"/>
            <a:ext cx="9039226" cy="4351338"/>
          </a:xfrm>
        </p:spPr>
        <p:txBody>
          <a:bodyPr/>
          <a:lstStyle>
            <a:lvl1pPr>
              <a:lnSpc>
                <a:spcPct val="100000"/>
              </a:lnSpc>
              <a:spcBef>
                <a:spcPts val="0"/>
              </a:spcBef>
              <a:spcAft>
                <a:spcPts val="300"/>
              </a:spcAft>
              <a:defRPr>
                <a:solidFill>
                  <a:schemeClr val="tx1"/>
                </a:solidFill>
              </a:defRPr>
            </a:lvl1pPr>
            <a:lvl2pPr>
              <a:lnSpc>
                <a:spcPct val="100000"/>
              </a:lnSpc>
              <a:spcBef>
                <a:spcPts val="0"/>
              </a:spcBef>
              <a:spcAft>
                <a:spcPts val="300"/>
              </a:spcAft>
              <a:defRPr>
                <a:solidFill>
                  <a:schemeClr val="tx1"/>
                </a:solidFill>
              </a:defRPr>
            </a:lvl2pPr>
            <a:lvl3pPr>
              <a:lnSpc>
                <a:spcPct val="100000"/>
              </a:lnSpc>
              <a:spcBef>
                <a:spcPts val="0"/>
              </a:spcBef>
              <a:spcAft>
                <a:spcPts val="300"/>
              </a:spcAft>
              <a:defRPr>
                <a:solidFill>
                  <a:schemeClr val="tx1"/>
                </a:solidFill>
              </a:defRPr>
            </a:lvl3pPr>
            <a:lvl4pPr>
              <a:lnSpc>
                <a:spcPct val="100000"/>
              </a:lnSpc>
              <a:spcBef>
                <a:spcPts val="0"/>
              </a:spcBef>
              <a:spcAft>
                <a:spcPts val="300"/>
              </a:spcAft>
              <a:defRPr>
                <a:solidFill>
                  <a:schemeClr val="tx1"/>
                </a:solidFill>
              </a:defRPr>
            </a:lvl4pPr>
            <a:lvl5pPr>
              <a:lnSpc>
                <a:spcPct val="100000"/>
              </a:lnSpc>
              <a:spcBef>
                <a:spcPts val="0"/>
              </a:spcBef>
              <a:spcAft>
                <a:spcPts val="3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7B4B3-7473-456C-8198-F13210945E7D}"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2228850" cy="6858000"/>
          </a:xfrm>
          <a:prstGeom prst="rect">
            <a:avLst/>
          </a:prstGeom>
        </p:spPr>
      </p:pic>
      <p:sp>
        <p:nvSpPr>
          <p:cNvPr id="4" name="Date Placeholder 3"/>
          <p:cNvSpPr>
            <a:spLocks noGrp="1"/>
          </p:cNvSpPr>
          <p:nvPr>
            <p:ph type="dt" sz="half" idx="10"/>
          </p:nvPr>
        </p:nvSpPr>
        <p:spPr/>
        <p:txBody>
          <a:bodyPr/>
          <a:lstStyle/>
          <a:p>
            <a:fld id="{DAC83BF4-EFA9-4DAC-BE7E-8A97391412DC}" type="datetimeFigureOut">
              <a:rPr lang="en-US" smtClean="0"/>
              <a:t>1/18/2024</a:t>
            </a:fld>
            <a:endParaRPr lang="en-US"/>
          </a:p>
        </p:txBody>
      </p:sp>
    </p:spTree>
    <p:extLst>
      <p:ext uri="{BB962C8B-B14F-4D97-AF65-F5344CB8AC3E}">
        <p14:creationId xmlns:p14="http://schemas.microsoft.com/office/powerpoint/2010/main" val="246084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3BF4-EFA9-4DAC-BE7E-8A97391412DC}"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417825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3149" y="365125"/>
            <a:ext cx="9086851"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343148" y="1825625"/>
            <a:ext cx="4467227" cy="4351338"/>
          </a:xfrm>
        </p:spPr>
        <p:txBody>
          <a:bodyPr/>
          <a:lstStyle>
            <a:lvl1pPr>
              <a:lnSpc>
                <a:spcPct val="100000"/>
              </a:lnSpc>
              <a:spcBef>
                <a:spcPts val="0"/>
              </a:spcBef>
              <a:spcAft>
                <a:spcPts val="300"/>
              </a:spcAft>
              <a:defRPr>
                <a:latin typeface="Arial" panose="020B0604020202020204" pitchFamily="34" charset="0"/>
                <a:cs typeface="Arial" panose="020B0604020202020204" pitchFamily="34" charset="0"/>
              </a:defRPr>
            </a:lvl1pPr>
            <a:lvl2pPr>
              <a:lnSpc>
                <a:spcPct val="100000"/>
              </a:lnSpc>
              <a:spcBef>
                <a:spcPts val="0"/>
              </a:spcBef>
              <a:spcAft>
                <a:spcPts val="300"/>
              </a:spcAft>
              <a:defRPr>
                <a:latin typeface="Arial" panose="020B0604020202020204" pitchFamily="34" charset="0"/>
                <a:cs typeface="Arial" panose="020B0604020202020204" pitchFamily="34" charset="0"/>
              </a:defRPr>
            </a:lvl2pPr>
            <a:lvl3pPr>
              <a:lnSpc>
                <a:spcPct val="100000"/>
              </a:lnSpc>
              <a:spcBef>
                <a:spcPts val="0"/>
              </a:spcBef>
              <a:spcAft>
                <a:spcPts val="300"/>
              </a:spcAft>
              <a:defRPr>
                <a:latin typeface="Arial" panose="020B0604020202020204" pitchFamily="34" charset="0"/>
                <a:cs typeface="Arial" panose="020B0604020202020204" pitchFamily="34" charset="0"/>
              </a:defRPr>
            </a:lvl3pPr>
            <a:lvl4pPr>
              <a:lnSpc>
                <a:spcPct val="100000"/>
              </a:lnSpc>
              <a:spcBef>
                <a:spcPts val="0"/>
              </a:spcBef>
              <a:spcAft>
                <a:spcPts val="300"/>
              </a:spcAft>
              <a:defRPr>
                <a:latin typeface="Arial" panose="020B0604020202020204" pitchFamily="34" charset="0"/>
                <a:cs typeface="Arial" panose="020B0604020202020204" pitchFamily="34" charset="0"/>
              </a:defRPr>
            </a:lvl4pPr>
            <a:lvl5pPr>
              <a:lnSpc>
                <a:spcPct val="100000"/>
              </a:lnSpc>
              <a:spcBef>
                <a:spcPts val="0"/>
              </a:spcBef>
              <a:spcAft>
                <a:spcPts val="3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924673" y="1825625"/>
            <a:ext cx="4505328" cy="4351338"/>
          </a:xfrm>
        </p:spPr>
        <p:txBody>
          <a:bodyPr/>
          <a:lstStyle>
            <a:lvl1pPr>
              <a:lnSpc>
                <a:spcPct val="100000"/>
              </a:lnSpc>
              <a:spcBef>
                <a:spcPts val="0"/>
              </a:spcBef>
              <a:spcAft>
                <a:spcPts val="300"/>
              </a:spcAft>
              <a:defRPr>
                <a:latin typeface="Arial" panose="020B0604020202020204" pitchFamily="34" charset="0"/>
                <a:cs typeface="Arial" panose="020B0604020202020204" pitchFamily="34" charset="0"/>
              </a:defRPr>
            </a:lvl1pPr>
            <a:lvl2pPr>
              <a:lnSpc>
                <a:spcPct val="100000"/>
              </a:lnSpc>
              <a:spcBef>
                <a:spcPts val="0"/>
              </a:spcBef>
              <a:spcAft>
                <a:spcPts val="300"/>
              </a:spcAft>
              <a:defRPr>
                <a:latin typeface="Arial" panose="020B0604020202020204" pitchFamily="34" charset="0"/>
                <a:cs typeface="Arial" panose="020B0604020202020204" pitchFamily="34" charset="0"/>
              </a:defRPr>
            </a:lvl2pPr>
            <a:lvl3pPr>
              <a:lnSpc>
                <a:spcPct val="100000"/>
              </a:lnSpc>
              <a:spcBef>
                <a:spcPts val="0"/>
              </a:spcBef>
              <a:spcAft>
                <a:spcPts val="300"/>
              </a:spcAft>
              <a:defRPr>
                <a:latin typeface="Arial" panose="020B0604020202020204" pitchFamily="34" charset="0"/>
                <a:cs typeface="Arial" panose="020B0604020202020204" pitchFamily="34" charset="0"/>
              </a:defRPr>
            </a:lvl3pPr>
            <a:lvl4pPr>
              <a:lnSpc>
                <a:spcPct val="100000"/>
              </a:lnSpc>
              <a:spcBef>
                <a:spcPts val="0"/>
              </a:spcBef>
              <a:spcAft>
                <a:spcPts val="300"/>
              </a:spcAft>
              <a:defRPr>
                <a:latin typeface="Arial" panose="020B0604020202020204" pitchFamily="34" charset="0"/>
                <a:cs typeface="Arial" panose="020B0604020202020204" pitchFamily="34" charset="0"/>
              </a:defRPr>
            </a:lvl4pPr>
            <a:lvl5pPr>
              <a:lnSpc>
                <a:spcPct val="100000"/>
              </a:lnSpc>
              <a:spcBef>
                <a:spcPts val="0"/>
              </a:spcBef>
              <a:spcAft>
                <a:spcPts val="3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a:xfrm>
            <a:off x="771525" y="6356350"/>
            <a:ext cx="2809875" cy="365125"/>
          </a:xfrm>
        </p:spPr>
        <p:txBody>
          <a:bodyPr/>
          <a:lstStyle/>
          <a:p>
            <a:fld id="{DAC83BF4-EFA9-4DAC-BE7E-8A97391412DC}" type="datetimeFigureOut">
              <a:rPr lang="en-US" smtClean="0"/>
              <a:t>1/18/2024</a:t>
            </a:fld>
            <a:endParaRPr lang="en-US" dirty="0"/>
          </a:p>
        </p:txBody>
      </p:sp>
      <p:sp>
        <p:nvSpPr>
          <p:cNvPr id="7" name="Slide Number Placeholder 6"/>
          <p:cNvSpPr>
            <a:spLocks noGrp="1"/>
          </p:cNvSpPr>
          <p:nvPr>
            <p:ph type="sldNum" sz="quarter" idx="12"/>
          </p:nvPr>
        </p:nvSpPr>
        <p:spPr>
          <a:xfrm>
            <a:off x="8610600" y="6356350"/>
            <a:ext cx="2819400" cy="365125"/>
          </a:xfrm>
        </p:spPr>
        <p:txBody>
          <a:bodyPr/>
          <a:lstStyle/>
          <a:p>
            <a:fld id="{F287B4B3-7473-456C-8198-F13210945E7D}" type="slidenum">
              <a:rPr lang="en-US" smtClean="0"/>
              <a:t>‹#›</a:t>
            </a:fld>
            <a:endParaRPr lang="en-US"/>
          </a:p>
        </p:txBody>
      </p:sp>
      <p:pic>
        <p:nvPicPr>
          <p:cNvPr id="8" name="Picture 7"/>
          <p:cNvPicPr>
            <a:picLocks noChangeAspect="1"/>
          </p:cNvPicPr>
          <p:nvPr userDrawn="1"/>
        </p:nvPicPr>
        <p:blipFill>
          <a:blip r:embed="rId2"/>
          <a:stretch>
            <a:fillRect/>
          </a:stretch>
        </p:blipFill>
        <p:spPr>
          <a:xfrm>
            <a:off x="0" y="0"/>
            <a:ext cx="2228850" cy="6858000"/>
          </a:xfrm>
          <a:prstGeom prst="rect">
            <a:avLst/>
          </a:prstGeom>
        </p:spPr>
      </p:pic>
    </p:spTree>
    <p:extLst>
      <p:ext uri="{BB962C8B-B14F-4D97-AF65-F5344CB8AC3E}">
        <p14:creationId xmlns:p14="http://schemas.microsoft.com/office/powerpoint/2010/main" val="379012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355850" cy="6858000"/>
          </a:xfrm>
          <a:prstGeom prst="rect">
            <a:avLst/>
          </a:prstGeom>
        </p:spPr>
      </p:pic>
      <p:sp>
        <p:nvSpPr>
          <p:cNvPr id="2" name="Title 1"/>
          <p:cNvSpPr>
            <a:spLocks noGrp="1"/>
          </p:cNvSpPr>
          <p:nvPr>
            <p:ph type="title"/>
          </p:nvPr>
        </p:nvSpPr>
        <p:spPr>
          <a:xfrm>
            <a:off x="2438400" y="365125"/>
            <a:ext cx="9091612"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2438400" y="1681163"/>
            <a:ext cx="4448175" cy="823912"/>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438400" y="2505075"/>
            <a:ext cx="4448175" cy="3684588"/>
          </a:xfrm>
        </p:spPr>
        <p:txBody>
          <a:bodyPr/>
          <a:lstStyle>
            <a:lvl1pPr>
              <a:lnSpc>
                <a:spcPct val="100000"/>
              </a:lnSpc>
              <a:spcBef>
                <a:spcPts val="0"/>
              </a:spcBef>
              <a:spcAft>
                <a:spcPts val="300"/>
              </a:spcAft>
              <a:defRPr>
                <a:latin typeface="Arial" panose="020B0604020202020204" pitchFamily="34" charset="0"/>
                <a:cs typeface="Arial" panose="020B0604020202020204" pitchFamily="34" charset="0"/>
              </a:defRPr>
            </a:lvl1pPr>
            <a:lvl2pPr>
              <a:lnSpc>
                <a:spcPct val="100000"/>
              </a:lnSpc>
              <a:spcBef>
                <a:spcPts val="0"/>
              </a:spcBef>
              <a:spcAft>
                <a:spcPts val="300"/>
              </a:spcAft>
              <a:defRPr>
                <a:latin typeface="Arial" panose="020B0604020202020204" pitchFamily="34" charset="0"/>
                <a:cs typeface="Arial" panose="020B0604020202020204" pitchFamily="34" charset="0"/>
              </a:defRPr>
            </a:lvl2pPr>
            <a:lvl3pPr>
              <a:lnSpc>
                <a:spcPct val="100000"/>
              </a:lnSpc>
              <a:spcBef>
                <a:spcPts val="0"/>
              </a:spcBef>
              <a:spcAft>
                <a:spcPts val="300"/>
              </a:spcAft>
              <a:defRPr>
                <a:latin typeface="Arial" panose="020B0604020202020204" pitchFamily="34" charset="0"/>
                <a:cs typeface="Arial" panose="020B0604020202020204" pitchFamily="34" charset="0"/>
              </a:defRPr>
            </a:lvl3pPr>
            <a:lvl4pPr>
              <a:lnSpc>
                <a:spcPct val="100000"/>
              </a:lnSpc>
              <a:spcBef>
                <a:spcPts val="0"/>
              </a:spcBef>
              <a:spcAft>
                <a:spcPts val="300"/>
              </a:spcAft>
              <a:defRPr>
                <a:latin typeface="Arial" panose="020B0604020202020204" pitchFamily="34" charset="0"/>
                <a:cs typeface="Arial" panose="020B0604020202020204" pitchFamily="34" charset="0"/>
              </a:defRPr>
            </a:lvl4pPr>
            <a:lvl5pPr>
              <a:lnSpc>
                <a:spcPct val="100000"/>
              </a:lnSpc>
              <a:spcBef>
                <a:spcPts val="0"/>
              </a:spcBef>
              <a:spcAft>
                <a:spcPts val="3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058025" y="1681163"/>
            <a:ext cx="4471987" cy="823912"/>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8024" y="2505075"/>
            <a:ext cx="4471987" cy="3684588"/>
          </a:xfrm>
        </p:spPr>
        <p:txBody>
          <a:bodyPr/>
          <a:lstStyle>
            <a:lvl1pPr>
              <a:lnSpc>
                <a:spcPct val="100000"/>
              </a:lnSpc>
              <a:spcBef>
                <a:spcPts val="0"/>
              </a:spcBef>
              <a:spcAft>
                <a:spcPts val="300"/>
              </a:spcAft>
              <a:defRPr>
                <a:latin typeface="Arial" panose="020B0604020202020204" pitchFamily="34" charset="0"/>
                <a:cs typeface="Arial" panose="020B0604020202020204" pitchFamily="34" charset="0"/>
              </a:defRPr>
            </a:lvl1pPr>
            <a:lvl2pPr>
              <a:lnSpc>
                <a:spcPct val="100000"/>
              </a:lnSpc>
              <a:spcBef>
                <a:spcPts val="0"/>
              </a:spcBef>
              <a:spcAft>
                <a:spcPts val="300"/>
              </a:spcAft>
              <a:defRPr>
                <a:latin typeface="Arial" panose="020B0604020202020204" pitchFamily="34" charset="0"/>
                <a:cs typeface="Arial" panose="020B0604020202020204" pitchFamily="34" charset="0"/>
              </a:defRPr>
            </a:lvl2pPr>
            <a:lvl3pPr>
              <a:lnSpc>
                <a:spcPct val="100000"/>
              </a:lnSpc>
              <a:spcBef>
                <a:spcPts val="0"/>
              </a:spcBef>
              <a:spcAft>
                <a:spcPts val="300"/>
              </a:spcAft>
              <a:defRPr>
                <a:latin typeface="Arial" panose="020B0604020202020204" pitchFamily="34" charset="0"/>
                <a:cs typeface="Arial" panose="020B0604020202020204" pitchFamily="34" charset="0"/>
              </a:defRPr>
            </a:lvl3pPr>
            <a:lvl4pPr>
              <a:lnSpc>
                <a:spcPct val="100000"/>
              </a:lnSpc>
              <a:spcBef>
                <a:spcPts val="0"/>
              </a:spcBef>
              <a:spcAft>
                <a:spcPts val="300"/>
              </a:spcAft>
              <a:defRPr>
                <a:latin typeface="Arial" panose="020B0604020202020204" pitchFamily="34" charset="0"/>
                <a:cs typeface="Arial" panose="020B0604020202020204" pitchFamily="34" charset="0"/>
              </a:defRPr>
            </a:lvl4pPr>
            <a:lvl5pPr>
              <a:lnSpc>
                <a:spcPct val="100000"/>
              </a:lnSpc>
              <a:spcBef>
                <a:spcPts val="0"/>
              </a:spcBef>
              <a:spcAft>
                <a:spcPts val="3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AC83BF4-EFA9-4DAC-BE7E-8A97391412DC}"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599" y="6356350"/>
            <a:ext cx="2919411" cy="365125"/>
          </a:xfrm>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354208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AC83BF4-EFA9-4DAC-BE7E-8A97391412DC}"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257587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7B4B3-7473-456C-8198-F13210945E7D}" type="slidenum">
              <a:rPr lang="en-US" smtClean="0"/>
              <a:t>‹#›</a:t>
            </a:fld>
            <a:endParaRPr lang="en-US"/>
          </a:p>
        </p:txBody>
      </p:sp>
      <p:pic>
        <p:nvPicPr>
          <p:cNvPr id="6" name="Picture 5"/>
          <p:cNvPicPr>
            <a:picLocks noChangeAspect="1"/>
          </p:cNvPicPr>
          <p:nvPr userDrawn="1"/>
        </p:nvPicPr>
        <p:blipFill>
          <a:blip r:embed="rId2"/>
          <a:stretch>
            <a:fillRect/>
          </a:stretch>
        </p:blipFill>
        <p:spPr>
          <a:xfrm>
            <a:off x="0" y="0"/>
            <a:ext cx="2228850" cy="6858000"/>
          </a:xfrm>
          <a:prstGeom prst="rect">
            <a:avLst/>
          </a:prstGeom>
        </p:spPr>
      </p:pic>
      <p:sp>
        <p:nvSpPr>
          <p:cNvPr id="2" name="Date Placeholder 1"/>
          <p:cNvSpPr>
            <a:spLocks noGrp="1"/>
          </p:cNvSpPr>
          <p:nvPr>
            <p:ph type="dt" sz="half" idx="10"/>
          </p:nvPr>
        </p:nvSpPr>
        <p:spPr/>
        <p:txBody>
          <a:bodyPr/>
          <a:lstStyle/>
          <a:p>
            <a:fld id="{DAC83BF4-EFA9-4DAC-BE7E-8A97391412DC}" type="datetimeFigureOut">
              <a:rPr lang="en-US" smtClean="0"/>
              <a:t>1/18/2024</a:t>
            </a:fld>
            <a:endParaRPr lang="en-US"/>
          </a:p>
        </p:txBody>
      </p:sp>
    </p:spTree>
    <p:extLst>
      <p:ext uri="{BB962C8B-B14F-4D97-AF65-F5344CB8AC3E}">
        <p14:creationId xmlns:p14="http://schemas.microsoft.com/office/powerpoint/2010/main" val="373705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83BF4-EFA9-4DAC-BE7E-8A97391412DC}"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311788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83BF4-EFA9-4DAC-BE7E-8A97391412DC}"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7B4B3-7473-456C-8198-F13210945E7D}" type="slidenum">
              <a:rPr lang="en-US" smtClean="0"/>
              <a:t>‹#›</a:t>
            </a:fld>
            <a:endParaRPr lang="en-US"/>
          </a:p>
        </p:txBody>
      </p:sp>
    </p:spTree>
    <p:extLst>
      <p:ext uri="{BB962C8B-B14F-4D97-AF65-F5344CB8AC3E}">
        <p14:creationId xmlns:p14="http://schemas.microsoft.com/office/powerpoint/2010/main" val="125171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3BF4-EFA9-4DAC-BE7E-8A97391412DC}"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7B4B3-7473-456C-8198-F13210945E7D}" type="slidenum">
              <a:rPr lang="en-US" smtClean="0"/>
              <a:t>‹#›</a:t>
            </a:fld>
            <a:endParaRPr lang="en-US"/>
          </a:p>
        </p:txBody>
      </p:sp>
    </p:spTree>
    <p:extLst>
      <p:ext uri="{BB962C8B-B14F-4D97-AF65-F5344CB8AC3E}">
        <p14:creationId xmlns:p14="http://schemas.microsoft.com/office/powerpoint/2010/main" val="1077858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video" Target="https://www.youtube.com/embed/x1pIEcZ4w1o"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video" Target="https://www.youtube.com/embed/AwYvav4xCR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video" Target="https://www.youtube.com/embed/1NoExUcIkJ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ideo" Target="https://www.youtube.com/embed/oIKB9xaHzLQ"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video" Target="https://www.youtube.com/embed/aS5vz_835p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oM42kCqwwd8"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video" Target="https://www.youtube.com/embed/W0ldURV77bQ"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video" Target="https://www.youtube.com/embed/BUcIM4s-h6Y"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pdga.com/course-directory"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printyourbrackets.com/printable-disc-golf-scorecards.html" TargetMode="External"/><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dirty="0"/>
              <a:t>Golf Merit Badge</a:t>
            </a:r>
            <a:br>
              <a:rPr lang="en-US" dirty="0"/>
            </a:br>
            <a:r>
              <a:rPr lang="en-US" dirty="0"/>
              <a:t>Option 2</a:t>
            </a:r>
            <a:br>
              <a:rPr lang="en-US" dirty="0"/>
            </a:br>
            <a:r>
              <a:rPr lang="en-US" dirty="0"/>
              <a:t>Disc Golf</a:t>
            </a:r>
          </a:p>
        </p:txBody>
      </p:sp>
      <p:sp>
        <p:nvSpPr>
          <p:cNvPr id="3" name="Subtitle 2"/>
          <p:cNvSpPr>
            <a:spLocks noGrp="1"/>
          </p:cNvSpPr>
          <p:nvPr>
            <p:ph type="subTitle" idx="1"/>
          </p:nvPr>
        </p:nvSpPr>
        <p:spPr>
          <a:xfrm>
            <a:off x="401652" y="5516459"/>
            <a:ext cx="3110669" cy="901432"/>
          </a:xfrm>
        </p:spPr>
        <p:txBody>
          <a:bodyPr/>
          <a:lstStyle/>
          <a:p>
            <a:r>
              <a:rPr lang="en-US" sz="2000" dirty="0"/>
              <a:t>Troop 344 and 9344</a:t>
            </a:r>
          </a:p>
          <a:p>
            <a:r>
              <a:rPr lang="en-US" sz="2000" dirty="0"/>
              <a:t>Pemberville, OH</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765" y="1750432"/>
            <a:ext cx="1374345" cy="1374345"/>
          </a:xfrm>
          <a:prstGeom prst="rect">
            <a:avLst/>
          </a:prstGeom>
        </p:spPr>
      </p:pic>
    </p:spTree>
    <p:extLst>
      <p:ext uri="{BB962C8B-B14F-4D97-AF65-F5344CB8AC3E}">
        <p14:creationId xmlns:p14="http://schemas.microsoft.com/office/powerpoint/2010/main" val="622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Emergencies</a:t>
            </a:r>
          </a:p>
        </p:txBody>
      </p:sp>
      <p:pic>
        <p:nvPicPr>
          <p:cNvPr id="6" name="Content Placeholder 6"/>
          <p:cNvPicPr>
            <a:picLocks noGrp="1" noChangeAspect="1"/>
          </p:cNvPicPr>
          <p:nvPr>
            <p:ph idx="1"/>
          </p:nvPr>
        </p:nvPicPr>
        <p:blipFill>
          <a:blip r:embed="rId2"/>
          <a:stretch>
            <a:fillRect/>
          </a:stretch>
        </p:blipFill>
        <p:spPr>
          <a:xfrm>
            <a:off x="3716685" y="1840721"/>
            <a:ext cx="6235002" cy="3758381"/>
          </a:xfrm>
          <a:prstGeom prst="rect">
            <a:avLst/>
          </a:prstGeom>
        </p:spPr>
      </p:pic>
    </p:spTree>
    <p:extLst>
      <p:ext uri="{BB962C8B-B14F-4D97-AF65-F5344CB8AC3E}">
        <p14:creationId xmlns:p14="http://schemas.microsoft.com/office/powerpoint/2010/main" val="397100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Exhaustion</a:t>
            </a:r>
          </a:p>
        </p:txBody>
      </p:sp>
      <p:sp>
        <p:nvSpPr>
          <p:cNvPr id="3" name="Content Placeholder 2"/>
          <p:cNvSpPr>
            <a:spLocks noGrp="1"/>
          </p:cNvSpPr>
          <p:nvPr>
            <p:ph sz="half" idx="1"/>
          </p:nvPr>
        </p:nvSpPr>
        <p:spPr/>
        <p:txBody>
          <a:bodyPr/>
          <a:lstStyle/>
          <a:p>
            <a:r>
              <a:rPr lang="en-US" sz="2400" dirty="0"/>
              <a:t>Heat exhaustion symptoms:</a:t>
            </a:r>
          </a:p>
          <a:p>
            <a:pPr lvl="1"/>
            <a:r>
              <a:rPr lang="en-US" sz="2000" dirty="0"/>
              <a:t>Heavy sweating</a:t>
            </a:r>
          </a:p>
          <a:p>
            <a:pPr lvl="1"/>
            <a:r>
              <a:rPr lang="en-US" sz="2000" dirty="0"/>
              <a:t>Thirst</a:t>
            </a:r>
          </a:p>
          <a:p>
            <a:pPr lvl="1"/>
            <a:r>
              <a:rPr lang="en-US" sz="2000" dirty="0"/>
              <a:t>Fatigue</a:t>
            </a:r>
          </a:p>
          <a:p>
            <a:pPr lvl="1"/>
            <a:r>
              <a:rPr lang="en-US" sz="2000" dirty="0"/>
              <a:t>Heat cramps</a:t>
            </a:r>
          </a:p>
          <a:p>
            <a:pPr lvl="1"/>
            <a:r>
              <a:rPr lang="en-US" sz="2000" dirty="0"/>
              <a:t>Headache</a:t>
            </a:r>
          </a:p>
          <a:p>
            <a:pPr lvl="1"/>
            <a:r>
              <a:rPr lang="en-US" sz="2000" dirty="0"/>
              <a:t>Dizziness</a:t>
            </a:r>
          </a:p>
          <a:p>
            <a:pPr lvl="1"/>
            <a:r>
              <a:rPr lang="en-US" sz="2000" dirty="0"/>
              <a:t>Nausea</a:t>
            </a:r>
          </a:p>
          <a:p>
            <a:pPr lvl="1"/>
            <a:r>
              <a:rPr lang="en-US" sz="2000" dirty="0"/>
              <a:t>Vomiting</a:t>
            </a:r>
          </a:p>
          <a:p>
            <a:endParaRPr lang="en-US" dirty="0"/>
          </a:p>
        </p:txBody>
      </p:sp>
      <p:pic>
        <p:nvPicPr>
          <p:cNvPr id="8" name="Content Placeholder 7"/>
          <p:cNvPicPr>
            <a:picLocks noGrp="1" noChangeAspect="1"/>
          </p:cNvPicPr>
          <p:nvPr>
            <p:ph sz="half" idx="2"/>
          </p:nvPr>
        </p:nvPicPr>
        <p:blipFill>
          <a:blip r:embed="rId2"/>
          <a:stretch>
            <a:fillRect/>
          </a:stretch>
        </p:blipFill>
        <p:spPr>
          <a:xfrm>
            <a:off x="6924675" y="1934132"/>
            <a:ext cx="4505325" cy="3006280"/>
          </a:xfrm>
          <a:prstGeom prst="rect">
            <a:avLst/>
          </a:prstGeom>
        </p:spPr>
      </p:pic>
    </p:spTree>
    <p:extLst>
      <p:ext uri="{BB962C8B-B14F-4D97-AF65-F5344CB8AC3E}">
        <p14:creationId xmlns:p14="http://schemas.microsoft.com/office/powerpoint/2010/main" val="4152889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 Exhaustion</a:t>
            </a:r>
          </a:p>
        </p:txBody>
      </p:sp>
      <p:sp>
        <p:nvSpPr>
          <p:cNvPr id="4" name="Content Placeholder 3"/>
          <p:cNvSpPr>
            <a:spLocks noGrp="1"/>
          </p:cNvSpPr>
          <p:nvPr>
            <p:ph sz="half" idx="2"/>
          </p:nvPr>
        </p:nvSpPr>
        <p:spPr/>
        <p:txBody>
          <a:bodyPr/>
          <a:lstStyle/>
          <a:p>
            <a:r>
              <a:rPr lang="en-US" sz="2400" dirty="0"/>
              <a:t>First aid for heat exhaustion:</a:t>
            </a:r>
          </a:p>
          <a:p>
            <a:pPr lvl="1"/>
            <a:r>
              <a:rPr lang="en-US" sz="2000" dirty="0"/>
              <a:t>Move victim from heat to rest  in a cool place.</a:t>
            </a:r>
          </a:p>
          <a:p>
            <a:pPr lvl="1"/>
            <a:r>
              <a:rPr lang="en-US" sz="2000" dirty="0"/>
              <a:t>Loosen or remove                  unnecessary clothing.</a:t>
            </a:r>
          </a:p>
          <a:p>
            <a:pPr lvl="1"/>
            <a:r>
              <a:rPr lang="en-US" sz="2000" dirty="0"/>
              <a:t>Give water or a sports drink.</a:t>
            </a:r>
          </a:p>
          <a:p>
            <a:pPr lvl="1"/>
            <a:r>
              <a:rPr lang="en-US" sz="2000" dirty="0"/>
              <a:t>Raise feet 8-12 inches.</a:t>
            </a:r>
          </a:p>
          <a:p>
            <a:pPr lvl="1"/>
            <a:r>
              <a:rPr lang="en-US" sz="2000" dirty="0"/>
              <a:t>Put cool, wet cloths on            forehead and body – spray    skin with water.</a:t>
            </a:r>
          </a:p>
          <a:p>
            <a:pPr lvl="1"/>
            <a:r>
              <a:rPr lang="en-US" sz="2000" dirty="0"/>
              <a:t>Seek medical care if victim’s  condition worsens or does not improve within 30 minutes.</a:t>
            </a:r>
            <a:endParaRPr lang="en-US" dirty="0"/>
          </a:p>
        </p:txBody>
      </p:sp>
      <p:pic>
        <p:nvPicPr>
          <p:cNvPr id="5" name="Content Placeholder 7"/>
          <p:cNvPicPr>
            <a:picLocks noGrp="1" noChangeAspect="1"/>
          </p:cNvPicPr>
          <p:nvPr>
            <p:ph sz="half" idx="1"/>
          </p:nvPr>
        </p:nvPicPr>
        <p:blipFill>
          <a:blip r:embed="rId2"/>
          <a:stretch>
            <a:fillRect/>
          </a:stretch>
        </p:blipFill>
        <p:spPr>
          <a:xfrm>
            <a:off x="2798843" y="1825625"/>
            <a:ext cx="3743847" cy="2695951"/>
          </a:xfrm>
          <a:prstGeom prst="rect">
            <a:avLst/>
          </a:prstGeom>
        </p:spPr>
      </p:pic>
    </p:spTree>
    <p:extLst>
      <p:ext uri="{BB962C8B-B14F-4D97-AF65-F5344CB8AC3E}">
        <p14:creationId xmlns:p14="http://schemas.microsoft.com/office/powerpoint/2010/main" val="374784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Heatstroke</a:t>
            </a:r>
          </a:p>
        </p:txBody>
      </p:sp>
      <p:sp>
        <p:nvSpPr>
          <p:cNvPr id="3" name="Content Placeholder 2"/>
          <p:cNvSpPr>
            <a:spLocks noGrp="1"/>
          </p:cNvSpPr>
          <p:nvPr>
            <p:ph sz="half" idx="1"/>
          </p:nvPr>
        </p:nvSpPr>
        <p:spPr/>
        <p:txBody>
          <a:bodyPr/>
          <a:lstStyle/>
          <a:p>
            <a:pPr marL="285750" indent="-285750"/>
            <a:r>
              <a:rPr lang="en-US" dirty="0"/>
              <a:t>First aid for heat stroke.</a:t>
            </a:r>
          </a:p>
          <a:p>
            <a:pPr lvl="1"/>
            <a:r>
              <a:rPr lang="en-US" sz="2000" dirty="0"/>
              <a:t>Call 911.</a:t>
            </a:r>
          </a:p>
          <a:p>
            <a:pPr lvl="1"/>
            <a:r>
              <a:rPr lang="en-US" sz="2000" dirty="0"/>
              <a:t>Move victim to cool place.</a:t>
            </a:r>
          </a:p>
          <a:p>
            <a:pPr lvl="1"/>
            <a:r>
              <a:rPr lang="en-US" sz="2000" dirty="0"/>
              <a:t>Remove outer clothing.</a:t>
            </a:r>
          </a:p>
          <a:p>
            <a:pPr lvl="1"/>
            <a:r>
              <a:rPr lang="en-US" sz="2000" dirty="0"/>
              <a:t>Cool victim quickly.</a:t>
            </a:r>
          </a:p>
          <a:p>
            <a:pPr lvl="1"/>
            <a:r>
              <a:rPr lang="en-US" sz="2000" dirty="0"/>
              <a:t>Apply cold compresses or spray skin with water.</a:t>
            </a:r>
          </a:p>
          <a:p>
            <a:pPr lvl="1"/>
            <a:r>
              <a:rPr lang="en-US" sz="2000" dirty="0"/>
              <a:t>Put ice bags or cold packs beside neck, armpits, and groin.</a:t>
            </a:r>
          </a:p>
          <a:p>
            <a:endParaRPr lang="en-US" dirty="0"/>
          </a:p>
        </p:txBody>
      </p:sp>
      <p:pic>
        <p:nvPicPr>
          <p:cNvPr id="5"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8000"/>
          <a:stretch/>
        </p:blipFill>
        <p:spPr>
          <a:xfrm>
            <a:off x="7349948" y="1825625"/>
            <a:ext cx="3654779" cy="4351338"/>
          </a:xfrm>
          <a:prstGeom prst="rect">
            <a:avLst/>
          </a:prstGeom>
        </p:spPr>
      </p:pic>
    </p:spTree>
    <p:extLst>
      <p:ext uri="{BB962C8B-B14F-4D97-AF65-F5344CB8AC3E}">
        <p14:creationId xmlns:p14="http://schemas.microsoft.com/office/powerpoint/2010/main" val="124553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Sunburn</a:t>
            </a:r>
          </a:p>
        </p:txBody>
      </p:sp>
      <p:sp>
        <p:nvSpPr>
          <p:cNvPr id="4" name="Content Placeholder 3"/>
          <p:cNvSpPr>
            <a:spLocks noGrp="1"/>
          </p:cNvSpPr>
          <p:nvPr>
            <p:ph sz="half" idx="2"/>
          </p:nvPr>
        </p:nvSpPr>
        <p:spPr/>
        <p:txBody>
          <a:bodyPr>
            <a:normAutofit lnSpcReduction="10000"/>
          </a:bodyPr>
          <a:lstStyle/>
          <a:p>
            <a:r>
              <a:rPr lang="en-US" dirty="0"/>
              <a:t>Severe sunburn can be a significant first aid situation.</a:t>
            </a:r>
          </a:p>
          <a:p>
            <a:r>
              <a:rPr lang="en-US" dirty="0"/>
              <a:t>Sunburn is preventable with protective ointments, clothing, or staying out of the sun.</a:t>
            </a:r>
          </a:p>
          <a:p>
            <a:r>
              <a:rPr lang="en-US" dirty="0"/>
              <a:t>Long term effects of sunburn has been linked to skin cancers.</a:t>
            </a:r>
          </a:p>
          <a:p>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45011" y="1825625"/>
            <a:ext cx="3263503" cy="4351338"/>
          </a:xfrm>
          <a:prstGeom prst="rect">
            <a:avLst/>
          </a:prstGeom>
        </p:spPr>
      </p:pic>
    </p:spTree>
    <p:extLst>
      <p:ext uri="{BB962C8B-B14F-4D97-AF65-F5344CB8AC3E}">
        <p14:creationId xmlns:p14="http://schemas.microsoft.com/office/powerpoint/2010/main" val="20006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Sunburn</a:t>
            </a:r>
          </a:p>
        </p:txBody>
      </p:sp>
      <p:sp>
        <p:nvSpPr>
          <p:cNvPr id="3" name="Content Placeholder 2"/>
          <p:cNvSpPr>
            <a:spLocks noGrp="1"/>
          </p:cNvSpPr>
          <p:nvPr>
            <p:ph sz="half" idx="1"/>
          </p:nvPr>
        </p:nvSpPr>
        <p:spPr/>
        <p:txBody>
          <a:bodyPr>
            <a:normAutofit fontScale="77500" lnSpcReduction="20000"/>
          </a:bodyPr>
          <a:lstStyle/>
          <a:p>
            <a:r>
              <a:rPr lang="en-US" sz="2400" dirty="0"/>
              <a:t>Symptoms:</a:t>
            </a:r>
          </a:p>
          <a:p>
            <a:pPr marL="1085850" lvl="1" indent="-342900"/>
            <a:r>
              <a:rPr lang="en-US" sz="2000" dirty="0"/>
              <a:t>Redness.</a:t>
            </a:r>
          </a:p>
          <a:p>
            <a:pPr marL="1085850" lvl="1" indent="-342900"/>
            <a:r>
              <a:rPr lang="en-US" sz="2000" dirty="0"/>
              <a:t>Minor inflammation, or swelling.</a:t>
            </a:r>
          </a:p>
          <a:p>
            <a:pPr marL="1085850" lvl="1" indent="-342900"/>
            <a:r>
              <a:rPr lang="en-US" sz="2000" dirty="0"/>
              <a:t>Pain.</a:t>
            </a:r>
          </a:p>
          <a:p>
            <a:pPr marL="1085850" lvl="1" indent="-342900"/>
            <a:r>
              <a:rPr lang="en-US" sz="2000" dirty="0"/>
              <a:t>Dry, peeling skin occurs as the burn heals.</a:t>
            </a:r>
          </a:p>
          <a:p>
            <a:r>
              <a:rPr lang="en-US" sz="2400" dirty="0"/>
              <a:t>Treatment:</a:t>
            </a:r>
          </a:p>
          <a:p>
            <a:pPr marL="1085850" lvl="1" indent="-342900"/>
            <a:r>
              <a:rPr lang="en-US" sz="2000" dirty="0"/>
              <a:t>Soak the wound in cool water for five minutes or longer.</a:t>
            </a:r>
          </a:p>
          <a:p>
            <a:pPr marL="1085850" lvl="1" indent="-342900"/>
            <a:r>
              <a:rPr lang="en-US" sz="2000" dirty="0"/>
              <a:t>Take acetaminophen or ibuprofen for pain relief.</a:t>
            </a:r>
          </a:p>
          <a:p>
            <a:pPr marL="1085850" lvl="1" indent="-342900"/>
            <a:r>
              <a:rPr lang="en-US" sz="2000" dirty="0"/>
              <a:t>Apply lidocaine (an anesthetic) with Aloe Vera to soothe the      skin.</a:t>
            </a:r>
          </a:p>
          <a:p>
            <a:pPr marL="1085850" lvl="1" indent="-342900"/>
            <a:r>
              <a:rPr lang="en-US" sz="2000" dirty="0"/>
              <a:t>Use an antibiotic ointment and loose gauze to protect the           affected area.</a:t>
            </a:r>
          </a:p>
          <a:p>
            <a:pPr marL="1085850" lvl="1" indent="-342900"/>
            <a:r>
              <a:rPr lang="en-US" sz="2000" dirty="0"/>
              <a:t>Make sure you don’t use ice, as this may make the damage      worse. </a:t>
            </a:r>
          </a:p>
          <a:p>
            <a:endParaRPr lang="en-US" dirty="0"/>
          </a:p>
        </p:txBody>
      </p:sp>
      <p:pic>
        <p:nvPicPr>
          <p:cNvPr id="5" name="Content Placeholder 6"/>
          <p:cNvPicPr>
            <a:picLocks noGrp="1" noChangeAspect="1"/>
          </p:cNvPicPr>
          <p:nvPr>
            <p:ph sz="half" idx="2"/>
          </p:nvPr>
        </p:nvPicPr>
        <p:blipFill>
          <a:blip r:embed="rId2"/>
          <a:stretch>
            <a:fillRect/>
          </a:stretch>
        </p:blipFill>
        <p:spPr>
          <a:xfrm>
            <a:off x="7138320" y="732154"/>
            <a:ext cx="4505325" cy="29149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299" y="3739307"/>
            <a:ext cx="2839365" cy="2839365"/>
          </a:xfrm>
          <a:prstGeom prst="rect">
            <a:avLst/>
          </a:prstGeom>
        </p:spPr>
      </p:pic>
    </p:spTree>
    <p:extLst>
      <p:ext uri="{BB962C8B-B14F-4D97-AF65-F5344CB8AC3E}">
        <p14:creationId xmlns:p14="http://schemas.microsoft.com/office/powerpoint/2010/main" val="42415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Blisters</a:t>
            </a:r>
          </a:p>
        </p:txBody>
      </p:sp>
      <p:sp>
        <p:nvSpPr>
          <p:cNvPr id="4" name="Content Placeholder 3"/>
          <p:cNvSpPr>
            <a:spLocks noGrp="1"/>
          </p:cNvSpPr>
          <p:nvPr>
            <p:ph sz="half" idx="2"/>
          </p:nvPr>
        </p:nvSpPr>
        <p:spPr/>
        <p:txBody>
          <a:bodyPr/>
          <a:lstStyle/>
          <a:p>
            <a:r>
              <a:rPr lang="en-US" dirty="0"/>
              <a:t>A blister is skin injury that is usually filled with water. </a:t>
            </a:r>
          </a:p>
          <a:p>
            <a:r>
              <a:rPr lang="en-US" dirty="0"/>
              <a:t>Blisters commonly occur on the feet or hands. </a:t>
            </a:r>
          </a:p>
          <a:p>
            <a:r>
              <a:rPr lang="en-US" dirty="0"/>
              <a:t>They are most often caused by the hands or feet rubbing against something (such as wearing new shoes).</a:t>
            </a:r>
          </a:p>
          <a:p>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3149" y="1825625"/>
            <a:ext cx="4467225" cy="2378797"/>
          </a:xfrm>
        </p:spPr>
      </p:pic>
    </p:spTree>
    <p:extLst>
      <p:ext uri="{BB962C8B-B14F-4D97-AF65-F5344CB8AC3E}">
        <p14:creationId xmlns:p14="http://schemas.microsoft.com/office/powerpoint/2010/main" val="158391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Treatment for Blisters</a:t>
            </a:r>
          </a:p>
        </p:txBody>
      </p:sp>
      <p:sp>
        <p:nvSpPr>
          <p:cNvPr id="3" name="Content Placeholder 2"/>
          <p:cNvSpPr>
            <a:spLocks noGrp="1"/>
          </p:cNvSpPr>
          <p:nvPr>
            <p:ph sz="half" idx="1"/>
          </p:nvPr>
        </p:nvSpPr>
        <p:spPr>
          <a:xfrm>
            <a:off x="2343148" y="1825624"/>
            <a:ext cx="4467227" cy="4669179"/>
          </a:xfrm>
        </p:spPr>
        <p:txBody>
          <a:bodyPr>
            <a:normAutofit fontScale="77500" lnSpcReduction="20000"/>
          </a:bodyPr>
          <a:lstStyle/>
          <a:p>
            <a:r>
              <a:rPr lang="en-US" dirty="0"/>
              <a:t>Do not open the blisters, since this increases the possibility of infection. </a:t>
            </a:r>
          </a:p>
          <a:p>
            <a:r>
              <a:rPr lang="en-US" dirty="0"/>
              <a:t>Clean the skin around it.</a:t>
            </a:r>
          </a:p>
          <a:p>
            <a:r>
              <a:rPr lang="en-US" dirty="0"/>
              <a:t>Take the pressure off the area by placing a Band-Aid over the blister or Moleskin with a hole cut in the center. </a:t>
            </a:r>
          </a:p>
          <a:p>
            <a:r>
              <a:rPr lang="en-US" dirty="0"/>
              <a:t>If the blister accidentally breaks open, trim off the loose skin. </a:t>
            </a:r>
          </a:p>
          <a:p>
            <a:r>
              <a:rPr lang="en-US" dirty="0"/>
              <a:t>Keep the surface clean by washing it twice a day with an antibacterial soap (such as Dial or Safeguard). </a:t>
            </a:r>
          </a:p>
          <a:p>
            <a:r>
              <a:rPr lang="en-US" dirty="0"/>
              <a:t>Apply an antibiotic ointment and a Band-Aid to help with healing.</a:t>
            </a:r>
          </a:p>
          <a:p>
            <a:endParaRPr lang="en-US" dirty="0"/>
          </a:p>
        </p:txBody>
      </p:sp>
      <p:pic>
        <p:nvPicPr>
          <p:cNvPr id="5"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24675" y="1825625"/>
            <a:ext cx="4505325" cy="3003550"/>
          </a:xfrm>
        </p:spPr>
      </p:pic>
    </p:spTree>
    <p:extLst>
      <p:ext uri="{BB962C8B-B14F-4D97-AF65-F5344CB8AC3E}">
        <p14:creationId xmlns:p14="http://schemas.microsoft.com/office/powerpoint/2010/main" val="101508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Sprains and Strains</a:t>
            </a:r>
          </a:p>
        </p:txBody>
      </p:sp>
      <p:sp>
        <p:nvSpPr>
          <p:cNvPr id="4" name="Content Placeholder 3"/>
          <p:cNvSpPr>
            <a:spLocks noGrp="1"/>
          </p:cNvSpPr>
          <p:nvPr>
            <p:ph sz="half" idx="2"/>
          </p:nvPr>
        </p:nvSpPr>
        <p:spPr/>
        <p:txBody>
          <a:bodyPr>
            <a:normAutofit lnSpcReduction="10000"/>
          </a:bodyPr>
          <a:lstStyle/>
          <a:p>
            <a:pPr marL="285750" indent="-285750"/>
            <a:r>
              <a:rPr lang="en-US" sz="1800" dirty="0"/>
              <a:t>Treat both sprains and strains with RICE. </a:t>
            </a:r>
          </a:p>
          <a:p>
            <a:pPr lvl="1" eaLnBrk="0" hangingPunct="0"/>
            <a:r>
              <a:rPr lang="en-US" sz="1600" dirty="0">
                <a:solidFill>
                  <a:schemeClr val="tx1">
                    <a:lumMod val="75000"/>
                    <a:lumOff val="25000"/>
                  </a:schemeClr>
                </a:solidFill>
              </a:rPr>
              <a:t>Helps to relieve pain and swelling.</a:t>
            </a:r>
          </a:p>
          <a:p>
            <a:pPr lvl="1" eaLnBrk="0" hangingPunct="0"/>
            <a:r>
              <a:rPr lang="en-US" sz="1600" dirty="0">
                <a:solidFill>
                  <a:schemeClr val="tx1">
                    <a:lumMod val="75000"/>
                    <a:lumOff val="25000"/>
                  </a:schemeClr>
                </a:solidFill>
              </a:rPr>
              <a:t>Promotes healing and flexibility. </a:t>
            </a:r>
          </a:p>
          <a:p>
            <a:pPr marL="285750" indent="-285750"/>
            <a:r>
              <a:rPr lang="en-US" sz="1800" b="1" dirty="0">
                <a:solidFill>
                  <a:srgbClr val="C00000"/>
                </a:solidFill>
              </a:rPr>
              <a:t>RICE</a:t>
            </a:r>
            <a:r>
              <a:rPr lang="en-US" sz="1800" dirty="0"/>
              <a:t> stands for:</a:t>
            </a:r>
          </a:p>
          <a:p>
            <a:pPr lvl="1" eaLnBrk="0" hangingPunct="0"/>
            <a:r>
              <a:rPr lang="en-US" sz="1600" b="1" dirty="0">
                <a:solidFill>
                  <a:srgbClr val="C00000"/>
                </a:solidFill>
              </a:rPr>
              <a:t>R</a:t>
            </a:r>
            <a:r>
              <a:rPr lang="en-US" sz="1600" dirty="0">
                <a:solidFill>
                  <a:schemeClr val="tx1">
                    <a:lumMod val="75000"/>
                    <a:lumOff val="25000"/>
                  </a:schemeClr>
                </a:solidFill>
              </a:rPr>
              <a:t>est and protect the injured or sore area.</a:t>
            </a:r>
          </a:p>
          <a:p>
            <a:pPr lvl="1" eaLnBrk="0" hangingPunct="0"/>
            <a:r>
              <a:rPr lang="en-US" sz="1600" b="1" dirty="0">
                <a:solidFill>
                  <a:srgbClr val="C00000"/>
                </a:solidFill>
              </a:rPr>
              <a:t>I</a:t>
            </a:r>
            <a:r>
              <a:rPr lang="en-US" sz="1600" dirty="0">
                <a:solidFill>
                  <a:schemeClr val="tx1">
                    <a:lumMod val="75000"/>
                    <a:lumOff val="25000"/>
                  </a:schemeClr>
                </a:solidFill>
              </a:rPr>
              <a:t>ce or a cold pack used as soon as possible.</a:t>
            </a:r>
          </a:p>
          <a:p>
            <a:pPr lvl="1" eaLnBrk="0" hangingPunct="0"/>
            <a:r>
              <a:rPr lang="en-US" sz="1600" b="1" dirty="0">
                <a:solidFill>
                  <a:srgbClr val="C00000"/>
                </a:solidFill>
              </a:rPr>
              <a:t>C</a:t>
            </a:r>
            <a:r>
              <a:rPr lang="en-US" sz="1600" dirty="0">
                <a:solidFill>
                  <a:schemeClr val="tx1">
                    <a:lumMod val="75000"/>
                    <a:lumOff val="25000"/>
                  </a:schemeClr>
                </a:solidFill>
              </a:rPr>
              <a:t>ompression, or wrapping the injured or sore area with an elastic bandage.</a:t>
            </a:r>
          </a:p>
          <a:p>
            <a:pPr lvl="1" eaLnBrk="0" hangingPunct="0"/>
            <a:r>
              <a:rPr lang="en-US" sz="1600" b="1" dirty="0">
                <a:solidFill>
                  <a:srgbClr val="C00000"/>
                </a:solidFill>
              </a:rPr>
              <a:t>E</a:t>
            </a:r>
            <a:r>
              <a:rPr lang="en-US" sz="1600" dirty="0">
                <a:solidFill>
                  <a:schemeClr val="tx1">
                    <a:lumMod val="75000"/>
                    <a:lumOff val="25000"/>
                  </a:schemeClr>
                </a:solidFill>
              </a:rPr>
              <a:t>levation (propping up) the injured or sore area.</a:t>
            </a:r>
          </a:p>
          <a:p>
            <a:pPr marL="285750" lvl="1" eaLnBrk="0" hangingPunct="0"/>
            <a:r>
              <a:rPr lang="en-US" sz="1800" dirty="0">
                <a:solidFill>
                  <a:schemeClr val="tx1">
                    <a:lumMod val="75000"/>
                    <a:lumOff val="25000"/>
                  </a:schemeClr>
                </a:solidFill>
              </a:rPr>
              <a:t>Aspirin or ibuprofen can help with pain and swelling. </a:t>
            </a:r>
          </a:p>
          <a:p>
            <a:pPr marL="285750" lvl="1" eaLnBrk="0" hangingPunct="0"/>
            <a:r>
              <a:rPr lang="en-US" sz="1800" dirty="0">
                <a:solidFill>
                  <a:schemeClr val="tx1">
                    <a:lumMod val="75000"/>
                    <a:lumOff val="25000"/>
                  </a:schemeClr>
                </a:solidFill>
              </a:rPr>
              <a:t>Seek medical attention if appropriate.</a:t>
            </a:r>
          </a:p>
          <a:p>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538" t="9838" r="2751" b="8656"/>
          <a:stretch/>
        </p:blipFill>
        <p:spPr>
          <a:xfrm>
            <a:off x="2343149" y="1894307"/>
            <a:ext cx="4467225" cy="2590273"/>
          </a:xfrm>
          <a:prstGeom prst="rect">
            <a:avLst/>
          </a:prstGeom>
        </p:spPr>
      </p:pic>
    </p:spTree>
    <p:extLst>
      <p:ext uri="{BB962C8B-B14F-4D97-AF65-F5344CB8AC3E}">
        <p14:creationId xmlns:p14="http://schemas.microsoft.com/office/powerpoint/2010/main" val="251496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08864"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88</a:t>
            </a:r>
            <a:endParaRPr sz="1059" dirty="0">
              <a:latin typeface="Trebuchet MS"/>
              <a:cs typeface="Trebuchet MS"/>
            </a:endParaRPr>
          </a:p>
        </p:txBody>
      </p:sp>
      <p:grpSp>
        <p:nvGrpSpPr>
          <p:cNvPr id="7" name="Group 6"/>
          <p:cNvGrpSpPr>
            <a:grpSpLocks noChangeAspect="1"/>
          </p:cNvGrpSpPr>
          <p:nvPr/>
        </p:nvGrpSpPr>
        <p:grpSpPr>
          <a:xfrm>
            <a:off x="2429430" y="1231624"/>
            <a:ext cx="7675756" cy="5342035"/>
            <a:chOff x="161391" y="112171"/>
            <a:chExt cx="9443664" cy="6572431"/>
          </a:xfrm>
        </p:grpSpPr>
        <p:sp>
          <p:nvSpPr>
            <p:cNvPr id="3" name="object 3"/>
            <p:cNvSpPr/>
            <p:nvPr/>
          </p:nvSpPr>
          <p:spPr>
            <a:xfrm>
              <a:off x="5878836" y="3744447"/>
              <a:ext cx="3160058" cy="2932804"/>
            </a:xfrm>
            <a:prstGeom prst="rect">
              <a:avLst/>
            </a:prstGeom>
            <a:blipFill>
              <a:blip r:embed="rId2" cstate="print"/>
              <a:stretch>
                <a:fillRect/>
              </a:stretch>
            </a:blipFill>
          </p:spPr>
          <p:txBody>
            <a:bodyPr wrap="square" lIns="0" tIns="0" rIns="0" bIns="0" rtlCol="0"/>
            <a:lstStyle/>
            <a:p>
              <a:endParaRPr sz="1588" dirty="0"/>
            </a:p>
          </p:txBody>
        </p:sp>
        <p:sp>
          <p:nvSpPr>
            <p:cNvPr id="4" name="object 4"/>
            <p:cNvSpPr/>
            <p:nvPr/>
          </p:nvSpPr>
          <p:spPr>
            <a:xfrm>
              <a:off x="409932" y="3758523"/>
              <a:ext cx="3025588" cy="2926079"/>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p:nvPr/>
          </p:nvSpPr>
          <p:spPr>
            <a:xfrm>
              <a:off x="3873608" y="365637"/>
              <a:ext cx="3765177" cy="3051137"/>
            </a:xfrm>
            <a:prstGeom prst="rect">
              <a:avLst/>
            </a:prstGeom>
            <a:blipFill>
              <a:blip r:embed="rId4" cstate="print"/>
              <a:stretch>
                <a:fillRect/>
              </a:stretch>
            </a:blipFill>
          </p:spPr>
          <p:txBody>
            <a:bodyPr wrap="square" lIns="0" tIns="0" rIns="0" bIns="0" rtlCol="0"/>
            <a:lstStyle/>
            <a:p>
              <a:endParaRPr sz="1588" dirty="0"/>
            </a:p>
          </p:txBody>
        </p:sp>
        <p:sp>
          <p:nvSpPr>
            <p:cNvPr id="14" name="TextBox 13"/>
            <p:cNvSpPr txBox="1"/>
            <p:nvPr/>
          </p:nvSpPr>
          <p:spPr>
            <a:xfrm>
              <a:off x="7638785" y="365637"/>
              <a:ext cx="1966270" cy="1325327"/>
            </a:xfrm>
            <a:prstGeom prst="rect">
              <a:avLst/>
            </a:prstGeom>
            <a:solidFill>
              <a:srgbClr val="2D4A8E"/>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1. Hold end in        place for first     turn of bandage</a:t>
              </a:r>
            </a:p>
          </p:txBody>
        </p:sp>
        <p:sp>
          <p:nvSpPr>
            <p:cNvPr id="15" name="TextBox 14"/>
            <p:cNvSpPr txBox="1"/>
            <p:nvPr/>
          </p:nvSpPr>
          <p:spPr>
            <a:xfrm>
              <a:off x="3912567" y="4491217"/>
              <a:ext cx="1966270" cy="1628258"/>
            </a:xfrm>
            <a:prstGeom prst="rect">
              <a:avLst/>
            </a:prstGeom>
            <a:solidFill>
              <a:srgbClr val="2D4A8E"/>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3. Fasten end of bandage with clips, tape, or   safety pins</a:t>
              </a:r>
            </a:p>
          </p:txBody>
        </p:sp>
        <p:sp>
          <p:nvSpPr>
            <p:cNvPr id="16" name="TextBox 15"/>
            <p:cNvSpPr txBox="1"/>
            <p:nvPr/>
          </p:nvSpPr>
          <p:spPr>
            <a:xfrm>
              <a:off x="800237" y="2130264"/>
              <a:ext cx="2244979" cy="1628258"/>
            </a:xfrm>
            <a:prstGeom prst="rect">
              <a:avLst/>
            </a:prstGeom>
            <a:solidFill>
              <a:srgbClr val="2D4A8E"/>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2. Continue with   overlapping turns (overlap by about 3/4 of previous turn</a:t>
              </a:r>
            </a:p>
          </p:txBody>
        </p:sp>
        <p:sp>
          <p:nvSpPr>
            <p:cNvPr id="8" name="TextBox 7"/>
            <p:cNvSpPr txBox="1">
              <a:spLocks noChangeAspect="1"/>
            </p:cNvSpPr>
            <p:nvPr/>
          </p:nvSpPr>
          <p:spPr>
            <a:xfrm>
              <a:off x="161391" y="112171"/>
              <a:ext cx="3456384" cy="1249594"/>
            </a:xfrm>
            <a:prstGeom prst="rect">
              <a:avLst/>
            </a:prstGeom>
            <a:solidFill>
              <a:srgbClr val="2D4A8E"/>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Wrapping a Sprain with an Elastic      Bandage</a:t>
              </a:r>
            </a:p>
          </p:txBody>
        </p:sp>
      </p:grpSp>
      <p:sp>
        <p:nvSpPr>
          <p:cNvPr id="11" name="Title 10"/>
          <p:cNvSpPr>
            <a:spLocks noGrp="1"/>
          </p:cNvSpPr>
          <p:nvPr>
            <p:ph type="title"/>
          </p:nvPr>
        </p:nvSpPr>
        <p:spPr>
          <a:xfrm>
            <a:off x="2331666" y="49045"/>
            <a:ext cx="9039225" cy="1325563"/>
          </a:xfrm>
        </p:spPr>
        <p:txBody>
          <a:bodyPr/>
          <a:lstStyle/>
          <a:p>
            <a:r>
              <a:rPr lang="en-US" dirty="0"/>
              <a:t>1 Sprains and Strains</a:t>
            </a:r>
          </a:p>
        </p:txBody>
      </p:sp>
    </p:spTree>
    <p:extLst>
      <p:ext uri="{BB962C8B-B14F-4D97-AF65-F5344CB8AC3E}">
        <p14:creationId xmlns:p14="http://schemas.microsoft.com/office/powerpoint/2010/main" val="368870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Golf Merit Badge Requirements</a:t>
            </a:r>
          </a:p>
        </p:txBody>
      </p:sp>
      <p:sp>
        <p:nvSpPr>
          <p:cNvPr id="4" name="Content Placeholder 3"/>
          <p:cNvSpPr>
            <a:spLocks noGrp="1"/>
          </p:cNvSpPr>
          <p:nvPr>
            <p:ph idx="1"/>
          </p:nvPr>
        </p:nvSpPr>
        <p:spPr/>
        <p:txBody>
          <a:bodyPr/>
          <a:lstStyle/>
          <a:p>
            <a:pPr marL="514350" indent="-514350">
              <a:buFont typeface="+mj-lt"/>
              <a:buAutoNum type="arabicPeriod"/>
            </a:pPr>
            <a:r>
              <a:rPr lang="en-US" dirty="0"/>
              <a:t>Discuss safety on the golf course. Show that you know first aid for injuries or illnesses that could occur while golfing, including lightning, heat reactions, dehydration, blisters, sprains, and strains.</a:t>
            </a:r>
          </a:p>
          <a:p>
            <a:pPr marL="514350" indent="-514350">
              <a:buFont typeface="+mj-lt"/>
              <a:buAutoNum type="arabicPeriod"/>
            </a:pPr>
            <a:r>
              <a:rPr lang="en-US" dirty="0"/>
              <a:t>Complete Option 2: Disc Golf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2253488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A</a:t>
            </a:r>
          </a:p>
        </p:txBody>
      </p:sp>
      <p:sp>
        <p:nvSpPr>
          <p:cNvPr id="4" name="Content Placeholder 3"/>
          <p:cNvSpPr>
            <a:spLocks noGrp="1"/>
          </p:cNvSpPr>
          <p:nvPr>
            <p:ph idx="1"/>
          </p:nvPr>
        </p:nvSpPr>
        <p:spPr/>
        <p:txBody>
          <a:bodyPr/>
          <a:lstStyle/>
          <a:p>
            <a:pPr marL="461962"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Study the "PDGA Official Rules of Disc Golf" now in use. </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six areas of Courtesy (812).</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Describe the seven areas of Scoring (808).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673" y="2964489"/>
            <a:ext cx="5915025" cy="3107699"/>
          </a:xfrm>
          <a:prstGeom prst="rect">
            <a:avLst/>
          </a:prstGeom>
        </p:spPr>
      </p:pic>
    </p:spTree>
    <p:extLst>
      <p:ext uri="{BB962C8B-B14F-4D97-AF65-F5344CB8AC3E}">
        <p14:creationId xmlns:p14="http://schemas.microsoft.com/office/powerpoint/2010/main" val="30192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0"/>
            <a:ext cx="9086851" cy="1325563"/>
          </a:xfrm>
        </p:spPr>
        <p:txBody>
          <a:bodyPr/>
          <a:lstStyle/>
          <a:p>
            <a:r>
              <a:rPr lang="en-US" dirty="0"/>
              <a:t>Introduction to Disc Golf</a:t>
            </a:r>
          </a:p>
        </p:txBody>
      </p:sp>
      <p:sp>
        <p:nvSpPr>
          <p:cNvPr id="3" name="Content Placeholder 2"/>
          <p:cNvSpPr>
            <a:spLocks noGrp="1"/>
          </p:cNvSpPr>
          <p:nvPr>
            <p:ph sz="half" idx="1"/>
          </p:nvPr>
        </p:nvSpPr>
        <p:spPr>
          <a:xfrm>
            <a:off x="2343148" y="1325563"/>
            <a:ext cx="4467227" cy="4851400"/>
          </a:xfrm>
        </p:spPr>
        <p:txBody>
          <a:bodyPr>
            <a:normAutofit fontScale="62500" lnSpcReduction="20000"/>
          </a:bodyPr>
          <a:lstStyle/>
          <a:p>
            <a:r>
              <a:rPr lang="en-US" dirty="0"/>
              <a:t>Disc golf is similar to regular golf; however, instead of using golf clubs and balls aiming for a hole, Disc Golf players use golf discs and aim for a Disc Pole Hole, a pole extending up from the ground with chains and a basket where the disc lands. </a:t>
            </a:r>
          </a:p>
          <a:p>
            <a:r>
              <a:rPr lang="en-US" dirty="0"/>
              <a:t>The object of the game is to complete each hole in the fewest number of throws, starting from a tee area and finishing at the Disc Pole Hole. </a:t>
            </a:r>
          </a:p>
          <a:p>
            <a:r>
              <a:rPr lang="en-US" dirty="0"/>
              <a:t>Generally, a course is 9 or 18 Disc Pole Holes long. </a:t>
            </a:r>
          </a:p>
          <a:p>
            <a:r>
              <a:rPr lang="en-US" dirty="0"/>
              <a:t>Players start at hole one and complete the course in order, playing through to the last hole. </a:t>
            </a:r>
          </a:p>
          <a:p>
            <a:r>
              <a:rPr lang="en-US" dirty="0"/>
              <a:t>The player with lowest total cumulative score wins.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77075" y="1325563"/>
            <a:ext cx="4505325" cy="2401901"/>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075" y="3782838"/>
            <a:ext cx="4505325" cy="2357787"/>
          </a:xfrm>
          <a:prstGeom prst="rect">
            <a:avLst/>
          </a:prstGeom>
        </p:spPr>
      </p:pic>
    </p:spTree>
    <p:extLst>
      <p:ext uri="{BB962C8B-B14F-4D97-AF65-F5344CB8AC3E}">
        <p14:creationId xmlns:p14="http://schemas.microsoft.com/office/powerpoint/2010/main" val="270124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574" y="0"/>
            <a:ext cx="9039225" cy="1325563"/>
          </a:xfrm>
        </p:spPr>
        <p:txBody>
          <a:bodyPr/>
          <a:lstStyle/>
          <a:p>
            <a:r>
              <a:rPr lang="en-US" dirty="0"/>
              <a:t>Basic Rules of Play for Disc Golf</a:t>
            </a:r>
          </a:p>
        </p:txBody>
      </p:sp>
      <p:sp>
        <p:nvSpPr>
          <p:cNvPr id="3" name="Content Placeholder 2"/>
          <p:cNvSpPr>
            <a:spLocks noGrp="1"/>
          </p:cNvSpPr>
          <p:nvPr>
            <p:ph idx="1"/>
          </p:nvPr>
        </p:nvSpPr>
        <p:spPr>
          <a:xfrm>
            <a:off x="2314574" y="1325563"/>
            <a:ext cx="9039226" cy="5313362"/>
          </a:xfrm>
        </p:spPr>
        <p:txBody>
          <a:bodyPr>
            <a:normAutofit fontScale="47500" lnSpcReduction="20000"/>
          </a:bodyPr>
          <a:lstStyle/>
          <a:p>
            <a:pPr marL="0" indent="0">
              <a:buNone/>
            </a:pPr>
            <a:r>
              <a:rPr lang="en-US" sz="3600" dirty="0">
                <a:latin typeface="Arial" panose="020B0604020202020204" pitchFamily="34" charset="0"/>
                <a:cs typeface="Arial" panose="020B0604020202020204" pitchFamily="34" charset="0"/>
              </a:rPr>
              <a:t>The object of disc golf is to have fun and complete the course in the fewest throws. Safety and courtesy are important. Be careful of plants, animals and other visitors. Throw only when the landing area is clear of people including other players.</a:t>
            </a:r>
          </a:p>
          <a:p>
            <a:pPr marL="0" indent="0">
              <a:buNone/>
            </a:pPr>
            <a:r>
              <a:rPr lang="en-US" dirty="0">
                <a:latin typeface="Arial" panose="020B0604020202020204" pitchFamily="34" charset="0"/>
                <a:cs typeface="Arial" panose="020B0604020202020204" pitchFamily="34" charset="0"/>
              </a:rPr>
              <a:t> </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Start from the teeing area. The player must throw from behind the front of the teeing area.</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Subsequent shots are played from behind the spot where the previous shot came to rest. This spot is known as the "lie". If your disc comes to rest in a tree or a bush, the lie is the spot on the ground directly below.</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A run-up and follow through are allowed, but the player must release the disc before stepping past the lie.</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A putt is a throw from within 10 meters (32.8 ft.) of the target. When putting, you may not step past your lie until the disc comes to rest.</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The hole is completed when the disc comes to rest in the basket or chains. The hole is not completed if the disc is resting on the top of the target.</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If a shot goes out-of-bounds: play from either the last in-bounds location with a 1-stroke penalty or retee with a 1-stroke penalty.</a:t>
            </a:r>
          </a:p>
          <a:p>
            <a:pPr marL="514350" indent="-514350">
              <a:spcAft>
                <a:spcPts val="600"/>
              </a:spcAft>
              <a:buFont typeface="+mj-lt"/>
              <a:buAutoNum type="arabicPeriod"/>
            </a:pPr>
            <a:r>
              <a:rPr lang="en-US" sz="3300" dirty="0">
                <a:latin typeface="Arial" panose="020B0604020202020204" pitchFamily="34" charset="0"/>
                <a:cs typeface="Arial" panose="020B0604020202020204" pitchFamily="34" charset="0"/>
              </a:rPr>
              <a:t>A mandatory, or </a:t>
            </a:r>
            <a:r>
              <a:rPr lang="en-US" sz="3300" dirty="0" err="1">
                <a:latin typeface="Arial" panose="020B0604020202020204" pitchFamily="34" charset="0"/>
                <a:cs typeface="Arial" panose="020B0604020202020204" pitchFamily="34" charset="0"/>
              </a:rPr>
              <a:t>mando</a:t>
            </a:r>
            <a:r>
              <a:rPr lang="en-US" sz="3300" dirty="0">
                <a:latin typeface="Arial" panose="020B0604020202020204" pitchFamily="34" charset="0"/>
                <a:cs typeface="Arial" panose="020B0604020202020204" pitchFamily="34" charset="0"/>
              </a:rPr>
              <a:t>, is one or more designated trees or other obstacles in the fairway that must be passed on the correct side as indicated on the tee sign. If your disc passes to the wrong side of the </a:t>
            </a:r>
            <a:r>
              <a:rPr lang="en-US" sz="3300" dirty="0" err="1">
                <a:latin typeface="Arial" panose="020B0604020202020204" pitchFamily="34" charset="0"/>
                <a:cs typeface="Arial" panose="020B0604020202020204" pitchFamily="34" charset="0"/>
              </a:rPr>
              <a:t>mando</a:t>
            </a:r>
            <a:r>
              <a:rPr lang="en-US" sz="3300" dirty="0">
                <a:latin typeface="Arial" panose="020B0604020202020204" pitchFamily="34" charset="0"/>
                <a:cs typeface="Arial" panose="020B0604020202020204" pitchFamily="34" charset="0"/>
              </a:rPr>
              <a:t>, either play from the previous lie or from a marked drop zone area if applicable and add a one throw penalty to your score.</a:t>
            </a:r>
          </a:p>
          <a:p>
            <a:pPr marL="514350" indent="-514350">
              <a:buFont typeface="+mj-lt"/>
              <a:buAutoNum type="arabicPeriod"/>
            </a:pPr>
            <a:r>
              <a:rPr lang="en-US" sz="3400" dirty="0">
                <a:latin typeface="Arial" panose="020B0604020202020204" pitchFamily="34" charset="0"/>
                <a:cs typeface="Arial" panose="020B0604020202020204" pitchFamily="34" charset="0"/>
              </a:rPr>
              <a:t>The player with the least amount of strokes on the previous hole is the first to tee off on the next hole. After all players have teed off, the player whose disc is farthest from the hole always throws first.</a:t>
            </a:r>
          </a:p>
          <a:p>
            <a:pPr marL="514350" indent="-514350">
              <a:buFont typeface="+mj-lt"/>
              <a:buAutoNum type="arabicPeriod"/>
            </a:pPr>
            <a:endParaRPr lang="en-US" sz="3400" dirty="0"/>
          </a:p>
        </p:txBody>
      </p:sp>
    </p:spTree>
    <p:extLst>
      <p:ext uri="{BB962C8B-B14F-4D97-AF65-F5344CB8AC3E}">
        <p14:creationId xmlns:p14="http://schemas.microsoft.com/office/powerpoint/2010/main" val="73242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762250" y="434975"/>
            <a:ext cx="8933594" cy="5975350"/>
          </a:xfrm>
        </p:spPr>
      </p:pic>
    </p:spTree>
    <p:extLst>
      <p:ext uri="{BB962C8B-B14F-4D97-AF65-F5344CB8AC3E}">
        <p14:creationId xmlns:p14="http://schemas.microsoft.com/office/powerpoint/2010/main" val="225045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0"/>
            <a:ext cx="9086851" cy="1325563"/>
          </a:xfrm>
        </p:spPr>
        <p:txBody>
          <a:bodyPr/>
          <a:lstStyle/>
          <a:p>
            <a:r>
              <a:rPr lang="en-US" b="1" dirty="0"/>
              <a:t>812 Courtesy</a:t>
            </a:r>
            <a:endParaRPr lang="en-US" dirty="0"/>
          </a:p>
        </p:txBody>
      </p:sp>
      <p:sp>
        <p:nvSpPr>
          <p:cNvPr id="3" name="Content Placeholder 2"/>
          <p:cNvSpPr>
            <a:spLocks noGrp="1"/>
          </p:cNvSpPr>
          <p:nvPr>
            <p:ph sz="half" idx="1"/>
          </p:nvPr>
        </p:nvSpPr>
        <p:spPr>
          <a:xfrm>
            <a:off x="2343148" y="1325562"/>
            <a:ext cx="4883961" cy="5399088"/>
          </a:xfrm>
        </p:spPr>
        <p:txBody>
          <a:bodyPr>
            <a:normAutofit fontScale="70000" lnSpcReduction="20000"/>
          </a:bodyPr>
          <a:lstStyle/>
          <a:p>
            <a:pPr marL="461963" indent="-454025">
              <a:buFont typeface="+mj-lt"/>
              <a:buAutoNum type="alphaUcPeriod"/>
            </a:pPr>
            <a:r>
              <a:rPr lang="en-US" dirty="0"/>
              <a:t>A player must not: </a:t>
            </a:r>
          </a:p>
          <a:p>
            <a:pPr marL="914400" lvl="1" indent="-457200">
              <a:buFont typeface="+mj-lt"/>
              <a:buAutoNum type="arabicPeriod"/>
            </a:pPr>
            <a:r>
              <a:rPr lang="en-US" dirty="0"/>
              <a:t>Throw if the throw might injure someone or distract another player; or,</a:t>
            </a:r>
          </a:p>
          <a:p>
            <a:pPr marL="914400" lvl="1" indent="-457200">
              <a:buFont typeface="+mj-lt"/>
              <a:buAutoNum type="arabicPeriod"/>
            </a:pPr>
            <a:r>
              <a:rPr lang="en-US" dirty="0"/>
              <a:t>Throw out of order without consent or when it would impact another player; or,</a:t>
            </a:r>
          </a:p>
          <a:p>
            <a:pPr marL="914400" lvl="1" indent="-457200">
              <a:buFont typeface="+mj-lt"/>
              <a:buAutoNum type="arabicPeriod"/>
            </a:pPr>
            <a:r>
              <a:rPr lang="en-US" dirty="0"/>
              <a:t>Engage in distracting or unsportsmanlike actions such as:</a:t>
            </a:r>
          </a:p>
          <a:p>
            <a:pPr marL="1371600" lvl="2" indent="-457200">
              <a:buFont typeface="+mj-lt"/>
              <a:buAutoNum type="alphaLcPeriod"/>
            </a:pPr>
            <a:r>
              <a:rPr lang="en-US" dirty="0"/>
              <a:t>Shouting (unless warning someone at risk of being struck by a disc),</a:t>
            </a:r>
          </a:p>
          <a:p>
            <a:pPr marL="1371600" lvl="2" indent="-457200">
              <a:buFont typeface="+mj-lt"/>
              <a:buAutoNum type="alphaLcPeriod"/>
            </a:pPr>
            <a:r>
              <a:rPr lang="en-US" dirty="0"/>
              <a:t>Cursing,</a:t>
            </a:r>
          </a:p>
          <a:p>
            <a:pPr marL="1371600" lvl="2" indent="-457200">
              <a:buFont typeface="+mj-lt"/>
              <a:buAutoNum type="alphaLcPeriod"/>
            </a:pPr>
            <a:r>
              <a:rPr lang="en-US" dirty="0"/>
              <a:t>Striking, kicking, or throwing park, course, or player equipment,</a:t>
            </a:r>
          </a:p>
          <a:p>
            <a:pPr marL="1371600" lvl="2" indent="-457200">
              <a:buFont typeface="+mj-lt"/>
              <a:buAutoNum type="alphaLcPeriod"/>
            </a:pPr>
            <a:r>
              <a:rPr lang="en-US" dirty="0"/>
              <a:t>Moving or talking while another player is throwing,</a:t>
            </a:r>
          </a:p>
          <a:p>
            <a:pPr marL="1371600" lvl="2" indent="-457200">
              <a:buFont typeface="+mj-lt"/>
              <a:buAutoNum type="alphaLcPeriod"/>
            </a:pPr>
            <a:r>
              <a:rPr lang="en-US" dirty="0"/>
              <a:t>Advancing beyond the away player; or,</a:t>
            </a:r>
          </a:p>
          <a:p>
            <a:pPr marL="914400" lvl="1" indent="-457200">
              <a:buFont typeface="+mj-lt"/>
              <a:buAutoNum type="arabicPeriod"/>
            </a:pPr>
            <a:r>
              <a:rPr lang="en-US" dirty="0"/>
              <a:t>Leave equipment where it may distract other players or interfere with a thrown disc; or,</a:t>
            </a:r>
          </a:p>
          <a:p>
            <a:pPr marL="914400" lvl="1" indent="-457200">
              <a:buFont typeface="+mj-lt"/>
              <a:buAutoNum type="arabicPeriod"/>
            </a:pPr>
            <a:r>
              <a:rPr lang="en-US" dirty="0"/>
              <a:t>Litter, including cigarette butts; or,</a:t>
            </a:r>
          </a:p>
          <a:p>
            <a:pPr marL="914400" lvl="1" indent="-457200">
              <a:buFont typeface="+mj-lt"/>
              <a:buAutoNum type="arabicPeriod"/>
            </a:pPr>
            <a:r>
              <a:rPr lang="en-US" dirty="0"/>
              <a:t>Allow their smoke to disturb other players.</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27109" y="1325562"/>
            <a:ext cx="4663870" cy="2627313"/>
          </a:xfrm>
        </p:spPr>
      </p:pic>
    </p:spTree>
    <p:extLst>
      <p:ext uri="{BB962C8B-B14F-4D97-AF65-F5344CB8AC3E}">
        <p14:creationId xmlns:p14="http://schemas.microsoft.com/office/powerpoint/2010/main" val="175014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812 Courtesy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3149" y="1943607"/>
            <a:ext cx="4467225" cy="2337847"/>
          </a:xfrm>
        </p:spPr>
      </p:pic>
      <p:sp>
        <p:nvSpPr>
          <p:cNvPr id="4" name="Content Placeholder 3"/>
          <p:cNvSpPr>
            <a:spLocks noGrp="1"/>
          </p:cNvSpPr>
          <p:nvPr>
            <p:ph sz="half" idx="2"/>
          </p:nvPr>
        </p:nvSpPr>
        <p:spPr/>
        <p:txBody>
          <a:bodyPr>
            <a:normAutofit/>
          </a:bodyPr>
          <a:lstStyle/>
          <a:p>
            <a:pPr marL="461963" indent="-461963">
              <a:spcAft>
                <a:spcPts val="300"/>
              </a:spcAft>
              <a:buFont typeface="+mj-lt"/>
              <a:buAutoNum type="alphaUcPeriod" startAt="2"/>
            </a:pPr>
            <a:r>
              <a:rPr lang="en-US" sz="2400" dirty="0"/>
              <a:t>A player must: </a:t>
            </a:r>
          </a:p>
          <a:p>
            <a:pPr marL="914400" lvl="1" indent="-457200">
              <a:spcAft>
                <a:spcPts val="300"/>
              </a:spcAft>
              <a:buFont typeface="+mj-lt"/>
              <a:buAutoNum type="arabicPeriod"/>
            </a:pPr>
            <a:r>
              <a:rPr lang="en-US" sz="2000" dirty="0"/>
              <a:t>Perform actions expected by the rules, including:</a:t>
            </a:r>
          </a:p>
          <a:p>
            <a:pPr marL="1371600" lvl="2" indent="-457200">
              <a:spcAft>
                <a:spcPts val="300"/>
              </a:spcAft>
              <a:buFont typeface="+mj-lt"/>
              <a:buAutoNum type="alphaLcPeriod"/>
            </a:pPr>
            <a:r>
              <a:rPr lang="en-US" sz="1800" dirty="0"/>
              <a:t>Helping to find a lost disc; and,</a:t>
            </a:r>
          </a:p>
          <a:p>
            <a:pPr marL="1371600" lvl="2" indent="-457200">
              <a:spcAft>
                <a:spcPts val="300"/>
              </a:spcAft>
              <a:buFont typeface="+mj-lt"/>
              <a:buAutoNum type="alphaLcPeriod"/>
            </a:pPr>
            <a:r>
              <a:rPr lang="en-US" sz="1800" dirty="0"/>
              <a:t>Moving equipment when asked; and,</a:t>
            </a:r>
          </a:p>
          <a:p>
            <a:pPr marL="1371600" lvl="2" indent="-457200">
              <a:spcAft>
                <a:spcPts val="300"/>
              </a:spcAft>
              <a:buFont typeface="+mj-lt"/>
              <a:buAutoNum type="alphaLcPeriod"/>
            </a:pPr>
            <a:r>
              <a:rPr lang="en-US" sz="1800" dirty="0"/>
              <a:t>Keeping score properly.</a:t>
            </a:r>
          </a:p>
          <a:p>
            <a:pPr marL="914400" lvl="1" indent="-457200">
              <a:spcAft>
                <a:spcPts val="300"/>
              </a:spcAft>
              <a:buFont typeface="+mj-lt"/>
              <a:buAutoNum type="arabicPeriod"/>
            </a:pPr>
            <a:r>
              <a:rPr lang="en-US" sz="2000" dirty="0"/>
              <a:t>Watch the other members of the group throw in order to ensure rules compliance and to help find discs.</a:t>
            </a:r>
          </a:p>
          <a:p>
            <a:endParaRPr lang="en-US" dirty="0"/>
          </a:p>
        </p:txBody>
      </p:sp>
    </p:spTree>
    <p:extLst>
      <p:ext uri="{BB962C8B-B14F-4D97-AF65-F5344CB8AC3E}">
        <p14:creationId xmlns:p14="http://schemas.microsoft.com/office/powerpoint/2010/main" val="1204623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812 Courtesy</a:t>
            </a:r>
            <a:endParaRPr lang="en-US" dirty="0"/>
          </a:p>
        </p:txBody>
      </p:sp>
      <p:sp>
        <p:nvSpPr>
          <p:cNvPr id="3" name="Content Placeholder 2"/>
          <p:cNvSpPr>
            <a:spLocks noGrp="1"/>
          </p:cNvSpPr>
          <p:nvPr>
            <p:ph sz="half" idx="1"/>
          </p:nvPr>
        </p:nvSpPr>
        <p:spPr/>
        <p:txBody>
          <a:bodyPr>
            <a:normAutofit/>
          </a:bodyPr>
          <a:lstStyle/>
          <a:p>
            <a:pPr marL="461963" indent="-461963">
              <a:buFont typeface="+mj-lt"/>
              <a:buAutoNum type="alphaUcPeriod" startAt="3"/>
            </a:pPr>
            <a:r>
              <a:rPr lang="en-US" sz="2000" dirty="0"/>
              <a:t>A player receives a warning for the first violation of any courtesy rule. Each subsequent violation of any courtesy rule by that player in the same round incurs one penalty throw. A courtesy violation may be called or confirmed by any affected player, or by an Official. Repeated courtesy violations may result in disqualification by the Director.</a:t>
            </a:r>
          </a:p>
          <a:p>
            <a:pPr marL="514350" indent="-514350">
              <a:buFont typeface="+mj-lt"/>
              <a:buAutoNum type="alphaUcPeriod" startAt="3"/>
            </a:pP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24675" y="1892300"/>
            <a:ext cx="4505325" cy="2534245"/>
          </a:xfrm>
          <a:solidFill>
            <a:schemeClr val="bg1"/>
          </a:solidFill>
          <a:ln>
            <a:noFill/>
          </a:ln>
        </p:spPr>
      </p:pic>
      <p:grpSp>
        <p:nvGrpSpPr>
          <p:cNvPr id="11" name="Group 10"/>
          <p:cNvGrpSpPr/>
          <p:nvPr/>
        </p:nvGrpSpPr>
        <p:grpSpPr>
          <a:xfrm>
            <a:off x="10215561" y="1825625"/>
            <a:ext cx="1285876" cy="1000125"/>
            <a:chOff x="10215561" y="2552700"/>
            <a:chExt cx="1285876" cy="1000125"/>
          </a:xfrm>
        </p:grpSpPr>
        <p:sp>
          <p:nvSpPr>
            <p:cNvPr id="9" name="Oval Callout 8"/>
            <p:cNvSpPr/>
            <p:nvPr/>
          </p:nvSpPr>
          <p:spPr>
            <a:xfrm>
              <a:off x="10215562" y="2552700"/>
              <a:ext cx="1285875" cy="1000125"/>
            </a:xfrm>
            <a:prstGeom prst="wedgeEllipseCallout">
              <a:avLst>
                <a:gd name="adj1" fmla="val -61778"/>
                <a:gd name="adj2" fmla="val 35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215561" y="2821929"/>
              <a:ext cx="1285875" cy="461665"/>
            </a:xfrm>
            <a:prstGeom prst="rect">
              <a:avLst/>
            </a:prstGeom>
            <a:noFill/>
          </p:spPr>
          <p:txBody>
            <a:bodyPr wrap="square" rtlCol="0">
              <a:spAutoFit/>
            </a:bodyPr>
            <a:lstStyle/>
            <a:p>
              <a:r>
                <a:rPr lang="en-US" sz="2400" b="1" dirty="0">
                  <a:latin typeface="Comic Sans MS" panose="030F0702030302020204" pitchFamily="66" charset="0"/>
                </a:rPr>
                <a:t>#$!&amp;@</a:t>
              </a:r>
            </a:p>
          </p:txBody>
        </p:sp>
      </p:grpSp>
    </p:spTree>
    <p:extLst>
      <p:ext uri="{BB962C8B-B14F-4D97-AF65-F5344CB8AC3E}">
        <p14:creationId xmlns:p14="http://schemas.microsoft.com/office/powerpoint/2010/main" val="2170618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808 Scoring</a:t>
            </a:r>
            <a:endParaRPr lang="en-US" dirty="0"/>
          </a:p>
        </p:txBody>
      </p:sp>
      <p:pic>
        <p:nvPicPr>
          <p:cNvPr id="6" name="Content Placeholder 5"/>
          <p:cNvPicPr>
            <a:picLocks noGrp="1" noChangeAspect="1"/>
          </p:cNvPicPr>
          <p:nvPr>
            <p:ph sz="half" idx="1"/>
          </p:nvPr>
        </p:nvPicPr>
        <p:blipFill>
          <a:blip r:embed="rId2"/>
          <a:stretch>
            <a:fillRect/>
          </a:stretch>
        </p:blipFill>
        <p:spPr>
          <a:xfrm>
            <a:off x="2343149" y="1825625"/>
            <a:ext cx="4467225" cy="3450931"/>
          </a:xfrm>
          <a:prstGeom prst="rect">
            <a:avLst/>
          </a:prstGeom>
        </p:spPr>
      </p:pic>
      <p:sp>
        <p:nvSpPr>
          <p:cNvPr id="4" name="Content Placeholder 3"/>
          <p:cNvSpPr>
            <a:spLocks noGrp="1"/>
          </p:cNvSpPr>
          <p:nvPr>
            <p:ph sz="half" idx="2"/>
          </p:nvPr>
        </p:nvSpPr>
        <p:spPr/>
        <p:txBody>
          <a:bodyPr>
            <a:normAutofit/>
          </a:bodyPr>
          <a:lstStyle/>
          <a:p>
            <a:pPr marL="461963" indent="-454025">
              <a:buFont typeface="+mj-lt"/>
              <a:buAutoNum type="alphaUcPeriod"/>
            </a:pPr>
            <a:r>
              <a:rPr lang="en-US" sz="2000" dirty="0"/>
              <a:t>Each player must keep an independent scorecard recording scores after each hole for the entire group. A player who refuses to keep score may be subject to disqualification.</a:t>
            </a:r>
          </a:p>
          <a:p>
            <a:pPr marL="461963" indent="-454025">
              <a:buFont typeface="+mj-lt"/>
              <a:buAutoNum type="alphaUcPeriod"/>
            </a:pPr>
            <a:r>
              <a:rPr lang="en-US" sz="2000" dirty="0"/>
              <a:t>Players may delegate scorekeeping duties only to their designated caddie.</a:t>
            </a:r>
          </a:p>
          <a:p>
            <a:endParaRPr lang="en-US" dirty="0"/>
          </a:p>
        </p:txBody>
      </p:sp>
    </p:spTree>
    <p:extLst>
      <p:ext uri="{BB962C8B-B14F-4D97-AF65-F5344CB8AC3E}">
        <p14:creationId xmlns:p14="http://schemas.microsoft.com/office/powerpoint/2010/main" val="604554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808 Scoring</a:t>
            </a:r>
            <a:endParaRPr lang="en-US" dirty="0"/>
          </a:p>
        </p:txBody>
      </p:sp>
      <p:sp>
        <p:nvSpPr>
          <p:cNvPr id="3" name="Content Placeholder 2"/>
          <p:cNvSpPr>
            <a:spLocks noGrp="1"/>
          </p:cNvSpPr>
          <p:nvPr>
            <p:ph sz="half" idx="1"/>
          </p:nvPr>
        </p:nvSpPr>
        <p:spPr>
          <a:xfrm>
            <a:off x="2343148" y="1825625"/>
            <a:ext cx="4467227" cy="4797366"/>
          </a:xfrm>
        </p:spPr>
        <p:txBody>
          <a:bodyPr>
            <a:normAutofit fontScale="62500" lnSpcReduction="20000"/>
          </a:bodyPr>
          <a:lstStyle/>
          <a:p>
            <a:pPr marL="461963" indent="-461963">
              <a:buFont typeface="+mj-lt"/>
              <a:buAutoNum type="alphaUcPeriod" startAt="3"/>
            </a:pPr>
            <a:r>
              <a:rPr lang="en-US" sz="3200" dirty="0"/>
              <a:t>After each hole has been completed, each player records the score for every player in the group in a manner that makes each score clear to every player in the group. Any warnings or penalty throws are to be noted along with the score for the hole.</a:t>
            </a:r>
          </a:p>
          <a:p>
            <a:pPr marL="461963" indent="-454025">
              <a:buFont typeface="+mj-lt"/>
              <a:buAutoNum type="alphaUcPeriod" startAt="3"/>
            </a:pPr>
            <a:r>
              <a:rPr lang="en-US" sz="3200" dirty="0"/>
              <a:t>The score for a player on a hole is the total number of throws, including penalty throws. The total score for the round is the sum of all hole scores, plus any additional penalty throws. The use of anything other than a number as a score (including the lack of a score) is subject to penalty as described in 808.G.2.</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19925" y="1825625"/>
            <a:ext cx="4505325" cy="2547806"/>
          </a:xfrm>
        </p:spPr>
      </p:pic>
    </p:spTree>
    <p:extLst>
      <p:ext uri="{BB962C8B-B14F-4D97-AF65-F5344CB8AC3E}">
        <p14:creationId xmlns:p14="http://schemas.microsoft.com/office/powerpoint/2010/main" val="591904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808 Scoring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19349" y="1690688"/>
            <a:ext cx="4467225" cy="1765189"/>
          </a:xfrm>
        </p:spPr>
      </p:pic>
      <p:sp>
        <p:nvSpPr>
          <p:cNvPr id="4" name="Content Placeholder 3"/>
          <p:cNvSpPr>
            <a:spLocks noGrp="1"/>
          </p:cNvSpPr>
          <p:nvPr>
            <p:ph sz="half" idx="2"/>
          </p:nvPr>
        </p:nvSpPr>
        <p:spPr>
          <a:xfrm>
            <a:off x="6924673" y="1825625"/>
            <a:ext cx="4505328" cy="4874278"/>
          </a:xfrm>
        </p:spPr>
        <p:txBody>
          <a:bodyPr>
            <a:normAutofit fontScale="62500" lnSpcReduction="20000"/>
          </a:bodyPr>
          <a:lstStyle/>
          <a:p>
            <a:pPr marL="461963" indent="-454025">
              <a:buFont typeface="+mj-lt"/>
              <a:buAutoNum type="alphaUcPeriod" startAt="5"/>
            </a:pPr>
            <a:r>
              <a:rPr lang="en-US" sz="3000" dirty="0"/>
              <a:t>If there is disagreement about the score a player reports, the group reviews the hole and attempts to arrive at the correct score. If the group cannot reach consensus on the player's score, they seek the help of an Official or the Director as soon as is practical. If all players in the group agree that a score is incorrect, the score may be corrected before the scorecard is submitted.</a:t>
            </a:r>
          </a:p>
          <a:p>
            <a:pPr marL="461963" indent="-454025">
              <a:buFont typeface="+mj-lt"/>
              <a:buAutoNum type="alphaUcPeriod" startAt="5"/>
            </a:pPr>
            <a:r>
              <a:rPr lang="en-US" sz="3000" dirty="0"/>
              <a:t>All players are responsible for reconciling and submitting their copy of the scorecard within 30 minutes of when their group finishes their round. A player who has not submitted their scorecard on time receives two penalty throws.</a:t>
            </a:r>
          </a:p>
          <a:p>
            <a:endParaRPr lang="en-US" dirty="0"/>
          </a:p>
        </p:txBody>
      </p:sp>
    </p:spTree>
    <p:extLst>
      <p:ext uri="{BB962C8B-B14F-4D97-AF65-F5344CB8AC3E}">
        <p14:creationId xmlns:p14="http://schemas.microsoft.com/office/powerpoint/2010/main" val="293362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Golf Merit Badge Requirements</a:t>
            </a:r>
          </a:p>
        </p:txBody>
      </p:sp>
      <p:sp>
        <p:nvSpPr>
          <p:cNvPr id="4" name="Content Placeholder 3"/>
          <p:cNvSpPr>
            <a:spLocks noGrp="1"/>
          </p:cNvSpPr>
          <p:nvPr>
            <p:ph idx="1"/>
          </p:nvPr>
        </p:nvSpPr>
        <p:spPr/>
        <p:txBody>
          <a:bodyPr/>
          <a:lstStyle/>
          <a:p>
            <a:pPr marL="461963" indent="-454025">
              <a:buFont typeface="+mj-lt"/>
              <a:buAutoNum type="arabicPeriod"/>
            </a:pPr>
            <a:r>
              <a:rPr lang="en-US" dirty="0"/>
              <a:t>Discuss safety on the golf course. Show that you know first aid for injuries or illnesses that could occur while golfing, including lightning, heat reactions, dehydration, blisters, sprains, and strains.</a:t>
            </a:r>
          </a:p>
          <a:p>
            <a:pPr marL="461963" indent="-454025">
              <a:buFont typeface="+mj-lt"/>
              <a:buAutoNum type="arabicPeriod"/>
            </a:pPr>
            <a:r>
              <a:rPr lang="en-US" dirty="0"/>
              <a:t>Complete Option 2: Disc Golf </a:t>
            </a:r>
          </a:p>
          <a:p>
            <a:pPr marL="914400" lvl="0" indent="-452438" eaLnBrk="0" fontAlgn="base" hangingPunct="0">
              <a:lnSpc>
                <a:spcPct val="100000"/>
              </a:lnSpc>
              <a:spcBef>
                <a:spcPct val="0"/>
              </a:spcBef>
              <a:spcAft>
                <a:spcPct val="0"/>
              </a:spcAft>
              <a:buFont typeface="+mj-lt"/>
              <a:buAutoNum type="alphaUcPeriod"/>
            </a:pPr>
            <a:r>
              <a:rPr kumimoji="0" lang="en-US" altLang="en-US" sz="2400" b="0" i="0" u="none" strike="noStrike" cap="none" normalizeH="0" baseline="0" dirty="0">
                <a:ln>
                  <a:noFill/>
                </a:ln>
                <a:solidFill>
                  <a:schemeClr val="tx1"/>
                </a:solidFill>
                <a:effectLst/>
                <a:latin typeface="Arial" panose="020B0604020202020204" pitchFamily="34" charset="0"/>
              </a:rPr>
              <a:t>Study the "PDGA Official Rules of Disc Golf" now in use. </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six areas of Courtesy (812).</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Describe the seven areas of Scoring (808).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795773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808 Scoring</a:t>
            </a:r>
            <a:endParaRPr lang="en-US" dirty="0"/>
          </a:p>
        </p:txBody>
      </p:sp>
      <p:sp>
        <p:nvSpPr>
          <p:cNvPr id="3" name="Content Placeholder 2"/>
          <p:cNvSpPr>
            <a:spLocks noGrp="1"/>
          </p:cNvSpPr>
          <p:nvPr>
            <p:ph sz="half" idx="1"/>
          </p:nvPr>
        </p:nvSpPr>
        <p:spPr>
          <a:xfrm>
            <a:off x="2343148" y="1825624"/>
            <a:ext cx="4467227" cy="4831549"/>
          </a:xfrm>
        </p:spPr>
        <p:txBody>
          <a:bodyPr>
            <a:normAutofit fontScale="62500" lnSpcReduction="20000"/>
          </a:bodyPr>
          <a:lstStyle/>
          <a:p>
            <a:pPr marL="461963" indent="-461963">
              <a:buFont typeface="+mj-lt"/>
              <a:buAutoNum type="alphaUcPeriod" startAt="7"/>
            </a:pPr>
            <a:r>
              <a:rPr lang="en-US" sz="2900" dirty="0"/>
              <a:t>After the scorecard has been submitted, the total score as recorded is final, except for the following circumstances: </a:t>
            </a:r>
          </a:p>
          <a:p>
            <a:pPr marL="914400" lvl="1" indent="-457200">
              <a:buFont typeface="+mj-lt"/>
              <a:buAutoNum type="arabicPeriod"/>
            </a:pPr>
            <a:r>
              <a:rPr lang="en-US" sz="2500" dirty="0"/>
              <a:t>Penalty throws may be added or removed by the Director up until the Director declares the tournament over, or all awards have been distributed.</a:t>
            </a:r>
          </a:p>
          <a:p>
            <a:pPr marL="914400" lvl="1" indent="-457200">
              <a:buFont typeface="+mj-lt"/>
              <a:buAutoNum type="arabicPeriod"/>
            </a:pPr>
            <a:r>
              <a:rPr lang="en-US" sz="2500" dirty="0"/>
              <a:t>If a player submits a scorecard where their total score or hole scores are incorrect, improperly recorded, or missing, two penalty throws are added to the correct total score. Those penalty throws are not added when the score has been adjusted for other violations determined after the player had submitted an otherwise correct scorecard.</a:t>
            </a:r>
          </a:p>
          <a:p>
            <a:pPr marL="914400" lvl="1" indent="-457200">
              <a:buFont typeface="+mj-lt"/>
              <a:buAutoNum type="arabicPeriod"/>
            </a:pPr>
            <a:r>
              <a:rPr lang="en-US" sz="2500" dirty="0"/>
              <a:t>A player is not penalized if another member of their group submits an incorrect scorecard.</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01668" y="1825625"/>
            <a:ext cx="4351338" cy="4351338"/>
          </a:xfrm>
        </p:spPr>
      </p:pic>
    </p:spTree>
    <p:extLst>
      <p:ext uri="{BB962C8B-B14F-4D97-AF65-F5344CB8AC3E}">
        <p14:creationId xmlns:p14="http://schemas.microsoft.com/office/powerpoint/2010/main" val="883570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B</a:t>
            </a:r>
          </a:p>
        </p:txBody>
      </p:sp>
      <p:sp>
        <p:nvSpPr>
          <p:cNvPr id="4" name="Content Placeholder 3"/>
          <p:cNvSpPr>
            <a:spLocks noGrp="1"/>
          </p:cNvSpPr>
          <p:nvPr>
            <p:ph idx="1"/>
          </p:nvPr>
        </p:nvSpPr>
        <p:spPr/>
        <p:txBody>
          <a:bodyPr/>
          <a:lstStyle/>
          <a:p>
            <a:pPr marL="461962"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Tell about your understanding of the "PDGA Disc Golfer's Code."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425" y="2809996"/>
            <a:ext cx="5334000" cy="3038354"/>
          </a:xfrm>
          <a:prstGeom prst="rect">
            <a:avLst/>
          </a:prstGeom>
        </p:spPr>
      </p:pic>
    </p:spTree>
    <p:extLst>
      <p:ext uri="{BB962C8B-B14F-4D97-AF65-F5344CB8AC3E}">
        <p14:creationId xmlns:p14="http://schemas.microsoft.com/office/powerpoint/2010/main" val="326578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116290" y="142936"/>
            <a:ext cx="4070439" cy="6539952"/>
          </a:xfrm>
        </p:spPr>
      </p:pic>
    </p:spTree>
    <p:extLst>
      <p:ext uri="{BB962C8B-B14F-4D97-AF65-F5344CB8AC3E}">
        <p14:creationId xmlns:p14="http://schemas.microsoft.com/office/powerpoint/2010/main" val="1620786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C</a:t>
            </a:r>
          </a:p>
        </p:txBody>
      </p:sp>
      <p:sp>
        <p:nvSpPr>
          <p:cNvPr id="4" name="Content Placeholder 3"/>
          <p:cNvSpPr>
            <a:spLocks noGrp="1"/>
          </p:cNvSpPr>
          <p:nvPr>
            <p:ph idx="1"/>
          </p:nvPr>
        </p:nvSpPr>
        <p:spPr/>
        <p:txBody>
          <a:bodyPr/>
          <a:lstStyle/>
          <a:p>
            <a:pPr marL="461962"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Do the following:</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history of disc golf and why it is an inclusive game.</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Discuss with your counselor the contributions Ed </a:t>
            </a:r>
            <a:r>
              <a:rPr kumimoji="0" lang="en-US" altLang="en-US" sz="2000" b="0" i="0" u="none" strike="noStrike" cap="none" normalizeH="0" baseline="0" dirty="0" err="1">
                <a:ln>
                  <a:noFill/>
                </a:ln>
                <a:solidFill>
                  <a:schemeClr val="tx1"/>
                </a:solidFill>
                <a:effectLst/>
                <a:latin typeface="Arial" panose="020B0604020202020204" pitchFamily="34" charset="0"/>
              </a:rPr>
              <a:t>Headrick</a:t>
            </a:r>
            <a:r>
              <a:rPr kumimoji="0" lang="en-US" altLang="en-US" sz="2000" b="0" i="0" u="none" strike="noStrike" cap="none" normalizeH="0" baseline="0" dirty="0">
                <a:ln>
                  <a:noFill/>
                </a:ln>
                <a:solidFill>
                  <a:schemeClr val="tx1"/>
                </a:solidFill>
                <a:effectLst/>
                <a:latin typeface="Arial" panose="020B0604020202020204" pitchFamily="34" charset="0"/>
              </a:rPr>
              <a:t> made to the sport of disc golf. </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Describe the evolution of disc design. </a:t>
            </a:r>
          </a:p>
          <a:p>
            <a:pPr marL="1376363" lvl="1" indent="-461963"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accomplishments of a top disc golfer of your choice.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413825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0"/>
            <a:ext cx="9086851" cy="1325563"/>
          </a:xfrm>
        </p:spPr>
        <p:txBody>
          <a:bodyPr/>
          <a:lstStyle/>
          <a:p>
            <a:r>
              <a:rPr lang="en-US" dirty="0"/>
              <a:t>History of Disc Golf</a:t>
            </a:r>
          </a:p>
        </p:txBody>
      </p:sp>
      <p:sp>
        <p:nvSpPr>
          <p:cNvPr id="3" name="Content Placeholder 2"/>
          <p:cNvSpPr>
            <a:spLocks noGrp="1"/>
          </p:cNvSpPr>
          <p:nvPr>
            <p:ph sz="half" idx="1"/>
          </p:nvPr>
        </p:nvSpPr>
        <p:spPr>
          <a:xfrm>
            <a:off x="2343148" y="1325563"/>
            <a:ext cx="4981577" cy="5408612"/>
          </a:xfrm>
        </p:spPr>
        <p:txBody>
          <a:bodyPr>
            <a:normAutofit fontScale="77500" lnSpcReduction="20000"/>
          </a:bodyPr>
          <a:lstStyle/>
          <a:p>
            <a:pPr>
              <a:spcAft>
                <a:spcPts val="600"/>
              </a:spcAft>
            </a:pPr>
            <a:r>
              <a:rPr lang="en-US" sz="2000" dirty="0"/>
              <a:t>1926 – In Saskatchewan, Canada a group of elementary school friends played a game called 'Tin Lid Golf'. </a:t>
            </a:r>
          </a:p>
          <a:p>
            <a:pPr lvl="1">
              <a:spcAft>
                <a:spcPts val="600"/>
              </a:spcAft>
            </a:pPr>
            <a:r>
              <a:rPr lang="en-US" sz="2100" dirty="0"/>
              <a:t>Throwing tin lids into 4-ft wide circles made around the school grounds. </a:t>
            </a:r>
          </a:p>
          <a:p>
            <a:pPr>
              <a:spcAft>
                <a:spcPts val="600"/>
              </a:spcAft>
            </a:pPr>
            <a:r>
              <a:rPr lang="en-US" sz="2100" dirty="0"/>
              <a:t>1940’s – The tossing of the Frisbie Pie Company's pie tins by college students at Yale and Dartmouth led to Frisbie becoming a well known term for flying disc play in the Northeast. </a:t>
            </a:r>
          </a:p>
          <a:p>
            <a:pPr>
              <a:spcAft>
                <a:spcPts val="600"/>
              </a:spcAft>
            </a:pPr>
            <a:r>
              <a:rPr lang="en-US" sz="2100" dirty="0"/>
              <a:t>1966 – First Frisbee was patented by "Steady" Ed </a:t>
            </a:r>
            <a:r>
              <a:rPr lang="en-US" sz="2100" dirty="0" err="1"/>
              <a:t>Headrick</a:t>
            </a:r>
            <a:r>
              <a:rPr lang="en-US" sz="2100" dirty="0"/>
              <a:t>, aka the Father of Disc Golf. </a:t>
            </a:r>
          </a:p>
          <a:p>
            <a:pPr>
              <a:spcAft>
                <a:spcPts val="600"/>
              </a:spcAft>
            </a:pPr>
            <a:r>
              <a:rPr lang="en-US" sz="2100" dirty="0"/>
              <a:t>1974 – Disc golf became an organized sport. </a:t>
            </a:r>
          </a:p>
          <a:p>
            <a:pPr>
              <a:spcAft>
                <a:spcPts val="600"/>
              </a:spcAft>
            </a:pPr>
            <a:r>
              <a:rPr lang="en-US" sz="2100" dirty="0"/>
              <a:t>1975 – </a:t>
            </a:r>
            <a:r>
              <a:rPr lang="en-US" sz="2100" dirty="0" err="1"/>
              <a:t>Headrick</a:t>
            </a:r>
            <a:r>
              <a:rPr lang="en-US" sz="2100" dirty="0"/>
              <a:t> patented the Disc Golf Pole Hole and installed the first official disc golf course at Oak Grove Park in Pasadena, CA. </a:t>
            </a:r>
          </a:p>
          <a:p>
            <a:pPr>
              <a:spcAft>
                <a:spcPts val="600"/>
              </a:spcAft>
            </a:pPr>
            <a:r>
              <a:rPr lang="en-US" sz="2100" dirty="0"/>
              <a:t>1983 – David </a:t>
            </a:r>
            <a:r>
              <a:rPr lang="en-US" sz="2100" dirty="0" err="1"/>
              <a:t>Dunipace</a:t>
            </a:r>
            <a:r>
              <a:rPr lang="en-US" sz="2100" dirty="0"/>
              <a:t> invented the modern beveled-edge golf disc.</a:t>
            </a:r>
          </a:p>
          <a:p>
            <a:pPr>
              <a:spcAft>
                <a:spcPts val="600"/>
              </a:spcAft>
            </a:pPr>
            <a:r>
              <a:rPr lang="en-US" sz="2100" dirty="0"/>
              <a:t>Today it is one of the fastest-growing sports in the world with courses on every continent, even Antarctica.</a:t>
            </a:r>
          </a:p>
          <a:p>
            <a:pPr>
              <a:spcAft>
                <a:spcPts val="600"/>
              </a:spcAft>
            </a:pPr>
            <a:r>
              <a:rPr lang="en-US" sz="2100" dirty="0"/>
              <a:t>Disc golf is inclusive in that all ages and skill levels can play this game.</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77124" y="3816979"/>
            <a:ext cx="4393435" cy="259334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123" y="662781"/>
            <a:ext cx="4393435" cy="3025978"/>
          </a:xfrm>
          <a:prstGeom prst="rect">
            <a:avLst/>
          </a:prstGeom>
        </p:spPr>
      </p:pic>
    </p:spTree>
    <p:extLst>
      <p:ext uri="{BB962C8B-B14F-4D97-AF65-F5344CB8AC3E}">
        <p14:creationId xmlns:p14="http://schemas.microsoft.com/office/powerpoint/2010/main" val="2401865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Ed </a:t>
            </a:r>
            <a:r>
              <a:rPr lang="en-US" altLang="en-US" dirty="0" err="1"/>
              <a:t>Headrick</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43212" y="2267744"/>
            <a:ext cx="3467100" cy="3467100"/>
          </a:xfrm>
        </p:spPr>
      </p:pic>
      <p:sp>
        <p:nvSpPr>
          <p:cNvPr id="4" name="Content Placeholder 3"/>
          <p:cNvSpPr>
            <a:spLocks noGrp="1"/>
          </p:cNvSpPr>
          <p:nvPr>
            <p:ph sz="half" idx="2"/>
          </p:nvPr>
        </p:nvSpPr>
        <p:spPr/>
        <p:txBody>
          <a:bodyPr>
            <a:normAutofit fontScale="92500" lnSpcReduction="20000"/>
          </a:bodyPr>
          <a:lstStyle/>
          <a:p>
            <a:r>
              <a:rPr lang="en-US" dirty="0"/>
              <a:t>Ed </a:t>
            </a:r>
            <a:r>
              <a:rPr lang="en-US" dirty="0" err="1"/>
              <a:t>Headrick</a:t>
            </a:r>
            <a:r>
              <a:rPr lang="en-US" dirty="0"/>
              <a:t> is considered the Father of Disc Golf. </a:t>
            </a:r>
          </a:p>
          <a:p>
            <a:r>
              <a:rPr lang="en-US" dirty="0"/>
              <a:t>Of his dozens of patented inventions, two of them hold infinite importance to our sport. </a:t>
            </a:r>
          </a:p>
          <a:p>
            <a:r>
              <a:rPr lang="en-US" dirty="0"/>
              <a:t>The first was the Frisbee in 1966 as an employee at Wham-O. </a:t>
            </a:r>
          </a:p>
          <a:p>
            <a:r>
              <a:rPr lang="en-US" dirty="0"/>
              <a:t>The second was the basis of all disc golf targets today, the Disc Golf Pole Hole in 1975.</a:t>
            </a:r>
          </a:p>
        </p:txBody>
      </p:sp>
    </p:spTree>
    <p:extLst>
      <p:ext uri="{BB962C8B-B14F-4D97-AF65-F5344CB8AC3E}">
        <p14:creationId xmlns:p14="http://schemas.microsoft.com/office/powerpoint/2010/main" val="259556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0"/>
            <a:ext cx="9086851" cy="1325563"/>
          </a:xfrm>
        </p:spPr>
        <p:txBody>
          <a:bodyPr/>
          <a:lstStyle/>
          <a:p>
            <a:r>
              <a:rPr lang="en-US" dirty="0"/>
              <a:t>Evolution of Disc Design</a:t>
            </a:r>
          </a:p>
        </p:txBody>
      </p:sp>
      <p:sp>
        <p:nvSpPr>
          <p:cNvPr id="3" name="Content Placeholder 2"/>
          <p:cNvSpPr>
            <a:spLocks noGrp="1"/>
          </p:cNvSpPr>
          <p:nvPr>
            <p:ph sz="half" idx="1"/>
          </p:nvPr>
        </p:nvSpPr>
        <p:spPr>
          <a:xfrm>
            <a:off x="2343148" y="1325562"/>
            <a:ext cx="4467227" cy="5075237"/>
          </a:xfrm>
        </p:spPr>
        <p:txBody>
          <a:bodyPr>
            <a:noAutofit/>
          </a:bodyPr>
          <a:lstStyle/>
          <a:p>
            <a:r>
              <a:rPr lang="en-US" sz="1600" dirty="0"/>
              <a:t>In 1983 a company called Champion Discs, now known as </a:t>
            </a:r>
            <a:r>
              <a:rPr lang="en-US" sz="1600" dirty="0" err="1"/>
              <a:t>Innova</a:t>
            </a:r>
            <a:r>
              <a:rPr lang="en-US" sz="1600" dirty="0"/>
              <a:t> debuted its first Disc Golf specific Disc, The Eagle, designed by Dave </a:t>
            </a:r>
            <a:r>
              <a:rPr lang="en-US" sz="1600" dirty="0" err="1"/>
              <a:t>Dunipace</a:t>
            </a:r>
            <a:r>
              <a:rPr lang="en-US" sz="1600" dirty="0"/>
              <a:t>. </a:t>
            </a:r>
          </a:p>
          <a:p>
            <a:r>
              <a:rPr lang="en-US" sz="1600" dirty="0"/>
              <a:t>Following the introduction of the Eagle, the disc golf industry saw a rapid expansion in the variety of discs available, catering to different throwing styles, skill levels, and flight characteristics. </a:t>
            </a:r>
          </a:p>
          <a:p>
            <a:r>
              <a:rPr lang="en-US" sz="1600" dirty="0"/>
              <a:t>Disc manufacturers began experimenting with various plastic types, leading to the development of durable, high-performance materials that could withstand the rigors of disc golf. </a:t>
            </a:r>
          </a:p>
          <a:p>
            <a:r>
              <a:rPr lang="en-US" sz="1600" dirty="0"/>
              <a:t>Discs evolved to include various categories, such as distance drivers, fairway drivers, mid-range discs, and putters, each designed for specific shots and situations on the course.</a:t>
            </a:r>
          </a:p>
          <a:p>
            <a:endParaRPr lang="en-US" sz="1600"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644" t="12204" r="18817" b="14224"/>
          <a:stretch/>
        </p:blipFill>
        <p:spPr>
          <a:xfrm>
            <a:off x="6962776" y="1325562"/>
            <a:ext cx="5055124" cy="4256088"/>
          </a:xfrm>
        </p:spPr>
      </p:pic>
    </p:spTree>
    <p:extLst>
      <p:ext uri="{BB962C8B-B14F-4D97-AF65-F5344CB8AC3E}">
        <p14:creationId xmlns:p14="http://schemas.microsoft.com/office/powerpoint/2010/main" val="501013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10 Disc Golfers in 2024</a:t>
            </a:r>
          </a:p>
        </p:txBody>
      </p:sp>
      <p:sp>
        <p:nvSpPr>
          <p:cNvPr id="5" name="Text Placeholder 4"/>
          <p:cNvSpPr>
            <a:spLocks noGrp="1"/>
          </p:cNvSpPr>
          <p:nvPr>
            <p:ph type="body" idx="1"/>
          </p:nvPr>
        </p:nvSpPr>
        <p:spPr>
          <a:xfrm>
            <a:off x="2914650" y="1681163"/>
            <a:ext cx="3971925" cy="823912"/>
          </a:xfrm>
        </p:spPr>
        <p:txBody>
          <a:bodyPr/>
          <a:lstStyle/>
          <a:p>
            <a:r>
              <a:rPr lang="en-US" dirty="0"/>
              <a:t>Men</a:t>
            </a:r>
          </a:p>
        </p:txBody>
      </p:sp>
      <p:sp>
        <p:nvSpPr>
          <p:cNvPr id="3" name="Content Placeholder 2"/>
          <p:cNvSpPr>
            <a:spLocks noGrp="1"/>
          </p:cNvSpPr>
          <p:nvPr>
            <p:ph sz="half" idx="2"/>
          </p:nvPr>
        </p:nvSpPr>
        <p:spPr>
          <a:xfrm>
            <a:off x="2438400" y="2505074"/>
            <a:ext cx="4448175" cy="4067175"/>
          </a:xfrm>
        </p:spPr>
        <p:txBody>
          <a:bodyPr>
            <a:normAutofit lnSpcReduction="10000"/>
          </a:bodyPr>
          <a:lstStyle/>
          <a:p>
            <a:pPr marL="514350" indent="-514350">
              <a:buFont typeface="+mj-lt"/>
              <a:buAutoNum type="arabicPeriod"/>
            </a:pPr>
            <a:r>
              <a:rPr lang="en-US" sz="2400" dirty="0">
                <a:effectLst/>
              </a:rPr>
              <a:t>Eagle McMahon</a:t>
            </a:r>
          </a:p>
          <a:p>
            <a:pPr marL="514350" indent="-514350">
              <a:buFont typeface="+mj-lt"/>
              <a:buAutoNum type="arabicPeriod"/>
            </a:pPr>
            <a:r>
              <a:rPr lang="en-US" sz="2400" dirty="0">
                <a:effectLst/>
              </a:rPr>
              <a:t>Calvin </a:t>
            </a:r>
            <a:r>
              <a:rPr lang="en-US" sz="2400" dirty="0" err="1">
                <a:effectLst/>
              </a:rPr>
              <a:t>Heimburg</a:t>
            </a:r>
            <a:endParaRPr lang="en-US" sz="2400" dirty="0">
              <a:effectLst/>
            </a:endParaRPr>
          </a:p>
          <a:p>
            <a:pPr marL="514350" indent="-514350">
              <a:buFont typeface="+mj-lt"/>
              <a:buAutoNum type="arabicPeriod"/>
            </a:pPr>
            <a:r>
              <a:rPr lang="en-US" sz="2400" dirty="0">
                <a:effectLst/>
              </a:rPr>
              <a:t>Paul </a:t>
            </a:r>
            <a:r>
              <a:rPr lang="en-US" sz="2400" dirty="0" err="1">
                <a:effectLst/>
              </a:rPr>
              <a:t>McBeth</a:t>
            </a:r>
            <a:endParaRPr lang="en-US" sz="2400" dirty="0">
              <a:effectLst/>
            </a:endParaRPr>
          </a:p>
          <a:p>
            <a:pPr marL="514350" indent="-514350">
              <a:buFont typeface="+mj-lt"/>
              <a:buAutoNum type="arabicPeriod"/>
            </a:pPr>
            <a:r>
              <a:rPr lang="en-US" sz="2400" dirty="0">
                <a:effectLst/>
              </a:rPr>
              <a:t>Simon </a:t>
            </a:r>
            <a:r>
              <a:rPr lang="en-US" sz="2400" dirty="0" err="1">
                <a:effectLst/>
              </a:rPr>
              <a:t>Lizotte</a:t>
            </a:r>
            <a:endParaRPr lang="en-US" sz="2400" dirty="0">
              <a:effectLst/>
            </a:endParaRPr>
          </a:p>
          <a:p>
            <a:pPr marL="514350" indent="-514350">
              <a:buFont typeface="+mj-lt"/>
              <a:buAutoNum type="arabicPeriod"/>
            </a:pPr>
            <a:r>
              <a:rPr lang="en-US" sz="2400" dirty="0">
                <a:effectLst/>
              </a:rPr>
              <a:t>Ricky </a:t>
            </a:r>
            <a:r>
              <a:rPr lang="en-US" sz="2400" dirty="0" err="1">
                <a:effectLst/>
              </a:rPr>
              <a:t>Wysocki</a:t>
            </a:r>
            <a:endParaRPr lang="en-US" sz="2400" dirty="0">
              <a:effectLst/>
            </a:endParaRPr>
          </a:p>
          <a:p>
            <a:pPr marL="514350" indent="-514350">
              <a:buFont typeface="+mj-lt"/>
              <a:buAutoNum type="arabicPeriod"/>
            </a:pPr>
            <a:r>
              <a:rPr lang="en-US" sz="2400" dirty="0">
                <a:effectLst/>
              </a:rPr>
              <a:t>Kyle Klein</a:t>
            </a:r>
          </a:p>
          <a:p>
            <a:pPr marL="514350" indent="-514350">
              <a:buFont typeface="+mj-lt"/>
              <a:buAutoNum type="arabicPeriod"/>
            </a:pPr>
            <a:r>
              <a:rPr lang="en-US" sz="2400" dirty="0">
                <a:effectLst/>
              </a:rPr>
              <a:t>Gannon </a:t>
            </a:r>
            <a:r>
              <a:rPr lang="en-US" sz="2400" dirty="0" err="1">
                <a:effectLst/>
              </a:rPr>
              <a:t>Buhr</a:t>
            </a:r>
            <a:endParaRPr lang="en-US" sz="2400" dirty="0">
              <a:effectLst/>
            </a:endParaRPr>
          </a:p>
          <a:p>
            <a:pPr marL="514350" indent="-514350">
              <a:buFont typeface="+mj-lt"/>
              <a:buAutoNum type="arabicPeriod"/>
            </a:pPr>
            <a:r>
              <a:rPr lang="en-US" sz="2400" dirty="0">
                <a:effectLst/>
              </a:rPr>
              <a:t>Isaac Robinson</a:t>
            </a:r>
          </a:p>
          <a:p>
            <a:pPr marL="514350" indent="-514350">
              <a:buFont typeface="+mj-lt"/>
              <a:buAutoNum type="arabicPeriod"/>
            </a:pPr>
            <a:r>
              <a:rPr lang="en-US" sz="2400" dirty="0">
                <a:effectLst/>
              </a:rPr>
              <a:t>Matthew </a:t>
            </a:r>
            <a:r>
              <a:rPr lang="en-US" sz="2400" dirty="0" err="1">
                <a:effectLst/>
              </a:rPr>
              <a:t>Orum</a:t>
            </a:r>
            <a:endParaRPr lang="en-US" sz="2400" dirty="0">
              <a:effectLst/>
            </a:endParaRPr>
          </a:p>
          <a:p>
            <a:pPr marL="514350" indent="-514350">
              <a:buFont typeface="+mj-lt"/>
              <a:buAutoNum type="arabicPeriod"/>
            </a:pPr>
            <a:r>
              <a:rPr lang="en-US" sz="2400" dirty="0">
                <a:effectLst/>
              </a:rPr>
              <a:t>Bradley Williams</a:t>
            </a:r>
            <a:endParaRPr lang="en-US" sz="2400" dirty="0"/>
          </a:p>
        </p:txBody>
      </p:sp>
      <p:sp>
        <p:nvSpPr>
          <p:cNvPr id="6" name="Text Placeholder 5"/>
          <p:cNvSpPr>
            <a:spLocks noGrp="1"/>
          </p:cNvSpPr>
          <p:nvPr>
            <p:ph type="body" sz="quarter" idx="3"/>
          </p:nvPr>
        </p:nvSpPr>
        <p:spPr>
          <a:xfrm>
            <a:off x="7477125" y="1681163"/>
            <a:ext cx="4052887" cy="823912"/>
          </a:xfrm>
        </p:spPr>
        <p:txBody>
          <a:bodyPr/>
          <a:lstStyle/>
          <a:p>
            <a:r>
              <a:rPr lang="en-US" dirty="0"/>
              <a:t>Women</a:t>
            </a:r>
          </a:p>
        </p:txBody>
      </p:sp>
      <p:sp>
        <p:nvSpPr>
          <p:cNvPr id="7" name="Content Placeholder 6"/>
          <p:cNvSpPr>
            <a:spLocks noGrp="1"/>
          </p:cNvSpPr>
          <p:nvPr>
            <p:ph sz="quarter" idx="4"/>
          </p:nvPr>
        </p:nvSpPr>
        <p:spPr>
          <a:xfrm>
            <a:off x="7058024" y="2505075"/>
            <a:ext cx="4471987" cy="4067174"/>
          </a:xfrm>
        </p:spPr>
        <p:txBody>
          <a:bodyPr>
            <a:normAutofit lnSpcReduction="10000"/>
          </a:bodyPr>
          <a:lstStyle/>
          <a:p>
            <a:pPr marL="514350" indent="-514350">
              <a:buFont typeface="+mj-lt"/>
              <a:buAutoNum type="arabicPeriod"/>
            </a:pPr>
            <a:r>
              <a:rPr lang="en-US" sz="2400" dirty="0">
                <a:effectLst/>
              </a:rPr>
              <a:t>Kristin </a:t>
            </a:r>
            <a:r>
              <a:rPr lang="en-US" sz="2400" dirty="0" err="1">
                <a:effectLst/>
              </a:rPr>
              <a:t>Tattar</a:t>
            </a:r>
            <a:endParaRPr lang="en-US" sz="2400" dirty="0">
              <a:effectLst/>
            </a:endParaRPr>
          </a:p>
          <a:p>
            <a:pPr marL="514350" indent="-514350">
              <a:buFont typeface="+mj-lt"/>
              <a:buAutoNum type="arabicPeriod"/>
            </a:pPr>
            <a:r>
              <a:rPr lang="en-US" sz="2400" dirty="0" err="1">
                <a:effectLst/>
              </a:rPr>
              <a:t>Ohn</a:t>
            </a:r>
            <a:r>
              <a:rPr lang="en-US" sz="2400" dirty="0">
                <a:effectLst/>
              </a:rPr>
              <a:t> Scoggins</a:t>
            </a:r>
          </a:p>
          <a:p>
            <a:pPr marL="514350" indent="-514350">
              <a:buFont typeface="+mj-lt"/>
              <a:buAutoNum type="arabicPeriod"/>
            </a:pPr>
            <a:r>
              <a:rPr lang="en-US" sz="2400" dirty="0" err="1">
                <a:effectLst/>
              </a:rPr>
              <a:t>Holyn</a:t>
            </a:r>
            <a:r>
              <a:rPr lang="en-US" sz="2400" dirty="0">
                <a:effectLst/>
              </a:rPr>
              <a:t> Handley</a:t>
            </a:r>
          </a:p>
          <a:p>
            <a:pPr marL="514350" indent="-514350">
              <a:buFont typeface="+mj-lt"/>
              <a:buAutoNum type="arabicPeriod"/>
            </a:pPr>
            <a:r>
              <a:rPr lang="en-US" sz="2400" dirty="0">
                <a:effectLst/>
              </a:rPr>
              <a:t>Hailey King</a:t>
            </a:r>
          </a:p>
          <a:p>
            <a:pPr marL="514350" indent="-514350">
              <a:buFont typeface="+mj-lt"/>
              <a:buAutoNum type="arabicPeriod"/>
            </a:pPr>
            <a:r>
              <a:rPr lang="en-US" sz="2400" dirty="0">
                <a:effectLst/>
              </a:rPr>
              <a:t>Missy Gannon</a:t>
            </a:r>
          </a:p>
          <a:p>
            <a:pPr marL="514350" indent="-514350">
              <a:buFont typeface="+mj-lt"/>
              <a:buAutoNum type="arabicPeriod"/>
            </a:pPr>
            <a:r>
              <a:rPr lang="en-US" sz="2400" dirty="0">
                <a:effectLst/>
              </a:rPr>
              <a:t>Henna </a:t>
            </a:r>
            <a:r>
              <a:rPr lang="en-US" sz="2400" dirty="0" err="1">
                <a:effectLst/>
              </a:rPr>
              <a:t>Blomroos</a:t>
            </a:r>
            <a:endParaRPr lang="en-US" sz="2400" dirty="0">
              <a:effectLst/>
            </a:endParaRPr>
          </a:p>
          <a:p>
            <a:pPr marL="514350" indent="-514350">
              <a:buFont typeface="+mj-lt"/>
              <a:buAutoNum type="arabicPeriod"/>
            </a:pPr>
            <a:r>
              <a:rPr lang="en-US" sz="2400" dirty="0" err="1">
                <a:effectLst/>
              </a:rPr>
              <a:t>Eveliina</a:t>
            </a:r>
            <a:r>
              <a:rPr lang="en-US" sz="2400" dirty="0">
                <a:effectLst/>
              </a:rPr>
              <a:t> </a:t>
            </a:r>
            <a:r>
              <a:rPr lang="en-US" sz="2400" dirty="0" err="1">
                <a:effectLst/>
              </a:rPr>
              <a:t>Salonen</a:t>
            </a:r>
            <a:endParaRPr lang="en-US" sz="2400" dirty="0">
              <a:effectLst/>
            </a:endParaRPr>
          </a:p>
          <a:p>
            <a:pPr marL="514350" indent="-514350">
              <a:buFont typeface="+mj-lt"/>
              <a:buAutoNum type="arabicPeriod"/>
            </a:pPr>
            <a:r>
              <a:rPr lang="en-US" sz="2400" dirty="0">
                <a:effectLst/>
              </a:rPr>
              <a:t>Paige Pierce</a:t>
            </a:r>
          </a:p>
          <a:p>
            <a:pPr marL="514350" indent="-514350">
              <a:buFont typeface="+mj-lt"/>
              <a:buAutoNum type="arabicPeriod"/>
            </a:pPr>
            <a:r>
              <a:rPr lang="en-US" sz="2400" dirty="0">
                <a:effectLst/>
              </a:rPr>
              <a:t>Ella Hansen</a:t>
            </a:r>
          </a:p>
          <a:p>
            <a:pPr marL="514350" indent="-514350">
              <a:buFont typeface="+mj-lt"/>
              <a:buAutoNum type="arabicPeriod"/>
            </a:pPr>
            <a:r>
              <a:rPr lang="en-US" sz="2400" dirty="0">
                <a:effectLst/>
              </a:rPr>
              <a:t>Kat </a:t>
            </a:r>
            <a:r>
              <a:rPr lang="en-US" sz="2400" dirty="0" err="1">
                <a:effectLst/>
              </a:rPr>
              <a:t>Mertsch</a:t>
            </a:r>
            <a:endParaRPr lang="en-US" sz="2400" dirty="0"/>
          </a:p>
        </p:txBody>
      </p:sp>
    </p:spTree>
    <p:extLst>
      <p:ext uri="{BB962C8B-B14F-4D97-AF65-F5344CB8AC3E}">
        <p14:creationId xmlns:p14="http://schemas.microsoft.com/office/powerpoint/2010/main" val="328576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D</a:t>
            </a:r>
          </a:p>
        </p:txBody>
      </p:sp>
      <p:sp>
        <p:nvSpPr>
          <p:cNvPr id="4" name="Content Placeholder 3"/>
          <p:cNvSpPr>
            <a:spLocks noGrp="1"/>
          </p:cNvSpPr>
          <p:nvPr>
            <p:ph idx="1"/>
          </p:nvPr>
        </p:nvSpPr>
        <p:spPr/>
        <p:txBody>
          <a:bodyPr/>
          <a:lstStyle/>
          <a:p>
            <a:pPr marL="461962" lvl="2"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Do the following: </a:t>
            </a:r>
          </a:p>
          <a:p>
            <a:pPr marL="1371600" lvl="2" indent="-457200" eaLnBrk="0" fontAlgn="base" hangingPunct="0">
              <a:spcBef>
                <a:spcPct val="0"/>
              </a:spcBef>
              <a:spcAft>
                <a:spcPct val="0"/>
              </a:spcAft>
              <a:buFont typeface="+mj-lt"/>
              <a:buAutoNum type="arabicPeriod"/>
            </a:pPr>
            <a:r>
              <a:rPr kumimoji="0" lang="en-US" altLang="en-US" b="0" i="0" u="none" strike="noStrike" cap="none" normalizeH="0" baseline="0" dirty="0">
                <a:ln>
                  <a:noFill/>
                </a:ln>
                <a:solidFill>
                  <a:schemeClr val="tx1"/>
                </a:solidFill>
                <a:effectLst/>
                <a:latin typeface="Arial" panose="020B0604020202020204" pitchFamily="34" charset="0"/>
              </a:rPr>
              <a:t>Tell how disc golf can contribute to a healthy lifestyle, mentally and physically. </a:t>
            </a:r>
          </a:p>
          <a:p>
            <a:pPr marL="1371600" lvl="2" indent="-457200" eaLnBrk="0" fontAlgn="base" hangingPunct="0">
              <a:spcBef>
                <a:spcPct val="0"/>
              </a:spcBef>
              <a:spcAft>
                <a:spcPct val="0"/>
              </a:spcAft>
              <a:buFont typeface="+mj-lt"/>
              <a:buAutoNum type="arabicPeriod"/>
            </a:pPr>
            <a:r>
              <a:rPr kumimoji="0" lang="en-US" altLang="en-US" b="0" i="0" u="none" strike="noStrike" cap="none" normalizeH="0" baseline="0" dirty="0">
                <a:ln>
                  <a:noFill/>
                </a:ln>
                <a:solidFill>
                  <a:schemeClr val="tx1"/>
                </a:solidFill>
                <a:effectLst/>
                <a:latin typeface="Arial" panose="020B0604020202020204" pitchFamily="34" charset="0"/>
              </a:rPr>
              <a:t>Tell how a disc golf exercise plan can help you play better. Show two exercises that would help improve your game.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423973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0"/>
            <a:ext cx="9086851" cy="1325563"/>
          </a:xfrm>
        </p:spPr>
        <p:txBody>
          <a:bodyPr/>
          <a:lstStyle/>
          <a:p>
            <a:r>
              <a:rPr lang="en-US" dirty="0"/>
              <a:t>Healthy Lifestyle with Disc Golf</a:t>
            </a:r>
          </a:p>
        </p:txBody>
      </p:sp>
      <p:sp>
        <p:nvSpPr>
          <p:cNvPr id="3" name="Content Placeholder 2"/>
          <p:cNvSpPr>
            <a:spLocks noGrp="1"/>
          </p:cNvSpPr>
          <p:nvPr>
            <p:ph sz="half" idx="1"/>
          </p:nvPr>
        </p:nvSpPr>
        <p:spPr>
          <a:xfrm>
            <a:off x="2343148" y="1325564"/>
            <a:ext cx="4467227" cy="5280336"/>
          </a:xfrm>
        </p:spPr>
        <p:txBody>
          <a:bodyPr>
            <a:normAutofit fontScale="55000" lnSpcReduction="20000"/>
          </a:bodyPr>
          <a:lstStyle/>
          <a:p>
            <a:pPr>
              <a:lnSpc>
                <a:spcPct val="120000"/>
              </a:lnSpc>
            </a:pPr>
            <a:r>
              <a:rPr lang="en-US" sz="3200" dirty="0"/>
              <a:t>Disc golf can be good for your health and your heart. </a:t>
            </a:r>
          </a:p>
          <a:p>
            <a:pPr lvl="1">
              <a:lnSpc>
                <a:spcPct val="120000"/>
              </a:lnSpc>
            </a:pPr>
            <a:r>
              <a:rPr lang="en-US" sz="2900" dirty="0"/>
              <a:t>On short, nine-hole disc golf courses, players walk about a mile/1.6 kilometers on average. </a:t>
            </a:r>
          </a:p>
          <a:p>
            <a:pPr lvl="1">
              <a:lnSpc>
                <a:spcPct val="120000"/>
              </a:lnSpc>
            </a:pPr>
            <a:r>
              <a:rPr lang="en-US" sz="2900" dirty="0"/>
              <a:t>They tend to cover just under three miles/4.8 kilometers on very long, 18-hole courses.</a:t>
            </a:r>
          </a:p>
          <a:p>
            <a:pPr>
              <a:lnSpc>
                <a:spcPct val="120000"/>
              </a:lnSpc>
            </a:pPr>
            <a:r>
              <a:rPr lang="en-US" sz="3200" dirty="0"/>
              <a:t>Playing 18 holes will add over 5000 steps to your step total.</a:t>
            </a:r>
          </a:p>
          <a:p>
            <a:pPr lvl="1">
              <a:lnSpc>
                <a:spcPct val="120000"/>
              </a:lnSpc>
            </a:pPr>
            <a:r>
              <a:rPr lang="en-US" sz="2900" dirty="0"/>
              <a:t>Increasing your step count by 1,000 steps per day (over a baseline median step count of ~4000) can lead to a 15% decrease in all-cause mortality.. </a:t>
            </a:r>
          </a:p>
          <a:p>
            <a:pPr>
              <a:lnSpc>
                <a:spcPct val="120000"/>
              </a:lnSpc>
            </a:pPr>
            <a:r>
              <a:rPr lang="en-US" sz="3200" dirty="0"/>
              <a:t>Playing disc golf regularly can help you:</a:t>
            </a:r>
          </a:p>
          <a:p>
            <a:pPr lvl="1">
              <a:lnSpc>
                <a:spcPct val="120000"/>
              </a:lnSpc>
            </a:pPr>
            <a:r>
              <a:rPr lang="en-US" sz="2900" dirty="0"/>
              <a:t>Stay fit.</a:t>
            </a:r>
          </a:p>
          <a:p>
            <a:pPr lvl="1">
              <a:lnSpc>
                <a:spcPct val="120000"/>
              </a:lnSpc>
            </a:pPr>
            <a:r>
              <a:rPr lang="en-US" sz="2900" dirty="0"/>
              <a:t>Improve muscle tone and endurance.</a:t>
            </a:r>
          </a:p>
          <a:p>
            <a:pPr lvl="1">
              <a:lnSpc>
                <a:spcPct val="120000"/>
              </a:lnSpc>
            </a:pPr>
            <a:r>
              <a:rPr lang="en-US" sz="2900" dirty="0"/>
              <a:t>Lose weight and body fat.</a:t>
            </a:r>
          </a:p>
          <a:p>
            <a:pPr lvl="1">
              <a:lnSpc>
                <a:spcPct val="120000"/>
              </a:lnSpc>
            </a:pPr>
            <a:r>
              <a:rPr lang="en-US" sz="2900" dirty="0"/>
              <a:t>Reduce stress.</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78661" y="1325563"/>
            <a:ext cx="4351338" cy="4351338"/>
          </a:xfrm>
        </p:spPr>
      </p:pic>
    </p:spTree>
    <p:extLst>
      <p:ext uri="{BB962C8B-B14F-4D97-AF65-F5344CB8AC3E}">
        <p14:creationId xmlns:p14="http://schemas.microsoft.com/office/powerpoint/2010/main" val="137465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Golf Merit Badge Requirements</a:t>
            </a:r>
          </a:p>
        </p:txBody>
      </p:sp>
      <p:sp>
        <p:nvSpPr>
          <p:cNvPr id="4" name="Content Placeholder 3"/>
          <p:cNvSpPr>
            <a:spLocks noGrp="1"/>
          </p:cNvSpPr>
          <p:nvPr>
            <p:ph idx="1"/>
          </p:nvPr>
        </p:nvSpPr>
        <p:spPr/>
        <p:txBody>
          <a:bodyPr>
            <a:normAutofit lnSpcReduction="10000"/>
          </a:bodyPr>
          <a:lstStyle/>
          <a:p>
            <a:pPr marL="0" lvl="0" indent="0" eaLnBrk="0" fontAlgn="base" hangingPunct="0">
              <a:lnSpc>
                <a:spcPct val="100000"/>
              </a:lnSpc>
              <a:spcBef>
                <a:spcPct val="0"/>
              </a:spcBef>
              <a:spcAft>
                <a:spcPct val="0"/>
              </a:spcAft>
              <a:buNone/>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914400" lvl="0" indent="-452438" eaLnBrk="0" fontAlgn="base" hangingPunct="0">
              <a:lnSpc>
                <a:spcPct val="100000"/>
              </a:lnSpc>
              <a:spcBef>
                <a:spcPct val="0"/>
              </a:spcBef>
              <a:spcAft>
                <a:spcPct val="0"/>
              </a:spcAft>
              <a:buFont typeface="+mj-lt"/>
              <a:buAutoNum type="alphaUcPeriod" startAt="2"/>
            </a:pPr>
            <a:r>
              <a:rPr kumimoji="0" lang="en-US" altLang="en-US" sz="2400" b="0" i="0" u="none" strike="noStrike" cap="none" normalizeH="0" baseline="0" dirty="0">
                <a:ln>
                  <a:noFill/>
                </a:ln>
                <a:solidFill>
                  <a:schemeClr val="tx1"/>
                </a:solidFill>
                <a:effectLst/>
                <a:latin typeface="Arial" panose="020B0604020202020204" pitchFamily="34" charset="0"/>
              </a:rPr>
              <a:t>Tell about your understanding of the "PDGA Disc Golfer's Code." </a:t>
            </a:r>
          </a:p>
          <a:p>
            <a:pPr marL="914400" lvl="0" indent="-452438" eaLnBrk="0" fontAlgn="base" hangingPunct="0">
              <a:lnSpc>
                <a:spcPct val="100000"/>
              </a:lnSpc>
              <a:spcBef>
                <a:spcPct val="0"/>
              </a:spcBef>
              <a:spcAft>
                <a:spcPct val="0"/>
              </a:spcAft>
              <a:buFont typeface="+mj-lt"/>
              <a:buAutoNum type="alphaUcPeriod" startAt="2"/>
            </a:pPr>
            <a:r>
              <a:rPr kumimoji="0" lang="en-US" altLang="en-US" sz="2400" b="0" i="0" u="none" strike="noStrike" cap="none" normalizeH="0" baseline="0" dirty="0">
                <a:ln>
                  <a:noFill/>
                </a:ln>
                <a:solidFill>
                  <a:schemeClr val="tx1"/>
                </a:solidFill>
                <a:effectLst/>
                <a:latin typeface="Arial" panose="020B0604020202020204" pitchFamily="34" charset="0"/>
              </a:rPr>
              <a:t>Do the following:</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history of disc golf and why it is an inclusive game.</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Discuss with your counselor the contributions Ed </a:t>
            </a:r>
            <a:r>
              <a:rPr kumimoji="0" lang="en-US" altLang="en-US" sz="2000" b="0" i="0" u="none" strike="noStrike" cap="none" normalizeH="0" baseline="0" dirty="0" err="1">
                <a:ln>
                  <a:noFill/>
                </a:ln>
                <a:solidFill>
                  <a:schemeClr val="tx1"/>
                </a:solidFill>
                <a:effectLst/>
                <a:latin typeface="Arial" panose="020B0604020202020204" pitchFamily="34" charset="0"/>
              </a:rPr>
              <a:t>Headrick</a:t>
            </a:r>
            <a:r>
              <a:rPr kumimoji="0" lang="en-US" altLang="en-US" sz="2000" b="0" i="0" u="none" strike="noStrike" cap="none" normalizeH="0" baseline="0" dirty="0">
                <a:ln>
                  <a:noFill/>
                </a:ln>
                <a:solidFill>
                  <a:schemeClr val="tx1"/>
                </a:solidFill>
                <a:effectLst/>
                <a:latin typeface="Arial" panose="020B0604020202020204" pitchFamily="34" charset="0"/>
              </a:rPr>
              <a:t> made to the sport of disc golf. </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Describe the evolution of disc design. </a:t>
            </a:r>
          </a:p>
          <a:p>
            <a:pPr marL="1376363" lvl="1" indent="-461963"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Tell about the accomplishments of a top disc golfer of your choice.</a:t>
            </a:r>
          </a:p>
          <a:p>
            <a:pPr marL="919162" lvl="2" indent="-457200" eaLnBrk="0" fontAlgn="base" hangingPunct="0">
              <a:lnSpc>
                <a:spcPct val="100000"/>
              </a:lnSpc>
              <a:spcBef>
                <a:spcPct val="0"/>
              </a:spcBef>
              <a:spcAft>
                <a:spcPct val="0"/>
              </a:spcAft>
              <a:buFont typeface="+mj-lt"/>
              <a:buAutoNum type="alphaUcPeriod" startAt="4"/>
            </a:pPr>
            <a:r>
              <a:rPr kumimoji="0" lang="en-US" altLang="en-US" sz="2400" b="0" i="0" u="none" strike="noStrike" cap="none" normalizeH="0" baseline="0" dirty="0">
                <a:ln>
                  <a:noFill/>
                </a:ln>
                <a:solidFill>
                  <a:schemeClr val="tx1"/>
                </a:solidFill>
                <a:effectLst/>
                <a:latin typeface="Arial" panose="020B0604020202020204" pitchFamily="34" charset="0"/>
              </a:rPr>
              <a:t>Do the following: </a:t>
            </a:r>
          </a:p>
          <a:p>
            <a:pPr marL="1371600" lvl="2" indent="-457200" eaLnBrk="0" fontAlgn="base" hangingPunct="0">
              <a:lnSpc>
                <a:spcPct val="100000"/>
              </a:lnSpc>
              <a:spcBef>
                <a:spcPct val="0"/>
              </a:spcBef>
              <a:spcAft>
                <a:spcPct val="0"/>
              </a:spcAft>
              <a:buFont typeface="+mj-lt"/>
              <a:buAutoNum type="arabicPeriod"/>
            </a:pPr>
            <a:r>
              <a:rPr kumimoji="0" lang="en-US" altLang="en-US" b="0" i="0" u="none" strike="noStrike" cap="none" normalizeH="0" baseline="0" dirty="0">
                <a:ln>
                  <a:noFill/>
                </a:ln>
                <a:solidFill>
                  <a:schemeClr val="tx1"/>
                </a:solidFill>
                <a:effectLst/>
                <a:latin typeface="Arial" panose="020B0604020202020204" pitchFamily="34" charset="0"/>
              </a:rPr>
              <a:t>Tell how disc golf can contribute to a healthy lifestyle, mentally and physically. </a:t>
            </a:r>
          </a:p>
          <a:p>
            <a:pPr marL="1371600" lvl="2" indent="-457200" eaLnBrk="0" fontAlgn="base" hangingPunct="0">
              <a:lnSpc>
                <a:spcPct val="100000"/>
              </a:lnSpc>
              <a:spcBef>
                <a:spcPct val="0"/>
              </a:spcBef>
              <a:spcAft>
                <a:spcPct val="0"/>
              </a:spcAft>
              <a:buFont typeface="+mj-lt"/>
              <a:buAutoNum type="arabicPeriod"/>
            </a:pPr>
            <a:r>
              <a:rPr kumimoji="0" lang="en-US" altLang="en-US" b="0" i="0" u="none" strike="noStrike" cap="none" normalizeH="0" baseline="0" dirty="0">
                <a:ln>
                  <a:noFill/>
                </a:ln>
                <a:solidFill>
                  <a:schemeClr val="tx1"/>
                </a:solidFill>
                <a:effectLst/>
                <a:latin typeface="Arial" panose="020B0604020202020204" pitchFamily="34" charset="0"/>
              </a:rPr>
              <a:t>Tell how a disc golf exercise plan can help you play better. Show two exercises that would help improve your game.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2807188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Lifestyle with Disc Golf</a:t>
            </a:r>
          </a:p>
        </p:txBody>
      </p:sp>
      <p:pic>
        <p:nvPicPr>
          <p:cNvPr id="8" name="Content Placeholder 7"/>
          <p:cNvPicPr>
            <a:picLocks noGrp="1" noChangeAspect="1"/>
          </p:cNvPicPr>
          <p:nvPr>
            <p:ph sz="half" idx="1"/>
          </p:nvPr>
        </p:nvPicPr>
        <p:blipFill>
          <a:blip r:embed="rId2"/>
          <a:stretch>
            <a:fillRect/>
          </a:stretch>
        </p:blipFill>
        <p:spPr>
          <a:xfrm>
            <a:off x="2343149" y="1825625"/>
            <a:ext cx="4467225" cy="2512814"/>
          </a:xfrm>
          <a:prstGeom prst="rect">
            <a:avLst/>
          </a:prstGeom>
        </p:spPr>
      </p:pic>
      <p:sp>
        <p:nvSpPr>
          <p:cNvPr id="5" name="Content Placeholder 4"/>
          <p:cNvSpPr>
            <a:spLocks noGrp="1"/>
          </p:cNvSpPr>
          <p:nvPr>
            <p:ph sz="half" idx="2"/>
          </p:nvPr>
        </p:nvSpPr>
        <p:spPr/>
        <p:txBody>
          <a:bodyPr>
            <a:normAutofit fontScale="77500" lnSpcReduction="20000"/>
          </a:bodyPr>
          <a:lstStyle/>
          <a:p>
            <a:r>
              <a:rPr lang="en-US" dirty="0"/>
              <a:t>Other benefits of disc golf:</a:t>
            </a:r>
          </a:p>
          <a:p>
            <a:pPr lvl="1"/>
            <a:r>
              <a:rPr lang="en-US" dirty="0"/>
              <a:t>Reduces stress due to physical activity and the joy of being close to nature.</a:t>
            </a:r>
          </a:p>
          <a:p>
            <a:pPr lvl="1"/>
            <a:r>
              <a:rPr lang="en-US" dirty="0"/>
              <a:t>Is an excellent way to stay in touch with friends.</a:t>
            </a:r>
          </a:p>
          <a:p>
            <a:pPr lvl="1"/>
            <a:r>
              <a:rPr lang="en-US" dirty="0"/>
              <a:t>Improves social interactions by bringing together people who have a shared interest.</a:t>
            </a:r>
          </a:p>
          <a:p>
            <a:pPr lvl="1"/>
            <a:r>
              <a:rPr lang="en-US" dirty="0"/>
              <a:t>Develops a sense of bonding with your community.</a:t>
            </a:r>
          </a:p>
          <a:p>
            <a:pPr lvl="1"/>
            <a:r>
              <a:rPr lang="en-US" dirty="0"/>
              <a:t>Helps you retain a sense of achievement by becoming better at something that you enjoy doing.</a:t>
            </a:r>
          </a:p>
          <a:p>
            <a:pPr lvl="1"/>
            <a:r>
              <a:rPr lang="en-US" dirty="0"/>
              <a:t>Actively engages your body and mind.</a:t>
            </a:r>
          </a:p>
          <a:p>
            <a:endParaRPr lang="en-US" dirty="0"/>
          </a:p>
        </p:txBody>
      </p:sp>
    </p:spTree>
    <p:extLst>
      <p:ext uri="{BB962C8B-B14F-4D97-AF65-F5344CB8AC3E}">
        <p14:creationId xmlns:p14="http://schemas.microsoft.com/office/powerpoint/2010/main" val="1424027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to Improve Your Game</a:t>
            </a:r>
          </a:p>
        </p:txBody>
      </p:sp>
      <p:sp>
        <p:nvSpPr>
          <p:cNvPr id="10" name="Content Placeholder 9"/>
          <p:cNvSpPr>
            <a:spLocks noGrp="1"/>
          </p:cNvSpPr>
          <p:nvPr>
            <p:ph sz="half" idx="1"/>
          </p:nvPr>
        </p:nvSpPr>
        <p:spPr/>
        <p:txBody>
          <a:bodyPr>
            <a:normAutofit fontScale="92500" lnSpcReduction="20000"/>
          </a:bodyPr>
          <a:lstStyle/>
          <a:p>
            <a:r>
              <a:rPr lang="en-US" b="0" dirty="0">
                <a:effectLst/>
              </a:rPr>
              <a:t>Training is important to prevent injury to muscles and joints and will also improve your overall performance. </a:t>
            </a:r>
          </a:p>
          <a:p>
            <a:pPr lvl="1"/>
            <a:r>
              <a:rPr lang="en-US" b="0" dirty="0">
                <a:effectLst/>
              </a:rPr>
              <a:t>Getting stronger will enable you to release with more power increasing the distance and speed of each throw. </a:t>
            </a:r>
          </a:p>
          <a:p>
            <a:pPr lvl="1"/>
            <a:r>
              <a:rPr lang="en-US" b="0" dirty="0">
                <a:effectLst/>
              </a:rPr>
              <a:t>You will also develop more endurance giving you more energy for the entire disc golf course.</a:t>
            </a:r>
            <a:endParaRPr lang="en-US" dirty="0"/>
          </a:p>
          <a:p>
            <a:endParaRPr lang="en-US" dirty="0"/>
          </a:p>
        </p:txBody>
      </p:sp>
      <p:pic>
        <p:nvPicPr>
          <p:cNvPr id="12" name="Content Placeholder 8"/>
          <p:cNvPicPr>
            <a:picLocks noGrp="1" noChangeAspect="1"/>
          </p:cNvPicPr>
          <p:nvPr>
            <p:ph sz="half" idx="2"/>
          </p:nvPr>
        </p:nvPicPr>
        <p:blipFill>
          <a:blip r:embed="rId2"/>
          <a:stretch>
            <a:fillRect/>
          </a:stretch>
        </p:blipFill>
        <p:spPr>
          <a:xfrm>
            <a:off x="6924675" y="1825625"/>
            <a:ext cx="4505325" cy="2534245"/>
          </a:xfrm>
          <a:prstGeom prst="rect">
            <a:avLst/>
          </a:prstGeom>
        </p:spPr>
      </p:pic>
    </p:spTree>
    <p:extLst>
      <p:ext uri="{BB962C8B-B14F-4D97-AF65-F5344CB8AC3E}">
        <p14:creationId xmlns:p14="http://schemas.microsoft.com/office/powerpoint/2010/main" val="3663200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to Improve Your Game</a:t>
            </a:r>
          </a:p>
        </p:txBody>
      </p:sp>
      <p:sp>
        <p:nvSpPr>
          <p:cNvPr id="3" name="Content Placeholder 2"/>
          <p:cNvSpPr>
            <a:spLocks noGrp="1"/>
          </p:cNvSpPr>
          <p:nvPr>
            <p:ph sz="half" idx="1"/>
          </p:nvPr>
        </p:nvSpPr>
        <p:spPr>
          <a:xfrm>
            <a:off x="2343149" y="5764510"/>
            <a:ext cx="9120190" cy="890588"/>
          </a:xfrm>
        </p:spPr>
        <p:txBody>
          <a:bodyPr>
            <a:normAutofit fontScale="92500" lnSpcReduction="10000"/>
          </a:bodyPr>
          <a:lstStyle/>
          <a:p>
            <a:pPr marL="0" indent="0">
              <a:buNone/>
            </a:pPr>
            <a:r>
              <a:rPr lang="en-US" sz="2000" dirty="0"/>
              <a:t>Five exercises are recommended for disc golf strength training: Leg Curl, Push Up, Squat/Split Squat, One Armed Row, and Overhead Press. Click on the video to see how to perform these exercises.</a:t>
            </a:r>
          </a:p>
        </p:txBody>
      </p:sp>
      <p:pic>
        <p:nvPicPr>
          <p:cNvPr id="5" name="x1pIEcZ4w1o"/>
          <p:cNvPicPr>
            <a:picLocks noGrp="1" noRot="1" noChangeAspect="1"/>
          </p:cNvPicPr>
          <p:nvPr>
            <p:ph sz="half" idx="2"/>
            <a:videoFile r:link="rId1"/>
          </p:nvPr>
        </p:nvPicPr>
        <p:blipFill>
          <a:blip r:embed="rId3"/>
          <a:stretch>
            <a:fillRect/>
          </a:stretch>
        </p:blipFill>
        <p:spPr>
          <a:xfrm>
            <a:off x="3500438" y="1457325"/>
            <a:ext cx="7399866" cy="4162425"/>
          </a:xfrm>
          <a:prstGeom prst="rect">
            <a:avLst/>
          </a:prstGeom>
        </p:spPr>
      </p:pic>
    </p:spTree>
    <p:extLst>
      <p:ext uri="{BB962C8B-B14F-4D97-AF65-F5344CB8AC3E}">
        <p14:creationId xmlns:p14="http://schemas.microsoft.com/office/powerpoint/2010/main" val="2613672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E</a:t>
            </a:r>
          </a:p>
        </p:txBody>
      </p:sp>
      <p:sp>
        <p:nvSpPr>
          <p:cNvPr id="4" name="Content Placeholder 3"/>
          <p:cNvSpPr>
            <a:spLocks noGrp="1"/>
          </p:cNvSpPr>
          <p:nvPr>
            <p:ph idx="1"/>
          </p:nvPr>
        </p:nvSpPr>
        <p:spPr/>
        <p:txBody>
          <a:bodyPr/>
          <a:lstStyle/>
          <a:p>
            <a:pPr marL="457200"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Show the following: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throwing grip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run-up (X-step) when throwing a disc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Backhand shot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Forehand shot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Overhand shot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Rolling shot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(in-line) putting stance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straddle putting stance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putting grip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putting motion and follow through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The proper use of a mini-marking disc </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2417034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Throwing Grip</a:t>
            </a:r>
          </a:p>
        </p:txBody>
      </p:sp>
      <p:sp>
        <p:nvSpPr>
          <p:cNvPr id="3" name="Content Placeholder 2"/>
          <p:cNvSpPr>
            <a:spLocks noGrp="1"/>
          </p:cNvSpPr>
          <p:nvPr>
            <p:ph sz="half" idx="1"/>
          </p:nvPr>
        </p:nvSpPr>
        <p:spPr/>
        <p:txBody>
          <a:bodyPr>
            <a:normAutofit/>
          </a:bodyPr>
          <a:lstStyle/>
          <a:p>
            <a:r>
              <a:rPr lang="en-US" dirty="0"/>
              <a:t>Power Grip</a:t>
            </a:r>
          </a:p>
          <a:p>
            <a:pPr lvl="1"/>
            <a:r>
              <a:rPr lang="en-US" dirty="0"/>
              <a:t>This is the go-to grip for maximum distance. </a:t>
            </a:r>
          </a:p>
          <a:p>
            <a:pPr lvl="1"/>
            <a:r>
              <a:rPr lang="en-US" dirty="0"/>
              <a:t>All four fingers are tucked tightly under the disc’s rim, with the thumb on top to provide control. </a:t>
            </a:r>
          </a:p>
          <a:p>
            <a:pPr lvl="1"/>
            <a:r>
              <a:rPr lang="en-US" dirty="0"/>
              <a:t>It’s ideal for drives where you need to cover a lot of ground.</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24675" y="1825625"/>
            <a:ext cx="4505325" cy="3075412"/>
          </a:xfrm>
        </p:spPr>
      </p:pic>
    </p:spTree>
    <p:extLst>
      <p:ext uri="{BB962C8B-B14F-4D97-AF65-F5344CB8AC3E}">
        <p14:creationId xmlns:p14="http://schemas.microsoft.com/office/powerpoint/2010/main" val="74594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Throwing Grip</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3149" y="1825625"/>
            <a:ext cx="4467225" cy="2739665"/>
          </a:xfrm>
        </p:spPr>
      </p:pic>
      <p:sp>
        <p:nvSpPr>
          <p:cNvPr id="4" name="Content Placeholder 3"/>
          <p:cNvSpPr>
            <a:spLocks noGrp="1"/>
          </p:cNvSpPr>
          <p:nvPr>
            <p:ph sz="half" idx="2"/>
          </p:nvPr>
        </p:nvSpPr>
        <p:spPr/>
        <p:txBody>
          <a:bodyPr/>
          <a:lstStyle/>
          <a:p>
            <a:r>
              <a:rPr lang="en-US" dirty="0"/>
              <a:t>Fan Grip</a:t>
            </a:r>
          </a:p>
          <a:p>
            <a:pPr lvl="1"/>
            <a:r>
              <a:rPr lang="en-US" dirty="0"/>
              <a:t>Used primarily for mid-range shots and putts, the disc golf fan grip offers more control. </a:t>
            </a:r>
          </a:p>
          <a:p>
            <a:pPr lvl="1"/>
            <a:r>
              <a:rPr lang="en-US" dirty="0"/>
              <a:t>Fingers are spread out or ‘fanned’ under the disc, with the thumb on top, allowing for precise throws.</a:t>
            </a:r>
          </a:p>
        </p:txBody>
      </p:sp>
    </p:spTree>
    <p:extLst>
      <p:ext uri="{BB962C8B-B14F-4D97-AF65-F5344CB8AC3E}">
        <p14:creationId xmlns:p14="http://schemas.microsoft.com/office/powerpoint/2010/main" val="2413130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Throwing Grip</a:t>
            </a:r>
          </a:p>
        </p:txBody>
      </p:sp>
      <p:sp>
        <p:nvSpPr>
          <p:cNvPr id="3" name="Content Placeholder 2"/>
          <p:cNvSpPr>
            <a:spLocks noGrp="1"/>
          </p:cNvSpPr>
          <p:nvPr>
            <p:ph sz="half" idx="1"/>
          </p:nvPr>
        </p:nvSpPr>
        <p:spPr/>
        <p:txBody>
          <a:bodyPr/>
          <a:lstStyle/>
          <a:p>
            <a:r>
              <a:rPr lang="en-US" dirty="0"/>
              <a:t>Modified Fan Grip</a:t>
            </a:r>
          </a:p>
          <a:p>
            <a:pPr lvl="1"/>
            <a:r>
              <a:rPr lang="en-US" dirty="0"/>
              <a:t>A variation of the fan grip, it combines elements of both the power and fan grips, offering a balance of distance and control. This grip is often used for approach shots.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24675" y="1825625"/>
            <a:ext cx="4505325" cy="2534245"/>
          </a:xfrm>
        </p:spPr>
      </p:pic>
    </p:spTree>
    <p:extLst>
      <p:ext uri="{BB962C8B-B14F-4D97-AF65-F5344CB8AC3E}">
        <p14:creationId xmlns:p14="http://schemas.microsoft.com/office/powerpoint/2010/main" val="882630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X-Step Run-Up</a:t>
            </a:r>
          </a:p>
        </p:txBody>
      </p:sp>
      <p:sp>
        <p:nvSpPr>
          <p:cNvPr id="4" name="Content Placeholder 3"/>
          <p:cNvSpPr>
            <a:spLocks noGrp="1"/>
          </p:cNvSpPr>
          <p:nvPr>
            <p:ph sz="half" idx="2"/>
          </p:nvPr>
        </p:nvSpPr>
        <p:spPr>
          <a:xfrm>
            <a:off x="3557588" y="5610224"/>
            <a:ext cx="7296856" cy="828675"/>
          </a:xfrm>
        </p:spPr>
        <p:txBody>
          <a:bodyPr>
            <a:normAutofit/>
          </a:bodyPr>
          <a:lstStyle/>
          <a:p>
            <a:pPr marL="0" indent="0" algn="ctr">
              <a:buNone/>
            </a:pPr>
            <a:r>
              <a:rPr lang="en-US" sz="2000" dirty="0"/>
              <a:t>Click on the above video for a slow motion tutorial on how to do the X-Step Run-Up.</a:t>
            </a:r>
          </a:p>
        </p:txBody>
      </p:sp>
      <p:pic>
        <p:nvPicPr>
          <p:cNvPr id="8" name="AwYvav4xCR8"/>
          <p:cNvPicPr>
            <a:picLocks noGrp="1" noRot="1" noChangeAspect="1"/>
          </p:cNvPicPr>
          <p:nvPr>
            <p:ph sz="half" idx="1"/>
            <a:videoFile r:link="rId1"/>
          </p:nvPr>
        </p:nvPicPr>
        <p:blipFill>
          <a:blip r:embed="rId3"/>
          <a:stretch>
            <a:fillRect/>
          </a:stretch>
        </p:blipFill>
        <p:spPr>
          <a:xfrm>
            <a:off x="3557588" y="1505743"/>
            <a:ext cx="7296855" cy="4104481"/>
          </a:xfrm>
          <a:prstGeom prst="rect">
            <a:avLst/>
          </a:prstGeom>
        </p:spPr>
      </p:pic>
    </p:spTree>
    <p:extLst>
      <p:ext uri="{BB962C8B-B14F-4D97-AF65-F5344CB8AC3E}">
        <p14:creationId xmlns:p14="http://schemas.microsoft.com/office/powerpoint/2010/main" val="3028446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Backhand Shot</a:t>
            </a:r>
          </a:p>
        </p:txBody>
      </p:sp>
      <p:pic>
        <p:nvPicPr>
          <p:cNvPr id="5" name="1NoExUcIkJM"/>
          <p:cNvPicPr>
            <a:picLocks noGrp="1" noRot="1" noChangeAspect="1"/>
          </p:cNvPicPr>
          <p:nvPr>
            <p:ph sz="half" idx="1"/>
            <a:videoFile r:link="rId1"/>
          </p:nvPr>
        </p:nvPicPr>
        <p:blipFill>
          <a:blip r:embed="rId3"/>
          <a:stretch>
            <a:fillRect/>
          </a:stretch>
        </p:blipFill>
        <p:spPr>
          <a:xfrm>
            <a:off x="3600450" y="1690688"/>
            <a:ext cx="7103533" cy="3995737"/>
          </a:xfrm>
          <a:prstGeom prst="rect">
            <a:avLst/>
          </a:prstGeom>
        </p:spPr>
      </p:pic>
      <p:sp>
        <p:nvSpPr>
          <p:cNvPr id="4" name="Content Placeholder 3"/>
          <p:cNvSpPr>
            <a:spLocks noGrp="1"/>
          </p:cNvSpPr>
          <p:nvPr>
            <p:ph sz="half" idx="2"/>
          </p:nvPr>
        </p:nvSpPr>
        <p:spPr>
          <a:xfrm>
            <a:off x="3600450" y="5686425"/>
            <a:ext cx="7103533" cy="690563"/>
          </a:xfrm>
        </p:spPr>
        <p:txBody>
          <a:bodyPr>
            <a:normAutofit lnSpcReduction="10000"/>
          </a:bodyPr>
          <a:lstStyle/>
          <a:p>
            <a:pPr marL="0" indent="0" algn="ctr">
              <a:buNone/>
            </a:pPr>
            <a:r>
              <a:rPr lang="en-US" sz="2000" dirty="0"/>
              <a:t>Click on the above video for a tutorial on how to do the Backhand Shot with the X-Step Run-Up.</a:t>
            </a:r>
          </a:p>
          <a:p>
            <a:endParaRPr lang="en-US" dirty="0"/>
          </a:p>
        </p:txBody>
      </p:sp>
    </p:spTree>
    <p:extLst>
      <p:ext uri="{BB962C8B-B14F-4D97-AF65-F5344CB8AC3E}">
        <p14:creationId xmlns:p14="http://schemas.microsoft.com/office/powerpoint/2010/main" val="3868976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Forehand shot</a:t>
            </a:r>
          </a:p>
        </p:txBody>
      </p:sp>
      <p:pic>
        <p:nvPicPr>
          <p:cNvPr id="5" name="oIKB9xaHzLQ"/>
          <p:cNvPicPr>
            <a:picLocks noGrp="1" noRot="1" noChangeAspect="1"/>
          </p:cNvPicPr>
          <p:nvPr>
            <p:ph sz="half" idx="1"/>
            <a:videoFile r:link="rId1"/>
          </p:nvPr>
        </p:nvPicPr>
        <p:blipFill>
          <a:blip r:embed="rId3"/>
          <a:stretch>
            <a:fillRect/>
          </a:stretch>
        </p:blipFill>
        <p:spPr>
          <a:xfrm>
            <a:off x="3633788" y="1690688"/>
            <a:ext cx="6832597" cy="3843336"/>
          </a:xfrm>
          <a:prstGeom prst="rect">
            <a:avLst/>
          </a:prstGeom>
        </p:spPr>
      </p:pic>
      <p:sp>
        <p:nvSpPr>
          <p:cNvPr id="4" name="Content Placeholder 3"/>
          <p:cNvSpPr>
            <a:spLocks noGrp="1"/>
          </p:cNvSpPr>
          <p:nvPr>
            <p:ph sz="half" idx="2"/>
          </p:nvPr>
        </p:nvSpPr>
        <p:spPr>
          <a:xfrm>
            <a:off x="3633788" y="5534025"/>
            <a:ext cx="6832598" cy="771526"/>
          </a:xfrm>
        </p:spPr>
        <p:txBody>
          <a:bodyPr>
            <a:normAutofit/>
          </a:bodyPr>
          <a:lstStyle/>
          <a:p>
            <a:pPr marL="0" indent="0" algn="ctr">
              <a:buNone/>
            </a:pPr>
            <a:r>
              <a:rPr lang="en-US" sz="2000" dirty="0"/>
              <a:t>Click on the above video for a tutorial on how to do the Forehand Shot.</a:t>
            </a:r>
          </a:p>
        </p:txBody>
      </p:sp>
    </p:spTree>
    <p:extLst>
      <p:ext uri="{BB962C8B-B14F-4D97-AF65-F5344CB8AC3E}">
        <p14:creationId xmlns:p14="http://schemas.microsoft.com/office/powerpoint/2010/main" val="120350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Golf Merit Badge Requirements</a:t>
            </a:r>
          </a:p>
        </p:txBody>
      </p:sp>
      <p:sp>
        <p:nvSpPr>
          <p:cNvPr id="4" name="Content Placeholder 3"/>
          <p:cNvSpPr>
            <a:spLocks noGrp="1"/>
          </p:cNvSpPr>
          <p:nvPr>
            <p:ph idx="1"/>
          </p:nvPr>
        </p:nvSpPr>
        <p:spPr/>
        <p:txBody>
          <a:bodyPr>
            <a:normAutofit/>
          </a:bodyPr>
          <a:lstStyle/>
          <a:p>
            <a:pPr marL="0" lvl="0" indent="0" eaLnBrk="0" fontAlgn="base" hangingPunct="0">
              <a:lnSpc>
                <a:spcPct val="100000"/>
              </a:lnSpc>
              <a:spcBef>
                <a:spcPct val="0"/>
              </a:spcBef>
              <a:spcAft>
                <a:spcPct val="0"/>
              </a:spcAft>
              <a:buNone/>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914400" lvl="0" indent="-457200" eaLnBrk="0" fontAlgn="base" hangingPunct="0">
              <a:lnSpc>
                <a:spcPct val="100000"/>
              </a:lnSpc>
              <a:spcBef>
                <a:spcPct val="0"/>
              </a:spcBef>
              <a:spcAft>
                <a:spcPct val="0"/>
              </a:spcAft>
              <a:buFont typeface="+mj-lt"/>
              <a:buAutoNum type="alphaUcPeriod" startAt="5"/>
            </a:pPr>
            <a:r>
              <a:rPr kumimoji="0" lang="en-US" altLang="en-US" sz="2400" b="0" i="0" u="none" strike="noStrike" cap="none" normalizeH="0" baseline="0" dirty="0">
                <a:ln>
                  <a:noFill/>
                </a:ln>
                <a:solidFill>
                  <a:schemeClr val="tx1"/>
                </a:solidFill>
                <a:effectLst/>
                <a:latin typeface="Arial" panose="020B0604020202020204" pitchFamily="34" charset="0"/>
              </a:rPr>
              <a:t>Show the following: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throwing grip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run-up (X-step) when throwing a disc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Backhand shot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Forehand shot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Overhand shot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Rolling shot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(in-line) putting stance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straddle putting stance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putting grip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A good putting motion and follow through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The proper use of a mini-marking disc </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3277439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Overhand Shot</a:t>
            </a:r>
          </a:p>
        </p:txBody>
      </p:sp>
      <p:pic>
        <p:nvPicPr>
          <p:cNvPr id="5" name="aS5vz_835pI"/>
          <p:cNvPicPr>
            <a:picLocks noGrp="1" noRot="1" noChangeAspect="1"/>
          </p:cNvPicPr>
          <p:nvPr>
            <p:ph sz="half" idx="1"/>
            <a:videoFile r:link="rId1"/>
          </p:nvPr>
        </p:nvPicPr>
        <p:blipFill>
          <a:blip r:embed="rId3"/>
          <a:stretch>
            <a:fillRect/>
          </a:stretch>
        </p:blipFill>
        <p:spPr>
          <a:xfrm>
            <a:off x="3590925" y="1690688"/>
            <a:ext cx="7137397" cy="4014786"/>
          </a:xfrm>
          <a:prstGeom prst="rect">
            <a:avLst/>
          </a:prstGeom>
        </p:spPr>
      </p:pic>
      <p:sp>
        <p:nvSpPr>
          <p:cNvPr id="4" name="Content Placeholder 3"/>
          <p:cNvSpPr>
            <a:spLocks noGrp="1"/>
          </p:cNvSpPr>
          <p:nvPr>
            <p:ph sz="half" idx="2"/>
          </p:nvPr>
        </p:nvSpPr>
        <p:spPr>
          <a:xfrm>
            <a:off x="3590925" y="5705474"/>
            <a:ext cx="7137397" cy="823913"/>
          </a:xfrm>
        </p:spPr>
        <p:txBody>
          <a:bodyPr/>
          <a:lstStyle/>
          <a:p>
            <a:pPr marL="0" indent="0" algn="ctr">
              <a:buNone/>
            </a:pPr>
            <a:r>
              <a:rPr lang="en-US" sz="2000" dirty="0"/>
              <a:t>Click on the above video for a tutorial on how to do the Overhand Shot.</a:t>
            </a:r>
          </a:p>
          <a:p>
            <a:endParaRPr lang="en-US" dirty="0"/>
          </a:p>
        </p:txBody>
      </p:sp>
    </p:spTree>
    <p:extLst>
      <p:ext uri="{BB962C8B-B14F-4D97-AF65-F5344CB8AC3E}">
        <p14:creationId xmlns:p14="http://schemas.microsoft.com/office/powerpoint/2010/main" val="276866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Rolling Shot</a:t>
            </a:r>
          </a:p>
        </p:txBody>
      </p:sp>
      <p:sp>
        <p:nvSpPr>
          <p:cNvPr id="3" name="Content Placeholder 2"/>
          <p:cNvSpPr>
            <a:spLocks noGrp="1"/>
          </p:cNvSpPr>
          <p:nvPr>
            <p:ph sz="half" idx="1"/>
          </p:nvPr>
        </p:nvSpPr>
        <p:spPr>
          <a:xfrm>
            <a:off x="3590925" y="5534025"/>
            <a:ext cx="7120466" cy="1076325"/>
          </a:xfrm>
        </p:spPr>
        <p:txBody>
          <a:bodyPr>
            <a:normAutofit/>
          </a:bodyPr>
          <a:lstStyle/>
          <a:p>
            <a:pPr marL="0" indent="0" algn="ctr">
              <a:buNone/>
            </a:pPr>
            <a:r>
              <a:rPr lang="en-US" sz="2000" dirty="0"/>
              <a:t>A roller is a disc golf throwing technique wherein the disc rolls along the ground rather than flies through the air. Click on the above video for a tutorial on how to do the Rolling Shot.</a:t>
            </a:r>
          </a:p>
          <a:p>
            <a:pPr marL="0" indent="0">
              <a:buNone/>
            </a:pPr>
            <a:endParaRPr lang="en-US" sz="2000" dirty="0"/>
          </a:p>
        </p:txBody>
      </p:sp>
      <p:pic>
        <p:nvPicPr>
          <p:cNvPr id="5" name="oM42kCqwwd8"/>
          <p:cNvPicPr>
            <a:picLocks noGrp="1" noRot="1" noChangeAspect="1"/>
          </p:cNvPicPr>
          <p:nvPr>
            <p:ph sz="half" idx="2"/>
            <a:videoFile r:link="rId1"/>
          </p:nvPr>
        </p:nvPicPr>
        <p:blipFill>
          <a:blip r:embed="rId3"/>
          <a:stretch>
            <a:fillRect/>
          </a:stretch>
        </p:blipFill>
        <p:spPr>
          <a:xfrm>
            <a:off x="3590925" y="1528763"/>
            <a:ext cx="7120465" cy="4005262"/>
          </a:xfrm>
          <a:prstGeom prst="rect">
            <a:avLst/>
          </a:prstGeom>
        </p:spPr>
      </p:pic>
    </p:spTree>
    <p:extLst>
      <p:ext uri="{BB962C8B-B14F-4D97-AF65-F5344CB8AC3E}">
        <p14:creationId xmlns:p14="http://schemas.microsoft.com/office/powerpoint/2010/main" val="462443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9" y="5555"/>
            <a:ext cx="9091612" cy="1325563"/>
          </a:xfrm>
        </p:spPr>
        <p:txBody>
          <a:bodyPr/>
          <a:lstStyle/>
          <a:p>
            <a:r>
              <a:rPr lang="en-US" dirty="0"/>
              <a:t>In-Line vs Straddle Putting Stance</a:t>
            </a:r>
          </a:p>
        </p:txBody>
      </p:sp>
      <p:sp>
        <p:nvSpPr>
          <p:cNvPr id="5" name="Text Placeholder 4"/>
          <p:cNvSpPr>
            <a:spLocks noGrp="1"/>
          </p:cNvSpPr>
          <p:nvPr>
            <p:ph type="body" idx="1"/>
          </p:nvPr>
        </p:nvSpPr>
        <p:spPr>
          <a:xfrm>
            <a:off x="2438399" y="1331118"/>
            <a:ext cx="4448175" cy="823912"/>
          </a:xfrm>
        </p:spPr>
        <p:txBody>
          <a:bodyPr/>
          <a:lstStyle/>
          <a:p>
            <a:pPr algn="ctr"/>
            <a:r>
              <a:rPr lang="en-US" dirty="0"/>
              <a:t>In-Line (Staggered) Stance</a:t>
            </a:r>
          </a:p>
        </p:txBody>
      </p:sp>
      <p:sp>
        <p:nvSpPr>
          <p:cNvPr id="3" name="Content Placeholder 2"/>
          <p:cNvSpPr>
            <a:spLocks noGrp="1"/>
          </p:cNvSpPr>
          <p:nvPr>
            <p:ph sz="half" idx="2"/>
          </p:nvPr>
        </p:nvSpPr>
        <p:spPr>
          <a:xfrm>
            <a:off x="2438398" y="2155030"/>
            <a:ext cx="4448175" cy="4133850"/>
          </a:xfrm>
        </p:spPr>
        <p:txBody>
          <a:bodyPr>
            <a:normAutofit fontScale="70000" lnSpcReduction="20000"/>
          </a:bodyPr>
          <a:lstStyle/>
          <a:p>
            <a:r>
              <a:rPr lang="en-US" dirty="0"/>
              <a:t>The In-Line stance has the players feet staggered one in front of the other forming a line. </a:t>
            </a:r>
          </a:p>
          <a:p>
            <a:r>
              <a:rPr lang="en-US" dirty="0"/>
              <a:t>The player will bring the disc back and hinge at the waist and then extend the disc forward in a line to the basket.</a:t>
            </a:r>
          </a:p>
          <a:p>
            <a:r>
              <a:rPr lang="en-US" dirty="0"/>
              <a:t>The great thing about this stance is the player is using their weight transfer from the back foot to their forward foot and putting straightforward which keeps aiming the putt quite simple. </a:t>
            </a:r>
          </a:p>
          <a:p>
            <a:r>
              <a:rPr lang="en-US" dirty="0"/>
              <a:t>Wherever your front foot is pointing is where you will be putting.</a:t>
            </a:r>
          </a:p>
          <a:p>
            <a:endParaRPr lang="en-US" dirty="0"/>
          </a:p>
        </p:txBody>
      </p:sp>
      <p:sp>
        <p:nvSpPr>
          <p:cNvPr id="6" name="Text Placeholder 5"/>
          <p:cNvSpPr>
            <a:spLocks noGrp="1"/>
          </p:cNvSpPr>
          <p:nvPr>
            <p:ph type="body" sz="quarter" idx="3"/>
          </p:nvPr>
        </p:nvSpPr>
        <p:spPr>
          <a:xfrm>
            <a:off x="7058023" y="1331118"/>
            <a:ext cx="4471987" cy="823912"/>
          </a:xfrm>
        </p:spPr>
        <p:txBody>
          <a:bodyPr/>
          <a:lstStyle/>
          <a:p>
            <a:pPr algn="ctr"/>
            <a:r>
              <a:rPr lang="en-US" dirty="0"/>
              <a:t>Straddle Stance</a:t>
            </a:r>
          </a:p>
        </p:txBody>
      </p:sp>
      <p:sp>
        <p:nvSpPr>
          <p:cNvPr id="7" name="Content Placeholder 6"/>
          <p:cNvSpPr>
            <a:spLocks noGrp="1"/>
          </p:cNvSpPr>
          <p:nvPr>
            <p:ph sz="quarter" idx="4"/>
          </p:nvPr>
        </p:nvSpPr>
        <p:spPr>
          <a:xfrm>
            <a:off x="7058022" y="2155030"/>
            <a:ext cx="4471987" cy="4133850"/>
          </a:xfrm>
        </p:spPr>
        <p:txBody>
          <a:bodyPr>
            <a:normAutofit fontScale="70000" lnSpcReduction="20000"/>
          </a:bodyPr>
          <a:lstStyle/>
          <a:p>
            <a:r>
              <a:rPr lang="en-US" sz="2900" dirty="0"/>
              <a:t>The straddle putt refers to putting with your legs stretched apart usually about shoulder width. </a:t>
            </a:r>
          </a:p>
          <a:p>
            <a:r>
              <a:rPr lang="en-US" sz="2900" dirty="0"/>
              <a:t>Your weight should be distributed equally between both feet. </a:t>
            </a:r>
          </a:p>
          <a:p>
            <a:r>
              <a:rPr lang="en-US" sz="2900" dirty="0"/>
              <a:t>When using the straddle putt players are drawing the disc back and under them and then extending it forward until their release.</a:t>
            </a:r>
          </a:p>
          <a:p>
            <a:endParaRPr lang="en-US" sz="2900" dirty="0"/>
          </a:p>
          <a:p>
            <a:endParaRPr lang="en-US" sz="2900" dirty="0"/>
          </a:p>
          <a:p>
            <a:endParaRPr lang="en-US" sz="2900" dirty="0"/>
          </a:p>
          <a:p>
            <a:endParaRPr lang="en-US" sz="2900" dirty="0"/>
          </a:p>
          <a:p>
            <a:pPr marL="0" indent="0" algn="ctr">
              <a:buNone/>
            </a:pPr>
            <a:r>
              <a:rPr lang="en-US" sz="2900" dirty="0"/>
              <a:t>Video about putting stances on next slide</a:t>
            </a:r>
          </a:p>
          <a:p>
            <a:endParaRPr lang="en-US" dirty="0"/>
          </a:p>
        </p:txBody>
      </p:sp>
    </p:spTree>
    <p:extLst>
      <p:ext uri="{BB962C8B-B14F-4D97-AF65-F5344CB8AC3E}">
        <p14:creationId xmlns:p14="http://schemas.microsoft.com/office/powerpoint/2010/main" val="849480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099" y="0"/>
            <a:ext cx="9086851" cy="1325563"/>
          </a:xfrm>
        </p:spPr>
        <p:txBody>
          <a:bodyPr>
            <a:normAutofit/>
          </a:bodyPr>
          <a:lstStyle/>
          <a:p>
            <a:r>
              <a:rPr lang="en-US" sz="4000" dirty="0"/>
              <a:t>Staggered and Straddle Putting Stance</a:t>
            </a:r>
          </a:p>
        </p:txBody>
      </p:sp>
      <p:sp>
        <p:nvSpPr>
          <p:cNvPr id="3" name="Content Placeholder 2"/>
          <p:cNvSpPr>
            <a:spLocks noGrp="1"/>
          </p:cNvSpPr>
          <p:nvPr>
            <p:ph sz="half" idx="1"/>
          </p:nvPr>
        </p:nvSpPr>
        <p:spPr>
          <a:xfrm>
            <a:off x="3219448" y="5800725"/>
            <a:ext cx="7955843" cy="776288"/>
          </a:xfrm>
        </p:spPr>
        <p:txBody>
          <a:bodyPr>
            <a:normAutofit/>
          </a:bodyPr>
          <a:lstStyle/>
          <a:p>
            <a:pPr marL="0" indent="0" algn="ctr">
              <a:buNone/>
            </a:pPr>
            <a:r>
              <a:rPr lang="en-US" sz="2000" dirty="0"/>
              <a:t>Click on the above video for a tutorial on how to do the Staggered (In-Line) and Straddle Putting Stance.</a:t>
            </a:r>
          </a:p>
        </p:txBody>
      </p:sp>
      <p:pic>
        <p:nvPicPr>
          <p:cNvPr id="5" name="W0ldURV77bQ"/>
          <p:cNvPicPr>
            <a:picLocks noGrp="1" noRot="1" noChangeAspect="1"/>
          </p:cNvPicPr>
          <p:nvPr>
            <p:ph sz="half" idx="2"/>
            <a:videoFile r:link="rId1"/>
          </p:nvPr>
        </p:nvPicPr>
        <p:blipFill>
          <a:blip r:embed="rId3"/>
          <a:stretch>
            <a:fillRect/>
          </a:stretch>
        </p:blipFill>
        <p:spPr>
          <a:xfrm>
            <a:off x="3219448" y="1325563"/>
            <a:ext cx="7955843" cy="4475162"/>
          </a:xfrm>
          <a:prstGeom prst="rect">
            <a:avLst/>
          </a:prstGeom>
        </p:spPr>
      </p:pic>
    </p:spTree>
    <p:extLst>
      <p:ext uri="{BB962C8B-B14F-4D97-AF65-F5344CB8AC3E}">
        <p14:creationId xmlns:p14="http://schemas.microsoft.com/office/powerpoint/2010/main" val="609291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555"/>
            <a:ext cx="9091612" cy="1325563"/>
          </a:xfrm>
        </p:spPr>
        <p:txBody>
          <a:bodyPr/>
          <a:lstStyle/>
          <a:p>
            <a:r>
              <a:rPr lang="en-US" dirty="0"/>
              <a:t>Putting Grip #1</a:t>
            </a:r>
          </a:p>
        </p:txBody>
      </p:sp>
      <p:sp>
        <p:nvSpPr>
          <p:cNvPr id="5" name="Text Placeholder 4">
            <a:extLst>
              <a:ext uri="{FF2B5EF4-FFF2-40B4-BE49-F238E27FC236}">
                <a16:creationId xmlns:a16="http://schemas.microsoft.com/office/drawing/2014/main" id="{8CB1ECB9-0996-41FA-9F66-14B6F0EEB0E0}"/>
              </a:ext>
            </a:extLst>
          </p:cNvPr>
          <p:cNvSpPr>
            <a:spLocks noGrp="1"/>
          </p:cNvSpPr>
          <p:nvPr>
            <p:ph type="body" idx="1"/>
          </p:nvPr>
        </p:nvSpPr>
        <p:spPr>
          <a:xfrm>
            <a:off x="2524124" y="5114926"/>
            <a:ext cx="4448175" cy="823912"/>
          </a:xfrm>
        </p:spPr>
        <p:txBody>
          <a:bodyPr>
            <a:noAutofit/>
          </a:bodyPr>
          <a:lstStyle/>
          <a:p>
            <a:r>
              <a:rPr lang="en-US" sz="1800" b="0" dirty="0"/>
              <a:t>As shown in the picture, the thumb rests on top of the disc and pointed towards the opposite side, not to the top of the disc.</a:t>
            </a:r>
          </a:p>
        </p:txBody>
      </p:sp>
      <p:pic>
        <p:nvPicPr>
          <p:cNvPr id="9" name="Content Placeholder 8">
            <a:extLst>
              <a:ext uri="{FF2B5EF4-FFF2-40B4-BE49-F238E27FC236}">
                <a16:creationId xmlns:a16="http://schemas.microsoft.com/office/drawing/2014/main" id="{AD7D6B91-E5AD-47A3-8BDB-B2DBE46E6D90}"/>
              </a:ext>
            </a:extLst>
          </p:cNvPr>
          <p:cNvPicPr>
            <a:picLocks noGrp="1" noChangeAspect="1"/>
          </p:cNvPicPr>
          <p:nvPr>
            <p:ph sz="half" idx="2"/>
          </p:nvPr>
        </p:nvPicPr>
        <p:blipFill rotWithShape="1">
          <a:blip r:embed="rId2"/>
          <a:stretch/>
        </p:blipFill>
        <p:spPr>
          <a:xfrm>
            <a:off x="3366959" y="1331118"/>
            <a:ext cx="2762507" cy="3684588"/>
          </a:xfrm>
          <a:prstGeom prst="rect">
            <a:avLst/>
          </a:prstGeom>
        </p:spPr>
      </p:pic>
      <p:sp>
        <p:nvSpPr>
          <p:cNvPr id="6" name="Text Placeholder 5">
            <a:extLst>
              <a:ext uri="{FF2B5EF4-FFF2-40B4-BE49-F238E27FC236}">
                <a16:creationId xmlns:a16="http://schemas.microsoft.com/office/drawing/2014/main" id="{68E0D63B-A4D2-45EE-B370-908E66587118}"/>
              </a:ext>
            </a:extLst>
          </p:cNvPr>
          <p:cNvSpPr>
            <a:spLocks noGrp="1"/>
          </p:cNvSpPr>
          <p:nvPr>
            <p:ph type="body" sz="quarter" idx="3"/>
          </p:nvPr>
        </p:nvSpPr>
        <p:spPr>
          <a:xfrm>
            <a:off x="6972299" y="5114926"/>
            <a:ext cx="4471987" cy="1526129"/>
          </a:xfrm>
        </p:spPr>
        <p:txBody>
          <a:bodyPr>
            <a:noAutofit/>
          </a:bodyPr>
          <a:lstStyle/>
          <a:p>
            <a:r>
              <a:rPr lang="en-US" sz="1800" b="0" dirty="0"/>
              <a:t>Underneath the disc the fingers are close together. Some players prefer to "fan" their fingers apart. As you practice, you will figure out how you prefer to place them. Keep them the same from putt to putt.</a:t>
            </a:r>
            <a:endParaRPr lang="en-US" sz="1800" dirty="0"/>
          </a:p>
        </p:txBody>
      </p:sp>
      <p:pic>
        <p:nvPicPr>
          <p:cNvPr id="10" name="Content Placeholder 9">
            <a:extLst>
              <a:ext uri="{FF2B5EF4-FFF2-40B4-BE49-F238E27FC236}">
                <a16:creationId xmlns:a16="http://schemas.microsoft.com/office/drawing/2014/main" id="{E3EA6C03-F6C7-4733-9225-52E82053711D}"/>
              </a:ext>
            </a:extLst>
          </p:cNvPr>
          <p:cNvPicPr>
            <a:picLocks noGrp="1" noChangeAspect="1"/>
          </p:cNvPicPr>
          <p:nvPr>
            <p:ph sz="quarter" idx="4"/>
          </p:nvPr>
        </p:nvPicPr>
        <p:blipFill rotWithShape="1">
          <a:blip r:embed="rId3"/>
          <a:stretch/>
        </p:blipFill>
        <p:spPr>
          <a:xfrm>
            <a:off x="7838945" y="1331118"/>
            <a:ext cx="2762507" cy="3684588"/>
          </a:xfrm>
          <a:prstGeom prst="rect">
            <a:avLst/>
          </a:prstGeom>
        </p:spPr>
      </p:pic>
    </p:spTree>
    <p:extLst>
      <p:ext uri="{BB962C8B-B14F-4D97-AF65-F5344CB8AC3E}">
        <p14:creationId xmlns:p14="http://schemas.microsoft.com/office/powerpoint/2010/main" val="164850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Grip #2</a:t>
            </a:r>
          </a:p>
        </p:txBody>
      </p:sp>
      <p:sp>
        <p:nvSpPr>
          <p:cNvPr id="4" name="Content Placeholder 3">
            <a:extLst>
              <a:ext uri="{FF2B5EF4-FFF2-40B4-BE49-F238E27FC236}">
                <a16:creationId xmlns:a16="http://schemas.microsoft.com/office/drawing/2014/main" id="{28296EFC-7A22-420F-B645-908C6D0C24D8}"/>
              </a:ext>
            </a:extLst>
          </p:cNvPr>
          <p:cNvSpPr>
            <a:spLocks noGrp="1"/>
          </p:cNvSpPr>
          <p:nvPr>
            <p:ph sz="half" idx="2"/>
          </p:nvPr>
        </p:nvSpPr>
        <p:spPr/>
        <p:txBody>
          <a:bodyPr>
            <a:normAutofit/>
          </a:bodyPr>
          <a:lstStyle/>
          <a:p>
            <a:r>
              <a:rPr lang="en-US" sz="2200" dirty="0"/>
              <a:t>For grip 2, the hand will look the same on top, but on the bottom, the fingers will be gripping the side wall of the disc, rather than fanning out across the bottom.</a:t>
            </a:r>
          </a:p>
          <a:p>
            <a:r>
              <a:rPr lang="en-US" sz="2200" dirty="0"/>
              <a:t>This grip is commonly used with longer putts.</a:t>
            </a:r>
          </a:p>
          <a:p>
            <a:endParaRPr lang="en-US" dirty="0"/>
          </a:p>
        </p:txBody>
      </p:sp>
      <p:pic>
        <p:nvPicPr>
          <p:cNvPr id="14" name="Content Placeholder 13">
            <a:extLst>
              <a:ext uri="{FF2B5EF4-FFF2-40B4-BE49-F238E27FC236}">
                <a16:creationId xmlns:a16="http://schemas.microsoft.com/office/drawing/2014/main" id="{D1298EDC-457B-4FD5-84E7-911E454C5E97}"/>
              </a:ext>
            </a:extLst>
          </p:cNvPr>
          <p:cNvPicPr>
            <a:picLocks noGrp="1" noChangeAspect="1"/>
          </p:cNvPicPr>
          <p:nvPr>
            <p:ph sz="half" idx="1"/>
          </p:nvPr>
        </p:nvPicPr>
        <p:blipFill>
          <a:blip r:embed="rId2"/>
          <a:stretch>
            <a:fillRect/>
          </a:stretch>
        </p:blipFill>
        <p:spPr>
          <a:xfrm>
            <a:off x="2945562" y="1825625"/>
            <a:ext cx="3262401" cy="4351338"/>
          </a:xfrm>
          <a:prstGeom prst="rect">
            <a:avLst/>
          </a:prstGeom>
        </p:spPr>
      </p:pic>
    </p:spTree>
    <p:extLst>
      <p:ext uri="{BB962C8B-B14F-4D97-AF65-F5344CB8AC3E}">
        <p14:creationId xmlns:p14="http://schemas.microsoft.com/office/powerpoint/2010/main" val="1426506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9" y="0"/>
            <a:ext cx="9086851" cy="1325563"/>
          </a:xfrm>
        </p:spPr>
        <p:txBody>
          <a:bodyPr/>
          <a:lstStyle/>
          <a:p>
            <a:r>
              <a:rPr lang="en-US" dirty="0"/>
              <a:t>Putting Motion and Follow Through</a:t>
            </a:r>
          </a:p>
        </p:txBody>
      </p:sp>
      <p:sp>
        <p:nvSpPr>
          <p:cNvPr id="3" name="Content Placeholder 2"/>
          <p:cNvSpPr>
            <a:spLocks noGrp="1"/>
          </p:cNvSpPr>
          <p:nvPr>
            <p:ph sz="half" idx="1"/>
          </p:nvPr>
        </p:nvSpPr>
        <p:spPr>
          <a:xfrm>
            <a:off x="3411742" y="5604734"/>
            <a:ext cx="7607414" cy="937989"/>
          </a:xfrm>
        </p:spPr>
        <p:txBody>
          <a:bodyPr>
            <a:normAutofit lnSpcReduction="10000"/>
          </a:bodyPr>
          <a:lstStyle/>
          <a:p>
            <a:pPr marL="0" indent="0">
              <a:buNone/>
            </a:pPr>
            <a:r>
              <a:rPr lang="en-US" sz="2000" dirty="0"/>
              <a:t>Click on the above video for a tutorial on how to putt in disc golf. This video is meant to be a comprehensive guide for beginners to learn how to spin, push, and spush putt. </a:t>
            </a:r>
          </a:p>
        </p:txBody>
      </p:sp>
      <p:pic>
        <p:nvPicPr>
          <p:cNvPr id="5" name="Online Media 4" title="How to Putt in Disc Golf">
            <a:hlinkClick r:id="" action="ppaction://media"/>
            <a:extLst>
              <a:ext uri="{FF2B5EF4-FFF2-40B4-BE49-F238E27FC236}">
                <a16:creationId xmlns:a16="http://schemas.microsoft.com/office/drawing/2014/main" id="{E55DBF84-D470-4456-A05B-FD15B37D587C}"/>
              </a:ext>
            </a:extLst>
          </p:cNvPr>
          <p:cNvPicPr>
            <a:picLocks noGrp="1" noRot="1" noChangeAspect="1"/>
          </p:cNvPicPr>
          <p:nvPr>
            <p:ph sz="half" idx="2"/>
            <a:videoFile r:link="rId1"/>
          </p:nvPr>
        </p:nvPicPr>
        <p:blipFill>
          <a:blip r:embed="rId3"/>
          <a:stretch>
            <a:fillRect/>
          </a:stretch>
        </p:blipFill>
        <p:spPr>
          <a:xfrm>
            <a:off x="3411741" y="1325563"/>
            <a:ext cx="7607414" cy="4279171"/>
          </a:xfrm>
          <a:prstGeom prst="rect">
            <a:avLst/>
          </a:prstGeom>
        </p:spPr>
      </p:pic>
    </p:spTree>
    <p:extLst>
      <p:ext uri="{BB962C8B-B14F-4D97-AF65-F5344CB8AC3E}">
        <p14:creationId xmlns:p14="http://schemas.microsoft.com/office/powerpoint/2010/main" val="2840736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8" y="18255"/>
            <a:ext cx="9086851" cy="1325563"/>
          </a:xfrm>
        </p:spPr>
        <p:txBody>
          <a:bodyPr/>
          <a:lstStyle/>
          <a:p>
            <a:r>
              <a:rPr lang="en-US" dirty="0"/>
              <a:t>Mini-Marking Discs</a:t>
            </a:r>
          </a:p>
        </p:txBody>
      </p:sp>
      <p:sp>
        <p:nvSpPr>
          <p:cNvPr id="3" name="Content Placeholder 2"/>
          <p:cNvSpPr>
            <a:spLocks noGrp="1"/>
          </p:cNvSpPr>
          <p:nvPr>
            <p:ph sz="half" idx="1"/>
          </p:nvPr>
        </p:nvSpPr>
        <p:spPr>
          <a:xfrm>
            <a:off x="2343148" y="1343818"/>
            <a:ext cx="4467227" cy="5132286"/>
          </a:xfrm>
        </p:spPr>
        <p:txBody>
          <a:bodyPr>
            <a:normAutofit lnSpcReduction="10000"/>
          </a:bodyPr>
          <a:lstStyle/>
          <a:p>
            <a:r>
              <a:rPr lang="en-US" sz="2000" dirty="0"/>
              <a:t>The main purpose of mini disc golf discs is to mark the position of the disc previously thrown.</a:t>
            </a:r>
          </a:p>
          <a:p>
            <a:r>
              <a:rPr lang="en-US" sz="2000" dirty="0"/>
              <a:t>Every time a player throws a disc, his position on the course changes. </a:t>
            </a:r>
          </a:p>
          <a:p>
            <a:r>
              <a:rPr lang="en-US" sz="2000" dirty="0"/>
              <a:t>He then has to throw another disc (or the same disc, depending on usage) to get nearer to the hole. </a:t>
            </a:r>
          </a:p>
          <a:p>
            <a:r>
              <a:rPr lang="en-US" sz="2000" dirty="0"/>
              <a:t>However, the nearest spot to the hole from which he can throw is where the previous disc landed. </a:t>
            </a:r>
          </a:p>
          <a:p>
            <a:r>
              <a:rPr lang="en-US" sz="2000" dirty="0"/>
              <a:t>This spot is called the lie.</a:t>
            </a:r>
          </a:p>
          <a:p>
            <a:r>
              <a:rPr lang="en-US" sz="2000" dirty="0"/>
              <a:t>The mini disc marks that spot. </a:t>
            </a:r>
          </a:p>
          <a:p>
            <a:r>
              <a:rPr lang="en-US" sz="2000" dirty="0"/>
              <a:t>If a player doesn’t have a mini disc, he has to leave his previously thrown disc on the spot it landed.</a:t>
            </a:r>
          </a:p>
        </p:txBody>
      </p:sp>
      <p:pic>
        <p:nvPicPr>
          <p:cNvPr id="6" name="Content Placeholder 5">
            <a:extLst>
              <a:ext uri="{FF2B5EF4-FFF2-40B4-BE49-F238E27FC236}">
                <a16:creationId xmlns:a16="http://schemas.microsoft.com/office/drawing/2014/main" id="{18B6778E-36D6-475A-AB6D-59292332CD38}"/>
              </a:ext>
            </a:extLst>
          </p:cNvPr>
          <p:cNvPicPr>
            <a:picLocks noGrp="1" noChangeAspect="1"/>
          </p:cNvPicPr>
          <p:nvPr>
            <p:ph sz="half" idx="2"/>
          </p:nvPr>
        </p:nvPicPr>
        <p:blipFill>
          <a:blip r:embed="rId2"/>
          <a:stretch>
            <a:fillRect/>
          </a:stretch>
        </p:blipFill>
        <p:spPr>
          <a:xfrm>
            <a:off x="6886573" y="1364812"/>
            <a:ext cx="4629038" cy="2711294"/>
          </a:xfrm>
          <a:prstGeom prst="rect">
            <a:avLst/>
          </a:prstGeom>
        </p:spPr>
      </p:pic>
    </p:spTree>
    <p:extLst>
      <p:ext uri="{BB962C8B-B14F-4D97-AF65-F5344CB8AC3E}">
        <p14:creationId xmlns:p14="http://schemas.microsoft.com/office/powerpoint/2010/main" val="2784185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Mini-Marking Disc</a:t>
            </a:r>
          </a:p>
        </p:txBody>
      </p:sp>
      <p:sp>
        <p:nvSpPr>
          <p:cNvPr id="3" name="Content Placeholder 2"/>
          <p:cNvSpPr>
            <a:spLocks noGrp="1"/>
          </p:cNvSpPr>
          <p:nvPr>
            <p:ph sz="half" idx="1"/>
          </p:nvPr>
        </p:nvSpPr>
        <p:spPr/>
        <p:txBody>
          <a:bodyPr>
            <a:normAutofit/>
          </a:bodyPr>
          <a:lstStyle/>
          <a:p>
            <a:r>
              <a:rPr lang="en-US" sz="2000" dirty="0"/>
              <a:t>The player may mark the lie by placing a mini marker disc on the playing surface, touching the front of the thrown disc on the line of play.</a:t>
            </a:r>
          </a:p>
          <a:p>
            <a:r>
              <a:rPr lang="en-US" sz="2000" dirty="0"/>
              <a:t>Example – A drive lands in the middle of the fairway. You have a choice: leave the disc where it’s at and throw in the 20cm x 30cm area behind the disc, or place a mini marker in front of his disc, pick up the disc, and throw in the area behind the mini marker.</a:t>
            </a:r>
          </a:p>
        </p:txBody>
      </p:sp>
      <p:pic>
        <p:nvPicPr>
          <p:cNvPr id="13" name="Content Placeholder 12">
            <a:extLst>
              <a:ext uri="{FF2B5EF4-FFF2-40B4-BE49-F238E27FC236}">
                <a16:creationId xmlns:a16="http://schemas.microsoft.com/office/drawing/2014/main" id="{0482DFD0-8EFA-40CC-929B-F853A1072FC3}"/>
              </a:ext>
            </a:extLst>
          </p:cNvPr>
          <p:cNvPicPr>
            <a:picLocks noGrp="1" noChangeAspect="1"/>
          </p:cNvPicPr>
          <p:nvPr>
            <p:ph sz="half" idx="2"/>
          </p:nvPr>
        </p:nvPicPr>
        <p:blipFill>
          <a:blip r:embed="rId2"/>
          <a:stretch>
            <a:fillRect/>
          </a:stretch>
        </p:blipFill>
        <p:spPr>
          <a:xfrm>
            <a:off x="6886574" y="1825625"/>
            <a:ext cx="5003677" cy="2789406"/>
          </a:xfrm>
          <a:prstGeom prst="rect">
            <a:avLst/>
          </a:prstGeom>
        </p:spPr>
      </p:pic>
    </p:spTree>
    <p:extLst>
      <p:ext uri="{BB962C8B-B14F-4D97-AF65-F5344CB8AC3E}">
        <p14:creationId xmlns:p14="http://schemas.microsoft.com/office/powerpoint/2010/main" val="4092925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F</a:t>
            </a:r>
          </a:p>
        </p:txBody>
      </p:sp>
      <p:sp>
        <p:nvSpPr>
          <p:cNvPr id="4" name="Content Placeholder 3"/>
          <p:cNvSpPr>
            <a:spLocks noGrp="1"/>
          </p:cNvSpPr>
          <p:nvPr>
            <p:ph idx="1"/>
          </p:nvPr>
        </p:nvSpPr>
        <p:spPr/>
        <p:txBody>
          <a:bodyPr/>
          <a:lstStyle/>
          <a:p>
            <a:pPr marL="457200"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Play a minimum of 18-holes of disc golf with another disc golfer about your age and with your counselor, or an adult approved by your counselor. Do the following: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Follow the "PDGA Official Rules of Disc Golf."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Practice good disc golf etiquette. </a:t>
            </a:r>
          </a:p>
          <a:p>
            <a:pPr marL="1376363" lvl="1" indent="-457200" eaLnBrk="0" fontAlgn="base" hangingPunct="0">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Show respect to fellow disc golfers and other people in the park along with any wildlife, trees, and plants on the property.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220748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Golf Merit Badge Requirements</a:t>
            </a:r>
          </a:p>
        </p:txBody>
      </p:sp>
      <p:sp>
        <p:nvSpPr>
          <p:cNvPr id="4" name="Content Placeholder 3"/>
          <p:cNvSpPr>
            <a:spLocks noGrp="1"/>
          </p:cNvSpPr>
          <p:nvPr>
            <p:ph idx="1"/>
          </p:nvPr>
        </p:nvSpPr>
        <p:spPr/>
        <p:txBody>
          <a:bodyPr>
            <a:normAutofit/>
          </a:bodyPr>
          <a:lstStyle/>
          <a:p>
            <a:pPr marL="0" lvl="0" indent="0" eaLnBrk="0" fontAlgn="base" hangingPunct="0">
              <a:lnSpc>
                <a:spcPct val="100000"/>
              </a:lnSpc>
              <a:spcBef>
                <a:spcPct val="0"/>
              </a:spcBef>
              <a:spcAft>
                <a:spcPct val="0"/>
              </a:spcAft>
              <a:buNone/>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914400" lvl="0" indent="-457200" eaLnBrk="0" fontAlgn="base" hangingPunct="0">
              <a:lnSpc>
                <a:spcPct val="100000"/>
              </a:lnSpc>
              <a:spcBef>
                <a:spcPct val="0"/>
              </a:spcBef>
              <a:spcAft>
                <a:spcPct val="0"/>
              </a:spcAft>
              <a:buFont typeface="+mj-lt"/>
              <a:buAutoNum type="alphaUcPeriod" startAt="6"/>
            </a:pPr>
            <a:r>
              <a:rPr kumimoji="0" lang="en-US" altLang="en-US" sz="2400" b="0" i="0" u="none" strike="noStrike" cap="none" normalizeH="0" baseline="0" dirty="0">
                <a:ln>
                  <a:noFill/>
                </a:ln>
                <a:solidFill>
                  <a:schemeClr val="tx1"/>
                </a:solidFill>
                <a:effectLst/>
                <a:latin typeface="Arial" panose="020B0604020202020204" pitchFamily="34" charset="0"/>
              </a:rPr>
              <a:t>Play a minimum of 18-holes of disc golf with another disc golfer about your age and with your counselor, or an adult approved by your counselor. Do the following: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Follow the "PDGA Official Rules of Disc Golf."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Practice good disc golf etiquette. </a:t>
            </a:r>
          </a:p>
          <a:p>
            <a:pPr marL="1376363" lvl="1" indent="-457200" eaLnBrk="0" fontAlgn="base" hangingPunct="0">
              <a:lnSpc>
                <a:spcPct val="100000"/>
              </a:lnSpc>
              <a:spcBef>
                <a:spcPct val="0"/>
              </a:spcBef>
              <a:spcAft>
                <a:spcPct val="0"/>
              </a:spcAft>
              <a:buFont typeface="+mj-lt"/>
              <a:buAutoNum type="arabicPeriod"/>
            </a:pPr>
            <a:r>
              <a:rPr kumimoji="0" lang="en-US" altLang="en-US" sz="2000" b="0" i="0" u="none" strike="noStrike" cap="none" normalizeH="0" baseline="0" dirty="0">
                <a:ln>
                  <a:noFill/>
                </a:ln>
                <a:solidFill>
                  <a:schemeClr val="tx1"/>
                </a:solidFill>
                <a:effectLst/>
                <a:latin typeface="Arial" panose="020B0604020202020204" pitchFamily="34" charset="0"/>
              </a:rPr>
              <a:t>Show respect to fellow disc golfers and other people in the park along with any wildlife, trees, and plants on the property. </a:t>
            </a:r>
          </a:p>
          <a:p>
            <a:pPr marL="914400" lvl="0" indent="-457200" eaLnBrk="0" fontAlgn="base" hangingPunct="0">
              <a:lnSpc>
                <a:spcPct val="100000"/>
              </a:lnSpc>
              <a:spcBef>
                <a:spcPct val="0"/>
              </a:spcBef>
              <a:spcAft>
                <a:spcPct val="0"/>
              </a:spcAft>
              <a:buFont typeface="+mj-lt"/>
              <a:buAutoNum type="alphaUcPeriod" startAt="7"/>
            </a:pPr>
            <a:r>
              <a:rPr kumimoji="0" lang="en-US" altLang="en-US" sz="2400" b="0" i="0" u="none" strike="noStrike" cap="none" normalizeH="0" baseline="0" dirty="0">
                <a:ln>
                  <a:noFill/>
                </a:ln>
                <a:solidFill>
                  <a:schemeClr val="tx1"/>
                </a:solidFill>
                <a:effectLst/>
                <a:latin typeface="Arial" panose="020B0604020202020204" pitchFamily="34" charset="0"/>
              </a:rPr>
              <a:t>Find out about three careers related to disc golf. Pick one and identify the education, training, and experience required for this profession. Discuss this with your counselor, and explain why this interests you.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1727914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44304" y="5495926"/>
            <a:ext cx="95154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Log in to the </a:t>
            </a:r>
            <a:r>
              <a:rPr lang="en-US" sz="2000" b="1" dirty="0">
                <a:latin typeface="Arial" panose="020B0604020202020204" pitchFamily="34" charset="0"/>
                <a:cs typeface="Arial" panose="020B0604020202020204" pitchFamily="34" charset="0"/>
                <a:hlinkClick r:id="rId2"/>
              </a:rPr>
              <a:t>PDGA Disc Course Directory </a:t>
            </a:r>
            <a:r>
              <a:rPr lang="en-US" sz="2000" dirty="0">
                <a:latin typeface="Arial" panose="020B0604020202020204" pitchFamily="34" charset="0"/>
                <a:cs typeface="Arial" panose="020B0604020202020204" pitchFamily="34" charset="0"/>
              </a:rPr>
              <a:t>to locate a disc golf course near you. </a:t>
            </a:r>
          </a:p>
        </p:txBody>
      </p:sp>
      <p:pic>
        <p:nvPicPr>
          <p:cNvPr id="7" name="Picture 6"/>
          <p:cNvPicPr>
            <a:picLocks noChangeAspect="1"/>
          </p:cNvPicPr>
          <p:nvPr/>
        </p:nvPicPr>
        <p:blipFill>
          <a:blip r:embed="rId3"/>
          <a:stretch>
            <a:fillRect/>
          </a:stretch>
        </p:blipFill>
        <p:spPr>
          <a:xfrm>
            <a:off x="2444304" y="687186"/>
            <a:ext cx="9509571" cy="4808740"/>
          </a:xfrm>
          <a:prstGeom prst="rect">
            <a:avLst/>
          </a:prstGeom>
        </p:spPr>
      </p:pic>
    </p:spTree>
    <p:extLst>
      <p:ext uri="{BB962C8B-B14F-4D97-AF65-F5344CB8AC3E}">
        <p14:creationId xmlns:p14="http://schemas.microsoft.com/office/powerpoint/2010/main" val="1435926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 Golf Scorecard</a:t>
            </a:r>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rcRect b="8428"/>
          <a:stretch/>
        </p:blipFill>
        <p:spPr>
          <a:xfrm>
            <a:off x="3954146" y="1463675"/>
            <a:ext cx="6523354" cy="4619578"/>
          </a:xfrm>
        </p:spPr>
      </p:pic>
      <p:sp>
        <p:nvSpPr>
          <p:cNvPr id="10" name="TextBox 9"/>
          <p:cNvSpPr txBox="1"/>
          <p:nvPr/>
        </p:nvSpPr>
        <p:spPr>
          <a:xfrm>
            <a:off x="4152900" y="6083253"/>
            <a:ext cx="618172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Download and print out a </a:t>
            </a:r>
            <a:r>
              <a:rPr lang="en-US" b="1" dirty="0">
                <a:latin typeface="Arial" panose="020B0604020202020204" pitchFamily="34" charset="0"/>
                <a:cs typeface="Arial" panose="020B0604020202020204" pitchFamily="34" charset="0"/>
                <a:hlinkClick r:id="rId3"/>
              </a:rPr>
              <a:t>Disc Golf Scorecard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969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#2 G</a:t>
            </a:r>
          </a:p>
        </p:txBody>
      </p:sp>
      <p:sp>
        <p:nvSpPr>
          <p:cNvPr id="4" name="Content Placeholder 3"/>
          <p:cNvSpPr>
            <a:spLocks noGrp="1"/>
          </p:cNvSpPr>
          <p:nvPr>
            <p:ph idx="1"/>
          </p:nvPr>
        </p:nvSpPr>
        <p:spPr/>
        <p:txBody>
          <a:bodyPr/>
          <a:lstStyle/>
          <a:p>
            <a:pPr marL="457200" lvl="0" indent="0" eaLnBrk="0" fontAlgn="base" hangingPunct="0">
              <a:spcBef>
                <a:spcPct val="0"/>
              </a:spcBef>
              <a:spcAft>
                <a:spcPct val="0"/>
              </a:spcAft>
              <a:buNone/>
            </a:pPr>
            <a:r>
              <a:rPr kumimoji="0" lang="en-US" altLang="en-US" sz="2400" b="0" i="0" u="none" strike="noStrike" cap="none" normalizeH="0" baseline="0" dirty="0">
                <a:ln>
                  <a:noFill/>
                </a:ln>
                <a:solidFill>
                  <a:schemeClr val="tx1"/>
                </a:solidFill>
                <a:effectLst/>
                <a:latin typeface="Arial" panose="020B0604020202020204" pitchFamily="34" charset="0"/>
              </a:rPr>
              <a:t>Find out about three careers related to disc golf. Pick one and identify the education, training, and experience required for this profession. Discuss this with your counselor, and explain why this interests you. </a:t>
            </a:r>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1573906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BB4EF-E622-4C72-82F4-69770B847B8F}"/>
              </a:ext>
            </a:extLst>
          </p:cNvPr>
          <p:cNvSpPr>
            <a:spLocks noGrp="1"/>
          </p:cNvSpPr>
          <p:nvPr>
            <p:ph type="title"/>
          </p:nvPr>
        </p:nvSpPr>
        <p:spPr>
          <a:xfrm>
            <a:off x="2314574" y="18255"/>
            <a:ext cx="9039225" cy="1325563"/>
          </a:xfrm>
        </p:spPr>
        <p:txBody>
          <a:bodyPr/>
          <a:lstStyle/>
          <a:p>
            <a:r>
              <a:rPr lang="en-US" b="1" dirty="0"/>
              <a:t>Disc Golf Jobs</a:t>
            </a:r>
            <a:endParaRPr lang="en-US" dirty="0"/>
          </a:p>
        </p:txBody>
      </p:sp>
      <p:sp>
        <p:nvSpPr>
          <p:cNvPr id="6" name="Content Placeholder 5">
            <a:extLst>
              <a:ext uri="{FF2B5EF4-FFF2-40B4-BE49-F238E27FC236}">
                <a16:creationId xmlns:a16="http://schemas.microsoft.com/office/drawing/2014/main" id="{AD079F67-C455-4B27-98C6-86E325E93D92}"/>
              </a:ext>
            </a:extLst>
          </p:cNvPr>
          <p:cNvSpPr>
            <a:spLocks noGrp="1"/>
          </p:cNvSpPr>
          <p:nvPr>
            <p:ph idx="1"/>
          </p:nvPr>
        </p:nvSpPr>
        <p:spPr>
          <a:xfrm>
            <a:off x="2314574" y="1343818"/>
            <a:ext cx="9039226" cy="4833145"/>
          </a:xfrm>
        </p:spPr>
        <p:txBody>
          <a:bodyPr>
            <a:normAutofit fontScale="77500" lnSpcReduction="20000"/>
          </a:bodyPr>
          <a:lstStyle/>
          <a:p>
            <a:r>
              <a:rPr lang="en-US" dirty="0"/>
              <a:t>Disc golf jobs include positions in coaching and training, video production and editing, content creation and copywriting, social media management and marketing, graphic design and branding, web development and maintenance, course maintenance, and equipment manufacturing for the sport of disc golf. </a:t>
            </a:r>
          </a:p>
          <a:p>
            <a:r>
              <a:rPr lang="en-US" dirty="0"/>
              <a:t>Depending upon your job, you may help golfers as they play their way through the course, explain the game to newcomers, produce training videos, create marketing material for a disc golf supply company, or help manufacture products for this game. </a:t>
            </a:r>
          </a:p>
          <a:p>
            <a:r>
              <a:rPr lang="en-US" dirty="0"/>
              <a:t>Some disc golf jobs are seasonal positions, usually taking place over the summer, but indoor disc golfing facilities and courses in temperate locations may offer disc golf jobs throughout the year. </a:t>
            </a:r>
          </a:p>
          <a:p>
            <a:r>
              <a:rPr lang="en-US" dirty="0"/>
              <a:t>You may help to manage and maintain turf, mow and fertilize grass, maintain irrigation systems, paint lines, numbers, and logos, and perform special projects as needed. </a:t>
            </a:r>
          </a:p>
          <a:p>
            <a:r>
              <a:rPr lang="en-US" dirty="0"/>
              <a:t>You can find these jobs with both private companies and local governments.</a:t>
            </a:r>
          </a:p>
          <a:p>
            <a:endParaRPr lang="en-US" dirty="0"/>
          </a:p>
        </p:txBody>
      </p:sp>
    </p:spTree>
    <p:extLst>
      <p:ext uri="{BB962C8B-B14F-4D97-AF65-F5344CB8AC3E}">
        <p14:creationId xmlns:p14="http://schemas.microsoft.com/office/powerpoint/2010/main" val="978974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8E6-C051-4DE5-AA19-932D9CA524AF}"/>
              </a:ext>
            </a:extLst>
          </p:cNvPr>
          <p:cNvSpPr>
            <a:spLocks noGrp="1"/>
          </p:cNvSpPr>
          <p:nvPr>
            <p:ph type="title"/>
          </p:nvPr>
        </p:nvSpPr>
        <p:spPr>
          <a:xfrm>
            <a:off x="2314574" y="18255"/>
            <a:ext cx="9039225" cy="1325563"/>
          </a:xfrm>
        </p:spPr>
        <p:txBody>
          <a:bodyPr>
            <a:normAutofit/>
          </a:bodyPr>
          <a:lstStyle/>
          <a:p>
            <a:r>
              <a:rPr lang="en-US" sz="4000" b="1" dirty="0"/>
              <a:t>Qualifications to Get a Disc Golf Job</a:t>
            </a:r>
            <a:endParaRPr lang="en-US" sz="4000" dirty="0"/>
          </a:p>
        </p:txBody>
      </p:sp>
      <p:sp>
        <p:nvSpPr>
          <p:cNvPr id="3" name="Content Placeholder 2">
            <a:extLst>
              <a:ext uri="{FF2B5EF4-FFF2-40B4-BE49-F238E27FC236}">
                <a16:creationId xmlns:a16="http://schemas.microsoft.com/office/drawing/2014/main" id="{C255EA74-510C-4733-8F02-948F476182AC}"/>
              </a:ext>
            </a:extLst>
          </p:cNvPr>
          <p:cNvSpPr>
            <a:spLocks noGrp="1"/>
          </p:cNvSpPr>
          <p:nvPr>
            <p:ph idx="1"/>
          </p:nvPr>
        </p:nvSpPr>
        <p:spPr>
          <a:xfrm>
            <a:off x="2314574" y="1343818"/>
            <a:ext cx="9039226" cy="4833145"/>
          </a:xfrm>
        </p:spPr>
        <p:txBody>
          <a:bodyPr>
            <a:normAutofit fontScale="85000" lnSpcReduction="20000"/>
          </a:bodyPr>
          <a:lstStyle/>
          <a:p>
            <a:r>
              <a:rPr lang="en-US" dirty="0"/>
              <a:t>The primary qualifications for getting a disc golf job include an associate degree or equivalent experience from a college or technical school and one year of related work experience. </a:t>
            </a:r>
          </a:p>
          <a:p>
            <a:r>
              <a:rPr lang="en-US" dirty="0"/>
              <a:t>Many employers also accept several years of additional experience in place of a degree. </a:t>
            </a:r>
          </a:p>
          <a:p>
            <a:r>
              <a:rPr lang="en-US" dirty="0"/>
              <a:t>Some employers also require you to have a valid driver's license, CPR certification, and a Pesticide Applicator's License for maintaining the course. </a:t>
            </a:r>
          </a:p>
          <a:p>
            <a:r>
              <a:rPr lang="en-US" dirty="0"/>
              <a:t>Disc golf jobs with local governments may have additional requirements. </a:t>
            </a:r>
          </a:p>
          <a:p>
            <a:r>
              <a:rPr lang="en-US" dirty="0"/>
              <a:t>Fulfilling the responsibilities and duties of a disc golf job requires communication skills.</a:t>
            </a:r>
          </a:p>
          <a:p>
            <a:r>
              <a:rPr lang="en-US" dirty="0"/>
              <a:t>The ability to perform a variety of groundskeeping tasks throughout the year and physical stamina would be necessary for course maintenance.</a:t>
            </a:r>
          </a:p>
        </p:txBody>
      </p:sp>
    </p:spTree>
    <p:extLst>
      <p:ext uri="{BB962C8B-B14F-4D97-AF65-F5344CB8AC3E}">
        <p14:creationId xmlns:p14="http://schemas.microsoft.com/office/powerpoint/2010/main" val="2538272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07AFE8-A8CB-4A15-A922-594B316B0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68159"/>
          </a:xfrm>
          <a:prstGeom prst="rect">
            <a:avLst/>
          </a:prstGeom>
        </p:spPr>
      </p:pic>
      <p:sp>
        <p:nvSpPr>
          <p:cNvPr id="11" name="TextBox 10">
            <a:extLst>
              <a:ext uri="{FF2B5EF4-FFF2-40B4-BE49-F238E27FC236}">
                <a16:creationId xmlns:a16="http://schemas.microsoft.com/office/drawing/2014/main" id="{D3FEE978-142B-4251-A1D5-1A553312264B}"/>
              </a:ext>
            </a:extLst>
          </p:cNvPr>
          <p:cNvSpPr txBox="1"/>
          <p:nvPr/>
        </p:nvSpPr>
        <p:spPr>
          <a:xfrm>
            <a:off x="5057775" y="2371725"/>
            <a:ext cx="6562725" cy="1569660"/>
          </a:xfrm>
          <a:prstGeom prst="rect">
            <a:avLst/>
          </a:prstGeom>
          <a:noFill/>
        </p:spPr>
        <p:txBody>
          <a:bodyPr wrap="square" rtlCol="0">
            <a:spAutoFit/>
          </a:bodyPr>
          <a:lstStyle/>
          <a:p>
            <a:r>
              <a:rPr lang="en-US" sz="9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End</a:t>
            </a:r>
          </a:p>
        </p:txBody>
      </p:sp>
    </p:spTree>
    <p:extLst>
      <p:ext uri="{BB962C8B-B14F-4D97-AF65-F5344CB8AC3E}">
        <p14:creationId xmlns:p14="http://schemas.microsoft.com/office/powerpoint/2010/main" val="37723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Requirement #1</a:t>
            </a:r>
          </a:p>
        </p:txBody>
      </p:sp>
      <p:sp>
        <p:nvSpPr>
          <p:cNvPr id="4" name="Content Placeholder 3"/>
          <p:cNvSpPr>
            <a:spLocks noGrp="1"/>
          </p:cNvSpPr>
          <p:nvPr>
            <p:ph idx="1"/>
          </p:nvPr>
        </p:nvSpPr>
        <p:spPr/>
        <p:txBody>
          <a:bodyPr/>
          <a:lstStyle/>
          <a:p>
            <a:pPr marL="461963" indent="-454025">
              <a:buFont typeface="+mj-lt"/>
              <a:buAutoNum type="arabicPeriod"/>
            </a:pPr>
            <a:r>
              <a:rPr lang="en-US" sz="2400" dirty="0"/>
              <a:t>Discuss safety on the golf course. Show that you know first aid for injuries or illnesses that could occur while golfing, including lightning, heat reactions, dehydration, blisters, sprains, and strains.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 y="340733"/>
            <a:ext cx="1374345" cy="1374345"/>
          </a:xfrm>
          <a:prstGeom prst="rect">
            <a:avLst/>
          </a:prstGeom>
        </p:spPr>
      </p:pic>
    </p:spTree>
    <p:extLst>
      <p:ext uri="{BB962C8B-B14F-4D97-AF65-F5344CB8AC3E}">
        <p14:creationId xmlns:p14="http://schemas.microsoft.com/office/powerpoint/2010/main" val="3863618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Lightning Dangers</a:t>
            </a:r>
          </a:p>
        </p:txBody>
      </p:sp>
      <p:sp>
        <p:nvSpPr>
          <p:cNvPr id="3" name="Content Placeholder 2"/>
          <p:cNvSpPr>
            <a:spLocks noGrp="1"/>
          </p:cNvSpPr>
          <p:nvPr>
            <p:ph sz="half" idx="1"/>
          </p:nvPr>
        </p:nvSpPr>
        <p:spPr/>
        <p:txBody>
          <a:bodyPr>
            <a:normAutofit fontScale="62500" lnSpcReduction="20000"/>
          </a:bodyPr>
          <a:lstStyle/>
          <a:p>
            <a:pPr marL="0" indent="0">
              <a:lnSpc>
                <a:spcPct val="120000"/>
              </a:lnSpc>
              <a:spcBef>
                <a:spcPts val="0"/>
              </a:spcBef>
              <a:buNone/>
            </a:pPr>
            <a:r>
              <a:rPr lang="en-US" sz="3100" dirty="0"/>
              <a:t>How to stay safe from lightning on the disc golf course.</a:t>
            </a:r>
          </a:p>
          <a:p>
            <a:pPr>
              <a:lnSpc>
                <a:spcPct val="120000"/>
              </a:lnSpc>
              <a:spcBef>
                <a:spcPts val="0"/>
              </a:spcBef>
            </a:pPr>
            <a:r>
              <a:rPr lang="en-US" sz="2600" dirty="0"/>
              <a:t>Check the forecast and check it often. </a:t>
            </a:r>
          </a:p>
          <a:p>
            <a:pPr>
              <a:lnSpc>
                <a:spcPct val="120000"/>
              </a:lnSpc>
              <a:spcBef>
                <a:spcPts val="0"/>
              </a:spcBef>
            </a:pPr>
            <a:r>
              <a:rPr lang="en-US" sz="2600" dirty="0"/>
              <a:t>Download a reliable radar app.</a:t>
            </a:r>
          </a:p>
          <a:p>
            <a:pPr>
              <a:lnSpc>
                <a:spcPct val="120000"/>
              </a:lnSpc>
              <a:spcBef>
                <a:spcPts val="0"/>
              </a:spcBef>
            </a:pPr>
            <a:r>
              <a:rPr lang="en-US" sz="2600" dirty="0"/>
              <a:t>Check the courses policy on lightning and if they have a lightning detection/prediction system.</a:t>
            </a:r>
          </a:p>
          <a:p>
            <a:pPr>
              <a:lnSpc>
                <a:spcPct val="120000"/>
              </a:lnSpc>
              <a:spcBef>
                <a:spcPts val="0"/>
              </a:spcBef>
            </a:pPr>
            <a:r>
              <a:rPr lang="en-US" sz="2600" dirty="0"/>
              <a:t>Seek Shelter Immediately.</a:t>
            </a:r>
          </a:p>
          <a:p>
            <a:pPr lvl="1">
              <a:lnSpc>
                <a:spcPct val="120000"/>
              </a:lnSpc>
              <a:spcBef>
                <a:spcPts val="0"/>
              </a:spcBef>
            </a:pPr>
            <a:r>
              <a:rPr lang="en-US" sz="2100" dirty="0"/>
              <a:t>Do not stand under tall trees. </a:t>
            </a:r>
          </a:p>
          <a:p>
            <a:pPr lvl="1">
              <a:lnSpc>
                <a:spcPct val="120000"/>
              </a:lnSpc>
              <a:spcBef>
                <a:spcPts val="0"/>
              </a:spcBef>
            </a:pPr>
            <a:r>
              <a:rPr lang="en-US" sz="2100" dirty="0"/>
              <a:t>Do not stand under a lone tree, even a small one.</a:t>
            </a:r>
          </a:p>
          <a:p>
            <a:pPr lvl="1">
              <a:lnSpc>
                <a:spcPct val="120000"/>
              </a:lnSpc>
              <a:spcBef>
                <a:spcPts val="0"/>
              </a:spcBef>
            </a:pPr>
            <a:r>
              <a:rPr lang="en-US" sz="2100" dirty="0"/>
              <a:t>Stay away from the metal baskets</a:t>
            </a:r>
          </a:p>
          <a:p>
            <a:pPr lvl="1">
              <a:lnSpc>
                <a:spcPct val="120000"/>
              </a:lnSpc>
              <a:spcBef>
                <a:spcPts val="0"/>
              </a:spcBef>
            </a:pPr>
            <a:r>
              <a:rPr lang="en-US" sz="2100" dirty="0"/>
              <a:t>Stay away from water.</a:t>
            </a:r>
          </a:p>
          <a:p>
            <a:pPr lvl="1">
              <a:lnSpc>
                <a:spcPct val="120000"/>
              </a:lnSpc>
              <a:spcBef>
                <a:spcPts val="0"/>
              </a:spcBef>
            </a:pPr>
            <a:r>
              <a:rPr lang="en-US" sz="2100" dirty="0"/>
              <a:t>If stranded in the open, go to a low place such as a ravine or valley, or the lowest spot you can find.</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24675" y="1940007"/>
            <a:ext cx="4505325" cy="2567239"/>
          </a:xfrm>
        </p:spPr>
      </p:pic>
    </p:spTree>
    <p:extLst>
      <p:ext uri="{BB962C8B-B14F-4D97-AF65-F5344CB8AC3E}">
        <p14:creationId xmlns:p14="http://schemas.microsoft.com/office/powerpoint/2010/main" val="1577384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Dehydration</a:t>
            </a:r>
          </a:p>
        </p:txBody>
      </p:sp>
      <p:sp>
        <p:nvSpPr>
          <p:cNvPr id="3" name="Content Placeholder 2"/>
          <p:cNvSpPr>
            <a:spLocks noGrp="1"/>
          </p:cNvSpPr>
          <p:nvPr>
            <p:ph sz="half" idx="1"/>
          </p:nvPr>
        </p:nvSpPr>
        <p:spPr/>
        <p:txBody>
          <a:bodyPr>
            <a:normAutofit lnSpcReduction="10000"/>
          </a:bodyPr>
          <a:lstStyle/>
          <a:p>
            <a:r>
              <a:rPr lang="en-US" sz="2200" dirty="0"/>
              <a:t>When the body puts out more liquid than it is taking in.</a:t>
            </a:r>
          </a:p>
          <a:p>
            <a:r>
              <a:rPr lang="en-US" sz="2200" dirty="0"/>
              <a:t>Ways we lose fluids:</a:t>
            </a:r>
          </a:p>
          <a:p>
            <a:pPr marL="1085850" lvl="1" indent="-342900"/>
            <a:r>
              <a:rPr lang="en-US" sz="1800" dirty="0"/>
              <a:t>Sweating.</a:t>
            </a:r>
          </a:p>
          <a:p>
            <a:pPr marL="1085850" lvl="1" indent="-342900"/>
            <a:r>
              <a:rPr lang="en-US" sz="1800" dirty="0"/>
              <a:t>Urination.</a:t>
            </a:r>
          </a:p>
          <a:p>
            <a:pPr marL="1085850" lvl="1" indent="-342900"/>
            <a:r>
              <a:rPr lang="en-US" sz="1800" dirty="0"/>
              <a:t>Vomiting.</a:t>
            </a:r>
          </a:p>
          <a:p>
            <a:r>
              <a:rPr lang="en-US" sz="2200" dirty="0"/>
              <a:t>Signs of dehydration:</a:t>
            </a:r>
          </a:p>
          <a:p>
            <a:pPr marL="1085850" lvl="1" indent="-342900"/>
            <a:r>
              <a:rPr lang="en-US" sz="1800" dirty="0"/>
              <a:t>Thirst.</a:t>
            </a:r>
          </a:p>
          <a:p>
            <a:pPr marL="1085850" lvl="1" indent="-342900"/>
            <a:r>
              <a:rPr lang="en-US" sz="1800" dirty="0"/>
              <a:t>Yellow or dark urine.</a:t>
            </a:r>
          </a:p>
          <a:p>
            <a:pPr marL="1085850" lvl="1" indent="-342900"/>
            <a:r>
              <a:rPr lang="en-US" sz="1800" dirty="0"/>
              <a:t>Dry mouth.</a:t>
            </a:r>
          </a:p>
          <a:p>
            <a:pPr marL="1085850" lvl="1" indent="-342900"/>
            <a:r>
              <a:rPr lang="en-US" sz="1800" dirty="0"/>
              <a:t>Lightheadedness.</a:t>
            </a:r>
          </a:p>
          <a:p>
            <a:pPr marL="1085850" lvl="1" indent="-342900"/>
            <a:r>
              <a:rPr lang="en-US" sz="1800" dirty="0"/>
              <a:t>Nausea and vomiting.</a:t>
            </a:r>
          </a:p>
          <a:p>
            <a:pPr marL="1085850" lvl="1" indent="-342900"/>
            <a:r>
              <a:rPr lang="en-US" sz="1800" dirty="0"/>
              <a:t>Dry skin.</a:t>
            </a:r>
          </a:p>
          <a:p>
            <a:pPr marL="1085850" lvl="1" indent="-342900"/>
            <a:r>
              <a:rPr lang="en-US" sz="1800" dirty="0"/>
              <a:t>Cease sweating.</a:t>
            </a:r>
          </a:p>
          <a:p>
            <a:endParaRPr lang="en-US" dirty="0"/>
          </a:p>
        </p:txBody>
      </p:sp>
      <p:sp>
        <p:nvSpPr>
          <p:cNvPr id="4" name="Content Placeholder 3"/>
          <p:cNvSpPr>
            <a:spLocks noGrp="1"/>
          </p:cNvSpPr>
          <p:nvPr>
            <p:ph sz="half" idx="2"/>
          </p:nvPr>
        </p:nvSpPr>
        <p:spPr>
          <a:xfrm>
            <a:off x="6924673" y="1825625"/>
            <a:ext cx="4505328" cy="1652513"/>
          </a:xfrm>
        </p:spPr>
        <p:txBody>
          <a:bodyPr>
            <a:normAutofit lnSpcReduction="10000"/>
          </a:bodyPr>
          <a:lstStyle/>
          <a:p>
            <a:r>
              <a:rPr lang="en-US" sz="2200" dirty="0"/>
              <a:t>Treatment:</a:t>
            </a:r>
          </a:p>
          <a:p>
            <a:pPr marL="1085850" lvl="1" indent="-342900"/>
            <a:r>
              <a:rPr lang="en-US" sz="1800" dirty="0"/>
              <a:t>Drink fluids (water, Gatorade).</a:t>
            </a:r>
          </a:p>
          <a:p>
            <a:pPr marL="1085850" lvl="1" indent="-342900"/>
            <a:r>
              <a:rPr lang="en-US" sz="1800" dirty="0"/>
              <a:t>Avoid physical activity.</a:t>
            </a:r>
          </a:p>
          <a:p>
            <a:pPr marL="1085850" lvl="1" indent="-342900"/>
            <a:r>
              <a:rPr lang="en-US" sz="1800" dirty="0"/>
              <a:t>Get inside air conditioned or cool area.</a:t>
            </a:r>
          </a:p>
          <a:p>
            <a:endParaRPr lang="en-US" dirty="0"/>
          </a:p>
        </p:txBody>
      </p:sp>
      <p:pic>
        <p:nvPicPr>
          <p:cNvPr id="6" name="Picture 5"/>
          <p:cNvPicPr>
            <a:picLocks noChangeAspect="1"/>
          </p:cNvPicPr>
          <p:nvPr/>
        </p:nvPicPr>
        <p:blipFill>
          <a:blip r:embed="rId2"/>
          <a:stretch>
            <a:fillRect/>
          </a:stretch>
        </p:blipFill>
        <p:spPr>
          <a:xfrm>
            <a:off x="7677454" y="3478138"/>
            <a:ext cx="2999766" cy="3056012"/>
          </a:xfrm>
          <a:prstGeom prst="rect">
            <a:avLst/>
          </a:prstGeom>
        </p:spPr>
      </p:pic>
    </p:spTree>
    <p:extLst>
      <p:ext uri="{BB962C8B-B14F-4D97-AF65-F5344CB8AC3E}">
        <p14:creationId xmlns:p14="http://schemas.microsoft.com/office/powerpoint/2010/main" val="4013213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4538</Words>
  <Application>Microsoft Office PowerPoint</Application>
  <PresentationFormat>Widescreen</PresentationFormat>
  <Paragraphs>379</Paragraphs>
  <Slides>65</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Calibri Light</vt:lpstr>
      <vt:lpstr>Comic Sans MS</vt:lpstr>
      <vt:lpstr>Trebuchet MS</vt:lpstr>
      <vt:lpstr>Office Theme</vt:lpstr>
      <vt:lpstr>Golf Merit Badge Option 2 Disc Golf</vt:lpstr>
      <vt:lpstr>Golf Merit Badge Requirements</vt:lpstr>
      <vt:lpstr>Golf Merit Badge Requirements</vt:lpstr>
      <vt:lpstr>Golf Merit Badge Requirements</vt:lpstr>
      <vt:lpstr>Golf Merit Badge Requirements</vt:lpstr>
      <vt:lpstr>Golf Merit Badge Requirements</vt:lpstr>
      <vt:lpstr>Requirement #1</vt:lpstr>
      <vt:lpstr>1 Lightning Dangers</vt:lpstr>
      <vt:lpstr>1 Dehydration</vt:lpstr>
      <vt:lpstr>1 Heat Emergencies</vt:lpstr>
      <vt:lpstr>1 Heat Exhaustion</vt:lpstr>
      <vt:lpstr>1 Heat Exhaustion</vt:lpstr>
      <vt:lpstr>1 Heatstroke</vt:lpstr>
      <vt:lpstr>1 Sunburn</vt:lpstr>
      <vt:lpstr>1 Sunburn</vt:lpstr>
      <vt:lpstr>1 Blisters</vt:lpstr>
      <vt:lpstr>1 Treatment for Blisters</vt:lpstr>
      <vt:lpstr>1 Sprains and Strains</vt:lpstr>
      <vt:lpstr>1 Sprains and Strains</vt:lpstr>
      <vt:lpstr>Requirement #2 A</vt:lpstr>
      <vt:lpstr>Introduction to Disc Golf</vt:lpstr>
      <vt:lpstr>Basic Rules of Play for Disc Golf</vt:lpstr>
      <vt:lpstr>PowerPoint Presentation</vt:lpstr>
      <vt:lpstr>812 Courtesy</vt:lpstr>
      <vt:lpstr>812 Courtesy</vt:lpstr>
      <vt:lpstr>812 Courtesy</vt:lpstr>
      <vt:lpstr>808 Scoring</vt:lpstr>
      <vt:lpstr>808 Scoring</vt:lpstr>
      <vt:lpstr>808 Scoring</vt:lpstr>
      <vt:lpstr>808 Scoring</vt:lpstr>
      <vt:lpstr>Requirement #2 B</vt:lpstr>
      <vt:lpstr>PowerPoint Presentation</vt:lpstr>
      <vt:lpstr>Requirement #2 C</vt:lpstr>
      <vt:lpstr>History of Disc Golf</vt:lpstr>
      <vt:lpstr>Ed Headrick</vt:lpstr>
      <vt:lpstr>Evolution of Disc Design</vt:lpstr>
      <vt:lpstr>Top 10 Disc Golfers in 2024</vt:lpstr>
      <vt:lpstr>Requirement #2 D</vt:lpstr>
      <vt:lpstr>Healthy Lifestyle with Disc Golf</vt:lpstr>
      <vt:lpstr>Healthy Lifestyle with Disc Golf</vt:lpstr>
      <vt:lpstr>Exercise to Improve Your Game</vt:lpstr>
      <vt:lpstr>Exercises to Improve Your Game</vt:lpstr>
      <vt:lpstr>Requirement #2 E</vt:lpstr>
      <vt:lpstr>Throwing Grip</vt:lpstr>
      <vt:lpstr>Throwing Grip</vt:lpstr>
      <vt:lpstr>Throwing Grip</vt:lpstr>
      <vt:lpstr>X-Step Run-Up</vt:lpstr>
      <vt:lpstr>Backhand Shot</vt:lpstr>
      <vt:lpstr>Forehand shot</vt:lpstr>
      <vt:lpstr>Overhand Shot</vt:lpstr>
      <vt:lpstr>Rolling Shot</vt:lpstr>
      <vt:lpstr>In-Line vs Straddle Putting Stance</vt:lpstr>
      <vt:lpstr>Staggered and Straddle Putting Stance</vt:lpstr>
      <vt:lpstr>Putting Grip #1</vt:lpstr>
      <vt:lpstr>Putting Grip #2</vt:lpstr>
      <vt:lpstr>Putting Motion and Follow Through</vt:lpstr>
      <vt:lpstr>Mini-Marking Discs</vt:lpstr>
      <vt:lpstr>Using a Mini-Marking Disc</vt:lpstr>
      <vt:lpstr>Requirement #2 F</vt:lpstr>
      <vt:lpstr>PowerPoint Presentation</vt:lpstr>
      <vt:lpstr>Disc Golf Scorecard</vt:lpstr>
      <vt:lpstr>Requirement #2 G</vt:lpstr>
      <vt:lpstr>Disc Golf Jobs</vt:lpstr>
      <vt:lpstr>Qualifications to Get a Disc Golf Job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McKibben</dc:creator>
  <cp:lastModifiedBy>User</cp:lastModifiedBy>
  <cp:revision>66</cp:revision>
  <dcterms:created xsi:type="dcterms:W3CDTF">2024-01-17T19:30:10Z</dcterms:created>
  <dcterms:modified xsi:type="dcterms:W3CDTF">2024-01-18T17:24:54Z</dcterms:modified>
</cp:coreProperties>
</file>