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57"/>
  </p:notesMasterIdLst>
  <p:handoutMasterIdLst>
    <p:handoutMasterId r:id="rId58"/>
  </p:handoutMasterIdLst>
  <p:sldIdLst>
    <p:sldId id="322" r:id="rId2"/>
    <p:sldId id="259" r:id="rId3"/>
    <p:sldId id="685" r:id="rId4"/>
    <p:sldId id="619" r:id="rId5"/>
    <p:sldId id="791" r:id="rId6"/>
    <p:sldId id="792" r:id="rId7"/>
    <p:sldId id="801" r:id="rId8"/>
    <p:sldId id="802" r:id="rId9"/>
    <p:sldId id="794" r:id="rId10"/>
    <p:sldId id="793" r:id="rId11"/>
    <p:sldId id="795" r:id="rId12"/>
    <p:sldId id="796" r:id="rId13"/>
    <p:sldId id="797" r:id="rId14"/>
    <p:sldId id="798" r:id="rId15"/>
    <p:sldId id="799" r:id="rId16"/>
    <p:sldId id="800" r:id="rId17"/>
    <p:sldId id="629" r:id="rId18"/>
    <p:sldId id="630" r:id="rId19"/>
    <p:sldId id="633" r:id="rId20"/>
    <p:sldId id="634" r:id="rId21"/>
    <p:sldId id="635" r:id="rId22"/>
    <p:sldId id="636" r:id="rId23"/>
    <p:sldId id="825" r:id="rId24"/>
    <p:sldId id="637" r:id="rId25"/>
    <p:sldId id="826" r:id="rId26"/>
    <p:sldId id="828" r:id="rId27"/>
    <p:sldId id="823" r:id="rId28"/>
    <p:sldId id="638" r:id="rId29"/>
    <p:sldId id="827" r:id="rId30"/>
    <p:sldId id="639" r:id="rId31"/>
    <p:sldId id="824" r:id="rId32"/>
    <p:sldId id="640" r:id="rId33"/>
    <p:sldId id="820" r:id="rId34"/>
    <p:sldId id="641" r:id="rId35"/>
    <p:sldId id="822" r:id="rId36"/>
    <p:sldId id="631" r:id="rId37"/>
    <p:sldId id="632" r:id="rId38"/>
    <p:sldId id="642" r:id="rId39"/>
    <p:sldId id="648" r:id="rId40"/>
    <p:sldId id="647" r:id="rId41"/>
    <p:sldId id="646" r:id="rId42"/>
    <p:sldId id="645" r:id="rId43"/>
    <p:sldId id="644" r:id="rId44"/>
    <p:sldId id="804" r:id="rId45"/>
    <p:sldId id="805" r:id="rId46"/>
    <p:sldId id="806" r:id="rId47"/>
    <p:sldId id="807" r:id="rId48"/>
    <p:sldId id="808" r:id="rId49"/>
    <p:sldId id="809" r:id="rId50"/>
    <p:sldId id="810" r:id="rId51"/>
    <p:sldId id="811" r:id="rId52"/>
    <p:sldId id="812" r:id="rId53"/>
    <p:sldId id="813" r:id="rId54"/>
    <p:sldId id="814" r:id="rId55"/>
    <p:sldId id="297" r:id="rId56"/>
  </p:sldIdLst>
  <p:sldSz cx="9144000" cy="6858000" type="screen4x3"/>
  <p:notesSz cx="6858000" cy="9144000"/>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맑은 고딕" panose="020B0503020000020004" pitchFamily="34" charset="-127"/>
      <p:regular r:id="rId65"/>
      <p:bold r:id="rId66"/>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353"/>
    <a:srgbClr val="E9EDF4"/>
    <a:srgbClr val="D0D8E8"/>
    <a:srgbClr val="48424B"/>
    <a:srgbClr val="66A9B8"/>
    <a:srgbClr val="9DC1CF"/>
    <a:srgbClr val="72A4B9"/>
    <a:srgbClr val="224577"/>
    <a:srgbClr val="A56966"/>
    <a:srgbClr val="A56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4792" autoAdjust="0"/>
  </p:normalViewPr>
  <p:slideViewPr>
    <p:cSldViewPr>
      <p:cViewPr varScale="1">
        <p:scale>
          <a:sx n="113" d="100"/>
          <a:sy n="113" d="100"/>
        </p:scale>
        <p:origin x="179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8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ableStyles" Target="tableStyles.xml"/><Relationship Id="rId33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2023-02-17</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2023-02-17</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316064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4231010" y="1992322"/>
            <a:ext cx="4563533" cy="1436678"/>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5400" kern="1200" baseline="0" dirty="0">
                <a:solidFill>
                  <a:schemeClr val="bg1"/>
                </a:solidFill>
                <a:effectLst/>
                <a:latin typeface="+mj-lt"/>
                <a:ea typeface="맑은 고딕" pitchFamily="50" charset="-127"/>
                <a:cs typeface="+mj-cs"/>
              </a:defRPr>
            </a:lvl1pPr>
          </a:lstStyle>
          <a:p>
            <a:r>
              <a:rPr lang="en-US" altLang="ko-KR" dirty="0" smtClean="0"/>
              <a:t>Main</a:t>
            </a:r>
            <a:br>
              <a:rPr lang="en-US" altLang="ko-KR" dirty="0" smtClean="0"/>
            </a:br>
            <a:r>
              <a:rPr lang="en-US" altLang="ko-KR" dirty="0" smtClean="0"/>
              <a:t>Title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6500834"/>
            <a:ext cx="2133600" cy="220641"/>
          </a:xfrm>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a:xfrm>
            <a:off x="3124200" y="6500834"/>
            <a:ext cx="2895600" cy="220641"/>
          </a:xfrm>
        </p:spPr>
        <p:txBody>
          <a:bodyPr/>
          <a:lstStyle/>
          <a:p>
            <a:endParaRPr lang="ko-KR" altLang="en-US"/>
          </a:p>
        </p:txBody>
      </p:sp>
      <p:sp>
        <p:nvSpPr>
          <p:cNvPr id="6" name="슬라이드 번호 개체 틀 5"/>
          <p:cNvSpPr>
            <a:spLocks noGrp="1"/>
          </p:cNvSpPr>
          <p:nvPr>
            <p:ph type="sldNum" sz="quarter" idx="12"/>
          </p:nvPr>
        </p:nvSpPr>
        <p:spPr>
          <a:xfrm>
            <a:off x="6553200" y="6500834"/>
            <a:ext cx="2133600" cy="220641"/>
          </a:xfrm>
        </p:spPr>
        <p:txBody>
          <a:bodyPr/>
          <a:lstStyle/>
          <a:p>
            <a:fld id="{EE6BC638-39B7-4287-91A7-2A3DDA573295}" type="slidenum">
              <a:rPr lang="ko-KR" altLang="en-US" smtClean="0"/>
              <a:pPr/>
              <a:t>‹#›</a:t>
            </a:fld>
            <a:endParaRPr lang="ko-KR" altLang="en-US"/>
          </a:p>
        </p:txBody>
      </p:sp>
      <p:sp>
        <p:nvSpPr>
          <p:cNvPr id="9"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10"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4427984" y="1196752"/>
            <a:ext cx="4052333" cy="2422476"/>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rgbClr val="66A9B8"/>
                </a:solidFill>
                <a:effectLst/>
                <a:latin typeface="+mj-lt"/>
                <a:ea typeface="맑은 고딕" pitchFamily="50" charset="-127"/>
                <a:cs typeface="+mj-cs"/>
              </a:defRPr>
            </a:lvl1pPr>
          </a:lstStyle>
          <a:p>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0949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2979274-30B5-49B0-B5A4-5B862A9932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0AA11-754D-4D38-B0B9-9AAD7B1AA41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9780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 id="2147483658" r:id="rId7"/>
    <p:sldLayoutId id="2147483659" r:id="rId8"/>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ctrTitle"/>
          </p:nvPr>
        </p:nvSpPr>
        <p:spPr>
          <a:xfrm>
            <a:off x="4449936" y="1196752"/>
            <a:ext cx="4563533" cy="2520280"/>
          </a:xfrm>
        </p:spPr>
        <p:txBody>
          <a:bodyPr/>
          <a:lstStyle/>
          <a:p>
            <a:pPr latinLnBrk="0"/>
            <a:r>
              <a:rPr lang="en-US" sz="4400" dirty="0"/>
              <a:t>Backpacking Guide Course </a:t>
            </a:r>
            <a:r>
              <a:rPr lang="en-US" sz="4400" dirty="0" smtClean="0"/>
              <a:t>#3</a:t>
            </a:r>
            <a:r>
              <a:rPr lang="en-US" sz="4400" dirty="0"/>
              <a:t/>
            </a:r>
            <a:br>
              <a:rPr lang="en-US" sz="4400" dirty="0"/>
            </a:br>
            <a:endParaRPr lang="en-US" sz="4400" dirty="0" smtClean="0"/>
          </a:p>
        </p:txBody>
      </p:sp>
      <p:sp>
        <p:nvSpPr>
          <p:cNvPr id="2" name="Rectangle 1"/>
          <p:cNvSpPr/>
          <p:nvPr/>
        </p:nvSpPr>
        <p:spPr>
          <a:xfrm>
            <a:off x="6012160" y="4005064"/>
            <a:ext cx="2987824" cy="1200329"/>
          </a:xfrm>
          <a:prstGeom prst="rect">
            <a:avLst/>
          </a:prstGeom>
        </p:spPr>
        <p:txBody>
          <a:bodyPr wrap="square">
            <a:spAutoFit/>
          </a:bodyPr>
          <a:lstStyle/>
          <a:p>
            <a:pPr fontAlgn="auto">
              <a:spcBef>
                <a:spcPts val="0"/>
              </a:spcBef>
              <a:spcAft>
                <a:spcPts val="0"/>
              </a:spcAft>
              <a:defRPr/>
            </a:pPr>
            <a:r>
              <a:rPr lang="en-US" altLang="ko-KR" dirty="0">
                <a:solidFill>
                  <a:schemeClr val="bg1"/>
                </a:solidFill>
              </a:rPr>
              <a:t>Terry McKibben</a:t>
            </a:r>
          </a:p>
          <a:p>
            <a:pPr fontAlgn="auto">
              <a:spcBef>
                <a:spcPts val="0"/>
              </a:spcBef>
              <a:spcAft>
                <a:spcPts val="0"/>
              </a:spcAft>
              <a:defRPr/>
            </a:pPr>
            <a:r>
              <a:rPr lang="en-US" altLang="ko-KR" dirty="0">
                <a:solidFill>
                  <a:schemeClr val="bg1"/>
                </a:solidFill>
              </a:rPr>
              <a:t>Troop 344/9344</a:t>
            </a:r>
          </a:p>
          <a:p>
            <a:pPr fontAlgn="auto">
              <a:spcBef>
                <a:spcPts val="0"/>
              </a:spcBef>
              <a:spcAft>
                <a:spcPts val="0"/>
              </a:spcAft>
              <a:defRPr/>
            </a:pPr>
            <a:r>
              <a:rPr lang="en-US" altLang="ko-KR" dirty="0">
                <a:solidFill>
                  <a:schemeClr val="bg1"/>
                </a:solidFill>
              </a:rPr>
              <a:t>Pemberville, OH</a:t>
            </a:r>
          </a:p>
          <a:p>
            <a:pPr fontAlgn="auto">
              <a:spcBef>
                <a:spcPts val="0"/>
              </a:spcBef>
              <a:spcAft>
                <a:spcPts val="0"/>
              </a:spcAft>
              <a:defRPr/>
            </a:pPr>
            <a:r>
              <a:rPr lang="en-US" altLang="ko-KR" dirty="0">
                <a:solidFill>
                  <a:schemeClr val="bg1"/>
                </a:solidFill>
              </a:rPr>
              <a:t>troop344leaders@gmail.com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251520" y="1340768"/>
            <a:ext cx="4824536" cy="4739712"/>
          </a:xfrm>
        </p:spPr>
        <p:txBody>
          <a:bodyPr>
            <a:normAutofit/>
          </a:bodyPr>
          <a:lstStyle/>
          <a:p>
            <a:r>
              <a:rPr lang="en-US" b="1" dirty="0"/>
              <a:t>Pack Access</a:t>
            </a:r>
          </a:p>
          <a:p>
            <a:pPr lvl="1"/>
            <a:r>
              <a:rPr lang="en-US" b="1" dirty="0"/>
              <a:t>Top-loading openings</a:t>
            </a:r>
            <a:r>
              <a:rPr lang="en-US" dirty="0"/>
              <a:t> are pretty standard. </a:t>
            </a:r>
            <a:endParaRPr lang="en-US" dirty="0" smtClean="0"/>
          </a:p>
          <a:p>
            <a:pPr lvl="1"/>
            <a:r>
              <a:rPr lang="en-US" dirty="0" smtClean="0"/>
              <a:t>Since </a:t>
            </a:r>
            <a:r>
              <a:rPr lang="en-US" dirty="0"/>
              <a:t>items near the bottom and sides are the toughest to get to, smart packers will store overnight gear there and stuff they need for hiking or throughout the day closer to the top. </a:t>
            </a:r>
            <a:endParaRPr lang="en-US" dirty="0" smtClean="0"/>
          </a:p>
          <a:p>
            <a:pPr lvl="1"/>
            <a:r>
              <a:rPr lang="en-US" dirty="0" smtClean="0"/>
              <a:t>Some </a:t>
            </a:r>
            <a:r>
              <a:rPr lang="en-US" dirty="0"/>
              <a:t>packs, however, have panel access, so you can unzip the main pack bag without unloading it from the top. </a:t>
            </a:r>
            <a:endParaRPr lang="en-US" dirty="0" smtClean="0"/>
          </a:p>
          <a:p>
            <a:pPr lvl="1"/>
            <a:r>
              <a:rPr lang="en-US" dirty="0" smtClean="0"/>
              <a:t>Keep </a:t>
            </a:r>
            <a:r>
              <a:rPr lang="en-US" dirty="0"/>
              <a:t>in mind that additional features like this tend to add both ounces and dollars.</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1232" y="1292185"/>
            <a:ext cx="3888432" cy="27219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232" y="4048863"/>
            <a:ext cx="3894568" cy="2404473"/>
          </a:xfrm>
          <a:prstGeom prst="rect">
            <a:avLst/>
          </a:prstGeom>
        </p:spPr>
      </p:pic>
    </p:spTree>
    <p:extLst>
      <p:ext uri="{BB962C8B-B14F-4D97-AF65-F5344CB8AC3E}">
        <p14:creationId xmlns:p14="http://schemas.microsoft.com/office/powerpoint/2010/main" val="57918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3635896" y="1340768"/>
            <a:ext cx="5256584" cy="5256584"/>
          </a:xfrm>
        </p:spPr>
        <p:txBody>
          <a:bodyPr>
            <a:normAutofit/>
          </a:bodyPr>
          <a:lstStyle/>
          <a:p>
            <a:r>
              <a:rPr lang="en-US" b="1" dirty="0"/>
              <a:t>Pockets</a:t>
            </a:r>
          </a:p>
          <a:p>
            <a:pPr lvl="1"/>
            <a:r>
              <a:rPr lang="en-US" dirty="0"/>
              <a:t>Some people like lots, and some people prefer a more streamlined pack. When evaluating pockets, consider the size and placement of each. For instance, </a:t>
            </a:r>
            <a:r>
              <a:rPr lang="en-US" b="1" dirty="0"/>
              <a:t>elasticized side pockets</a:t>
            </a:r>
            <a:r>
              <a:rPr lang="en-US" dirty="0"/>
              <a:t> lie flat when empty, but stretch out to hold a water bottle, tent poles or other loose objects. They can often be reached when wearing the pack. </a:t>
            </a:r>
            <a:r>
              <a:rPr lang="en-US" b="1" dirty="0"/>
              <a:t>Hipbelt pockets</a:t>
            </a:r>
            <a:r>
              <a:rPr lang="en-US" dirty="0"/>
              <a:t> accommodate small items you want while hiking like a phone, snacks, lip balm or sunscreen. </a:t>
            </a:r>
            <a:endParaRPr lang="en-US" dirty="0" smtClean="0"/>
          </a:p>
          <a:p>
            <a:pPr lvl="1"/>
            <a:r>
              <a:rPr lang="en-US" dirty="0"/>
              <a:t>The </a:t>
            </a:r>
            <a:r>
              <a:rPr lang="en-US" b="1" dirty="0"/>
              <a:t>top lid pocket</a:t>
            </a:r>
            <a:r>
              <a:rPr lang="en-US" dirty="0"/>
              <a:t> (sometimes called a pack’s “brain”) is also a matter of preference. Some folks like a single opening for things like sunglasses and a headlamp, while others prefer a top lid with multiple compartments.</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552" y="1268760"/>
            <a:ext cx="2887588" cy="288758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216"/>
          <a:stretch/>
        </p:blipFill>
        <p:spPr>
          <a:xfrm>
            <a:off x="251520" y="4156347"/>
            <a:ext cx="3175620" cy="2237163"/>
          </a:xfrm>
          <a:prstGeom prst="rect">
            <a:avLst/>
          </a:prstGeom>
        </p:spPr>
      </p:pic>
    </p:spTree>
    <p:extLst>
      <p:ext uri="{BB962C8B-B14F-4D97-AF65-F5344CB8AC3E}">
        <p14:creationId xmlns:p14="http://schemas.microsoft.com/office/powerpoint/2010/main" val="2777631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251520" y="1340768"/>
            <a:ext cx="4824536" cy="4739712"/>
          </a:xfrm>
        </p:spPr>
        <p:txBody>
          <a:bodyPr>
            <a:normAutofit/>
          </a:bodyPr>
          <a:lstStyle/>
          <a:p>
            <a:r>
              <a:rPr lang="en-US" b="1" dirty="0"/>
              <a:t>Sleeping Bag Compartment</a:t>
            </a:r>
          </a:p>
          <a:p>
            <a:pPr lvl="1"/>
            <a:r>
              <a:rPr lang="en-US" dirty="0"/>
              <a:t>This is a zippered stash spot near the bottom of a packbag. </a:t>
            </a:r>
            <a:endParaRPr lang="en-US" dirty="0" smtClean="0"/>
          </a:p>
          <a:p>
            <a:pPr lvl="1"/>
            <a:r>
              <a:rPr lang="en-US" dirty="0" smtClean="0"/>
              <a:t>It’s </a:t>
            </a:r>
            <a:r>
              <a:rPr lang="en-US" dirty="0"/>
              <a:t>a useful feature if you don’t want to use a stuff sack for your sleeping bag or if you want to be able to pull your sleeping bag out of the backpack without unloading other gear. </a:t>
            </a:r>
            <a:endParaRPr lang="en-US" dirty="0" smtClean="0"/>
          </a:p>
          <a:p>
            <a:pPr lvl="1"/>
            <a:r>
              <a:rPr lang="en-US" dirty="0" smtClean="0"/>
              <a:t>Though </a:t>
            </a:r>
            <a:r>
              <a:rPr lang="en-US" dirty="0"/>
              <a:t>it’s designed to carry a sleeping bag, this space can hold other stuff that you’d like to access easily.</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4088" y="1484784"/>
            <a:ext cx="3429000" cy="3429000"/>
          </a:xfrm>
          <a:prstGeom prst="rect">
            <a:avLst/>
          </a:prstGeom>
        </p:spPr>
      </p:pic>
    </p:spTree>
    <p:extLst>
      <p:ext uri="{BB962C8B-B14F-4D97-AF65-F5344CB8AC3E}">
        <p14:creationId xmlns:p14="http://schemas.microsoft.com/office/powerpoint/2010/main" val="1865505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4427984" y="1340768"/>
            <a:ext cx="4464496" cy="4739712"/>
          </a:xfrm>
        </p:spPr>
        <p:txBody>
          <a:bodyPr>
            <a:normAutofit/>
          </a:bodyPr>
          <a:lstStyle/>
          <a:p>
            <a:r>
              <a:rPr lang="en-US" b="1" dirty="0"/>
              <a:t>Padding</a:t>
            </a:r>
          </a:p>
          <a:p>
            <a:pPr lvl="1"/>
            <a:r>
              <a:rPr lang="en-US" dirty="0"/>
              <a:t>If you’re using a lightweight pack with a fairly minimalistic hipbelt and lumbar pad, you can suffer sore spots on your hips, lower back or shoulders. </a:t>
            </a:r>
            <a:endParaRPr lang="en-US" dirty="0" smtClean="0"/>
          </a:p>
          <a:p>
            <a:pPr lvl="1"/>
            <a:r>
              <a:rPr lang="en-US" dirty="0" smtClean="0"/>
              <a:t>If </a:t>
            </a:r>
            <a:r>
              <a:rPr lang="en-US" dirty="0"/>
              <a:t>this is the case for you, consider using a cushier hipbelt. </a:t>
            </a:r>
            <a:endParaRPr lang="en-US" dirty="0" smtClean="0"/>
          </a:p>
          <a:p>
            <a:pPr lvl="1"/>
            <a:r>
              <a:rPr lang="en-US" dirty="0" smtClean="0"/>
              <a:t>First</a:t>
            </a:r>
            <a:r>
              <a:rPr lang="en-US" dirty="0"/>
              <a:t>, make sure your pack is sized and fit correctly</a:t>
            </a:r>
            <a:r>
              <a:rPr lang="en-US" dirty="0" smtClean="0"/>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2776"/>
            <a:ext cx="4128458" cy="3096344"/>
          </a:xfrm>
          <a:prstGeom prst="rect">
            <a:avLst/>
          </a:prstGeom>
        </p:spPr>
      </p:pic>
    </p:spTree>
    <p:extLst>
      <p:ext uri="{BB962C8B-B14F-4D97-AF65-F5344CB8AC3E}">
        <p14:creationId xmlns:p14="http://schemas.microsoft.com/office/powerpoint/2010/main" val="173697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251520" y="1340768"/>
            <a:ext cx="4176464" cy="5112568"/>
          </a:xfrm>
        </p:spPr>
        <p:txBody>
          <a:bodyPr>
            <a:normAutofit/>
          </a:bodyPr>
          <a:lstStyle/>
          <a:p>
            <a:r>
              <a:rPr lang="en-US" b="1" dirty="0"/>
              <a:t>Attachment Points</a:t>
            </a:r>
          </a:p>
          <a:p>
            <a:pPr lvl="1"/>
            <a:r>
              <a:rPr lang="en-US" b="1" dirty="0" smtClean="0"/>
              <a:t>Tool loops: A</a:t>
            </a:r>
            <a:r>
              <a:rPr lang="en-US" dirty="0" smtClean="0"/>
              <a:t>llow </a:t>
            </a:r>
            <a:r>
              <a:rPr lang="en-US" dirty="0"/>
              <a:t>you to </a:t>
            </a:r>
            <a:r>
              <a:rPr lang="en-US" dirty="0" smtClean="0"/>
              <a:t>attach an ice axe or trekking poles to </a:t>
            </a:r>
            <a:r>
              <a:rPr lang="en-US" dirty="0"/>
              <a:t>the exterior of the pack. </a:t>
            </a:r>
            <a:endParaRPr lang="en-US" dirty="0" smtClean="0"/>
          </a:p>
          <a:p>
            <a:pPr lvl="1"/>
            <a:r>
              <a:rPr lang="en-US" b="1" dirty="0" smtClean="0"/>
              <a:t>Daisy </a:t>
            </a:r>
            <a:r>
              <a:rPr lang="en-US" b="1" dirty="0"/>
              <a:t>chain</a:t>
            </a:r>
            <a:r>
              <a:rPr lang="en-US" dirty="0"/>
              <a:t>: This is a length of webbing stitched to the outside of a pack that provides multiple gear loops for </a:t>
            </a:r>
            <a:r>
              <a:rPr lang="en-US" dirty="0" smtClean="0"/>
              <a:t>attaching </a:t>
            </a:r>
            <a:r>
              <a:rPr lang="en-US" dirty="0"/>
              <a:t>wet gear or anything that didn’t fit inside the main packbag.</a:t>
            </a:r>
          </a:p>
          <a:p>
            <a:pPr lvl="1"/>
            <a:r>
              <a:rPr lang="en-US" b="1" dirty="0" smtClean="0"/>
              <a:t>Extra </a:t>
            </a:r>
            <a:r>
              <a:rPr lang="en-US" b="1" dirty="0"/>
              <a:t>gear loops</a:t>
            </a:r>
            <a:r>
              <a:rPr lang="en-US" dirty="0"/>
              <a:t>: Gear loops on the hipbelt or low on the pack body are useful for </a:t>
            </a:r>
            <a:r>
              <a:rPr lang="en-US" dirty="0" smtClean="0"/>
              <a:t>tents or sleeping pads.</a:t>
            </a:r>
            <a:endParaRPr lang="en-US" dirty="0"/>
          </a:p>
        </p:txBody>
      </p:sp>
      <p:pic>
        <p:nvPicPr>
          <p:cNvPr id="8" name="Picture 7"/>
          <p:cNvPicPr>
            <a:picLocks noChangeAspect="1"/>
          </p:cNvPicPr>
          <p:nvPr/>
        </p:nvPicPr>
        <p:blipFill>
          <a:blip r:embed="rId2"/>
          <a:stretch>
            <a:fillRect/>
          </a:stretch>
        </p:blipFill>
        <p:spPr>
          <a:xfrm>
            <a:off x="4644008" y="1772816"/>
            <a:ext cx="4355760" cy="2900936"/>
          </a:xfrm>
          <a:prstGeom prst="rect">
            <a:avLst/>
          </a:prstGeom>
        </p:spPr>
      </p:pic>
    </p:spTree>
    <p:extLst>
      <p:ext uri="{BB962C8B-B14F-4D97-AF65-F5344CB8AC3E}">
        <p14:creationId xmlns:p14="http://schemas.microsoft.com/office/powerpoint/2010/main" val="2703003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237125" y="4077071"/>
            <a:ext cx="8640960" cy="2507451"/>
          </a:xfrm>
        </p:spPr>
        <p:txBody>
          <a:bodyPr>
            <a:normAutofit/>
          </a:bodyPr>
          <a:lstStyle/>
          <a:p>
            <a:r>
              <a:rPr lang="en-US" b="1" dirty="0"/>
              <a:t>Raincover</a:t>
            </a:r>
          </a:p>
          <a:p>
            <a:pPr lvl="1"/>
            <a:r>
              <a:rPr lang="en-US" dirty="0"/>
              <a:t>If you expect rain on your trip, this is a good item to carry. </a:t>
            </a:r>
            <a:endParaRPr lang="en-US" dirty="0" smtClean="0"/>
          </a:p>
          <a:p>
            <a:pPr lvl="1"/>
            <a:r>
              <a:rPr lang="en-US" dirty="0" smtClean="0"/>
              <a:t>Pack </a:t>
            </a:r>
            <a:r>
              <a:rPr lang="en-US" dirty="0"/>
              <a:t>fabric interiors are usually treated with a waterproof coating, but water can seep through seams and zippers. </a:t>
            </a:r>
            <a:endParaRPr lang="en-US" dirty="0" smtClean="0"/>
          </a:p>
          <a:p>
            <a:pPr lvl="1"/>
            <a:r>
              <a:rPr lang="en-US" dirty="0" smtClean="0"/>
              <a:t>Also</a:t>
            </a:r>
            <a:r>
              <a:rPr lang="en-US" dirty="0"/>
              <a:t>, the fabric’s exterior absorbs some water weight during a downpour</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316" y="1196752"/>
            <a:ext cx="4817343" cy="2776567"/>
          </a:xfrm>
          <a:prstGeom prst="rect">
            <a:avLst/>
          </a:prstGeom>
        </p:spPr>
      </p:pic>
    </p:spTree>
    <p:extLst>
      <p:ext uri="{BB962C8B-B14F-4D97-AF65-F5344CB8AC3E}">
        <p14:creationId xmlns:p14="http://schemas.microsoft.com/office/powerpoint/2010/main" val="877938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5076056" y="1340768"/>
            <a:ext cx="3816423" cy="4739712"/>
          </a:xfrm>
        </p:spPr>
        <p:txBody>
          <a:bodyPr>
            <a:normAutofit/>
          </a:bodyPr>
          <a:lstStyle/>
          <a:p>
            <a:r>
              <a:rPr lang="en-US" b="1" dirty="0"/>
              <a:t>Hydration Reservoir</a:t>
            </a:r>
          </a:p>
          <a:p>
            <a:pPr lvl="1"/>
            <a:r>
              <a:rPr lang="en-US" dirty="0"/>
              <a:t>Nearly all packs offer an internal sleeve that holds a hydration reservoir (almost always sold separately), plus one or two portals for the tube.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9" y="1412776"/>
            <a:ext cx="4680520" cy="3624660"/>
          </a:xfrm>
          <a:prstGeom prst="rect">
            <a:avLst/>
          </a:prstGeom>
        </p:spPr>
      </p:pic>
    </p:spTree>
    <p:extLst>
      <p:ext uri="{BB962C8B-B14F-4D97-AF65-F5344CB8AC3E}">
        <p14:creationId xmlns:p14="http://schemas.microsoft.com/office/powerpoint/2010/main" val="334534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Fit a Backpack</a:t>
            </a:r>
            <a:endParaRPr lang="en-US" dirty="0"/>
          </a:p>
        </p:txBody>
      </p:sp>
      <p:sp>
        <p:nvSpPr>
          <p:cNvPr id="3" name="Content Placeholder 2"/>
          <p:cNvSpPr>
            <a:spLocks noGrp="1"/>
          </p:cNvSpPr>
          <p:nvPr>
            <p:ph idx="1"/>
          </p:nvPr>
        </p:nvSpPr>
        <p:spPr>
          <a:xfrm>
            <a:off x="251520" y="3933056"/>
            <a:ext cx="8640960" cy="2651480"/>
          </a:xfrm>
        </p:spPr>
        <p:txBody>
          <a:bodyPr>
            <a:normAutofit lnSpcReduction="10000"/>
          </a:bodyPr>
          <a:lstStyle/>
          <a:p>
            <a:r>
              <a:rPr lang="en-US" dirty="0"/>
              <a:t>Above all else, the best backpack for you is the one that fits your body the best. </a:t>
            </a:r>
            <a:endParaRPr lang="en-US" dirty="0" smtClean="0"/>
          </a:p>
          <a:p>
            <a:pPr lvl="1"/>
            <a:r>
              <a:rPr lang="en-US" dirty="0" smtClean="0"/>
              <a:t>One </a:t>
            </a:r>
            <a:r>
              <a:rPr lang="en-US" dirty="0"/>
              <a:t>of the keys to finding that right backpack is to get one that is the correct size (e.g., small, medium, large). </a:t>
            </a:r>
            <a:endParaRPr lang="en-US" dirty="0" smtClean="0"/>
          </a:p>
          <a:p>
            <a:pPr lvl="1"/>
            <a:r>
              <a:rPr lang="en-US" b="1" dirty="0" smtClean="0"/>
              <a:t>Your </a:t>
            </a:r>
            <a:r>
              <a:rPr lang="en-US" b="1" dirty="0"/>
              <a:t>torso length—not your </a:t>
            </a:r>
            <a:r>
              <a:rPr lang="en-US" b="1" dirty="0" smtClean="0"/>
              <a:t>height or weight—is </a:t>
            </a:r>
            <a:r>
              <a:rPr lang="en-US" b="1" dirty="0"/>
              <a:t>the key measurement</a:t>
            </a:r>
            <a:r>
              <a:rPr lang="en-US" dirty="0"/>
              <a:t>.</a:t>
            </a:r>
          </a:p>
          <a:p>
            <a:r>
              <a:rPr lang="en-US" dirty="0" smtClean="0"/>
              <a:t>The following slides give </a:t>
            </a:r>
            <a:r>
              <a:rPr lang="en-US" dirty="0"/>
              <a:t>steps for measuring at home. Your best resource, though, is a pack-fit expert at </a:t>
            </a:r>
            <a:r>
              <a:rPr lang="en-US" dirty="0" smtClean="0"/>
              <a:t>an outfitting store</a:t>
            </a:r>
            <a:r>
              <a:rPr lang="en-US" dirty="0"/>
              <a:t> </a:t>
            </a:r>
            <a:r>
              <a:rPr lang="en-US" dirty="0" smtClean="0"/>
              <a:t>. </a:t>
            </a:r>
            <a:r>
              <a:rPr lang="en-US" dirty="0"/>
              <a:t>Store experts can visually assess your unique fit needs and work through them with you.</a:t>
            </a:r>
          </a:p>
          <a:p>
            <a:r>
              <a:rPr lang="en-US" dirty="0" smtClean="0"/>
              <a:t>These slides will </a:t>
            </a:r>
            <a:r>
              <a:rPr lang="en-US" dirty="0"/>
              <a:t>also </a:t>
            </a:r>
            <a:r>
              <a:rPr lang="en-US" dirty="0" smtClean="0"/>
              <a:t>cover </a:t>
            </a:r>
            <a:r>
              <a:rPr lang="en-US" dirty="0"/>
              <a:t>how to adjust the fit of your new pack and suggests tweaks to manage comfort as you hike.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268760"/>
            <a:ext cx="6906344" cy="2589879"/>
          </a:xfrm>
          <a:prstGeom prst="rect">
            <a:avLst/>
          </a:prstGeom>
        </p:spPr>
      </p:pic>
    </p:spTree>
    <p:extLst>
      <p:ext uri="{BB962C8B-B14F-4D97-AF65-F5344CB8AC3E}">
        <p14:creationId xmlns:p14="http://schemas.microsoft.com/office/powerpoint/2010/main" val="1194199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Measure Your Torso </a:t>
            </a:r>
            <a:r>
              <a:rPr lang="en-US" dirty="0" smtClean="0"/>
              <a:t>Length</a:t>
            </a:r>
            <a:endParaRPr lang="en-US" dirty="0"/>
          </a:p>
        </p:txBody>
      </p:sp>
      <p:sp>
        <p:nvSpPr>
          <p:cNvPr id="3" name="Content Placeholder 2"/>
          <p:cNvSpPr>
            <a:spLocks noGrp="1"/>
          </p:cNvSpPr>
          <p:nvPr>
            <p:ph idx="1"/>
          </p:nvPr>
        </p:nvSpPr>
        <p:spPr>
          <a:xfrm>
            <a:off x="251520" y="1340768"/>
            <a:ext cx="4968552" cy="4739712"/>
          </a:xfrm>
        </p:spPr>
        <p:txBody>
          <a:bodyPr>
            <a:normAutofit lnSpcReduction="10000"/>
          </a:bodyPr>
          <a:lstStyle/>
          <a:p>
            <a:r>
              <a:rPr lang="en-US" dirty="0" smtClean="0"/>
              <a:t>In </a:t>
            </a:r>
            <a:r>
              <a:rPr lang="en-US" dirty="0"/>
              <a:t>order to accurately determine this key spec, you’ll need a friend and a flexible tape measure. </a:t>
            </a:r>
          </a:p>
          <a:p>
            <a:pPr lvl="1">
              <a:buFont typeface="+mj-lt"/>
              <a:buAutoNum type="arabicPeriod"/>
            </a:pPr>
            <a:r>
              <a:rPr lang="en-US" dirty="0"/>
              <a:t>Tilt your head forward and feel for the bony bump where the slope of your shoulders meets your neck. This is your 7th cervical (or C7) vertebra—and the top of your torso length.</a:t>
            </a:r>
          </a:p>
          <a:p>
            <a:pPr lvl="1">
              <a:buFont typeface="+mj-lt"/>
              <a:buAutoNum type="arabicPeriod"/>
            </a:pPr>
            <a:r>
              <a:rPr lang="en-US" dirty="0"/>
              <a:t>On each side of your body, slide your hands down the ribcage to the top of your hip bones (aka the iliac crest). With index fingers pointing forward and thumbs pointing backward, draw an imaginary line between your thumbs. This spot on your lumbar is the bottom of your torso measurement.</a:t>
            </a:r>
          </a:p>
          <a:p>
            <a:pPr lvl="1">
              <a:buFont typeface="+mj-lt"/>
              <a:buAutoNum type="arabicPeriod"/>
            </a:pPr>
            <a:r>
              <a:rPr lang="en-US" dirty="0"/>
              <a:t>Stand up straight and have your friend measure the distance between the C7 and the imaginary line between your thumbs. That’s your torso length.</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2276872"/>
            <a:ext cx="3710186" cy="2040602"/>
          </a:xfrm>
          <a:prstGeom prst="rect">
            <a:avLst/>
          </a:prstGeom>
        </p:spPr>
      </p:pic>
    </p:spTree>
    <p:extLst>
      <p:ext uri="{BB962C8B-B14F-4D97-AF65-F5344CB8AC3E}">
        <p14:creationId xmlns:p14="http://schemas.microsoft.com/office/powerpoint/2010/main" val="2603891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Your Torso Length to Find Your Pack </a:t>
            </a:r>
            <a:r>
              <a:rPr lang="en-US" dirty="0" smtClean="0"/>
              <a:t>Size</a:t>
            </a:r>
            <a:endParaRPr lang="en-US" dirty="0"/>
          </a:p>
        </p:txBody>
      </p:sp>
      <p:sp>
        <p:nvSpPr>
          <p:cNvPr id="3" name="Content Placeholder 2"/>
          <p:cNvSpPr>
            <a:spLocks noGrp="1"/>
          </p:cNvSpPr>
          <p:nvPr>
            <p:ph idx="1"/>
          </p:nvPr>
        </p:nvSpPr>
        <p:spPr>
          <a:xfrm>
            <a:off x="251520" y="1340768"/>
            <a:ext cx="4608512" cy="3384376"/>
          </a:xfrm>
        </p:spPr>
        <p:txBody>
          <a:bodyPr/>
          <a:lstStyle/>
          <a:p>
            <a:r>
              <a:rPr lang="en-US" dirty="0"/>
              <a:t>Torso ranges for pack sizes vary between brands and models, so always check the size chart for any pack you are considering. </a:t>
            </a:r>
            <a:endParaRPr lang="en-US" dirty="0" smtClean="0"/>
          </a:p>
          <a:p>
            <a:r>
              <a:rPr lang="en-US" dirty="0" smtClean="0"/>
              <a:t>If </a:t>
            </a:r>
            <a:r>
              <a:rPr lang="en-US" dirty="0"/>
              <a:t>you fall between sizes, visit an </a:t>
            </a:r>
            <a:r>
              <a:rPr lang="en-US" dirty="0" smtClean="0"/>
              <a:t>outfitting </a:t>
            </a:r>
            <a:r>
              <a:rPr lang="en-US" dirty="0"/>
              <a:t>store to try on each size. </a:t>
            </a:r>
            <a:endParaRPr lang="en-US" dirty="0" smtClean="0"/>
          </a:p>
          <a:p>
            <a:r>
              <a:rPr lang="en-US" dirty="0" smtClean="0"/>
              <a:t>In </a:t>
            </a:r>
            <a:r>
              <a:rPr lang="en-US" dirty="0"/>
              <a:t>addition, because home measurement is rarely perfect, your best fit will always come if you physically try on backpacks.</a:t>
            </a:r>
          </a:p>
        </p:txBody>
      </p:sp>
      <p:pic>
        <p:nvPicPr>
          <p:cNvPr id="5" name="Picture 4"/>
          <p:cNvPicPr>
            <a:picLocks noChangeAspect="1"/>
          </p:cNvPicPr>
          <p:nvPr/>
        </p:nvPicPr>
        <p:blipFill rotWithShape="1">
          <a:blip r:embed="rId2">
            <a:clrChange>
              <a:clrFrom>
                <a:srgbClr val="FFFFFF"/>
              </a:clrFrom>
              <a:clrTo>
                <a:srgbClr val="FFFFFF">
                  <a:alpha val="0"/>
                </a:srgbClr>
              </a:clrTo>
            </a:clrChange>
          </a:blip>
          <a:srcRect t="2746"/>
          <a:stretch/>
        </p:blipFill>
        <p:spPr>
          <a:xfrm>
            <a:off x="5004048" y="1196752"/>
            <a:ext cx="3927795" cy="5100612"/>
          </a:xfrm>
          <a:prstGeom prst="rect">
            <a:avLst/>
          </a:prstGeom>
        </p:spPr>
      </p:pic>
    </p:spTree>
    <p:extLst>
      <p:ext uri="{BB962C8B-B14F-4D97-AF65-F5344CB8AC3E}">
        <p14:creationId xmlns:p14="http://schemas.microsoft.com/office/powerpoint/2010/main" val="1247836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211960" y="879124"/>
            <a:ext cx="4932039" cy="553998"/>
          </a:xfrm>
          <a:prstGeom prst="rect">
            <a:avLst/>
          </a:prstGeom>
          <a:noFill/>
        </p:spPr>
        <p:txBody>
          <a:bodyPr wrap="square" rtlCol="0">
            <a:spAutoFit/>
          </a:bodyPr>
          <a:lstStyle/>
          <a:p>
            <a:r>
              <a:rPr lang="en-US" altLang="ko-KR" sz="3000" b="1" dirty="0">
                <a:solidFill>
                  <a:srgbClr val="48424B"/>
                </a:solidFill>
                <a:latin typeface="+mj-lt"/>
                <a:ea typeface="맑은 고딕" pitchFamily="50" charset="-127"/>
              </a:rPr>
              <a:t>CONTENTS</a:t>
            </a:r>
            <a:endParaRPr lang="ko-KR" altLang="en-US" sz="3000" b="1" dirty="0">
              <a:solidFill>
                <a:srgbClr val="48424B"/>
              </a:solidFill>
              <a:latin typeface="+mj-lt"/>
              <a:ea typeface="맑은 고딕" pitchFamily="50" charset="-127"/>
            </a:endParaRPr>
          </a:p>
        </p:txBody>
      </p:sp>
      <p:grpSp>
        <p:nvGrpSpPr>
          <p:cNvPr id="64" name="그룹 63"/>
          <p:cNvGrpSpPr/>
          <p:nvPr/>
        </p:nvGrpSpPr>
        <p:grpSpPr>
          <a:xfrm>
            <a:off x="5220072" y="1916832"/>
            <a:ext cx="3168352" cy="666293"/>
            <a:chOff x="1012131" y="3539829"/>
            <a:chExt cx="3852292" cy="666293"/>
          </a:xfrm>
        </p:grpSpPr>
        <p:grpSp>
          <p:nvGrpSpPr>
            <p:cNvPr id="65" name="그룹 68"/>
            <p:cNvGrpSpPr/>
            <p:nvPr/>
          </p:nvGrpSpPr>
          <p:grpSpPr>
            <a:xfrm>
              <a:off x="1012131" y="3539829"/>
              <a:ext cx="3852292" cy="666293"/>
              <a:chOff x="1077516" y="3624455"/>
              <a:chExt cx="3852292" cy="666293"/>
            </a:xfrm>
          </p:grpSpPr>
          <p:sp>
            <p:nvSpPr>
              <p:cNvPr id="67" name="Text Box 5"/>
              <p:cNvSpPr txBox="1">
                <a:spLocks noChangeArrowheads="1"/>
              </p:cNvSpPr>
              <p:nvPr/>
            </p:nvSpPr>
            <p:spPr bwMode="auto">
              <a:xfrm>
                <a:off x="1761157" y="3624455"/>
                <a:ext cx="2952750" cy="307777"/>
              </a:xfrm>
              <a:prstGeom prst="rect">
                <a:avLst/>
              </a:prstGeom>
              <a:noFill/>
              <a:ln w="9525">
                <a:noFill/>
                <a:miter lim="800000"/>
                <a:headEnd/>
                <a:tailEnd/>
              </a:ln>
            </p:spPr>
            <p:txBody>
              <a:bodyPr>
                <a:spAutoFit/>
              </a:bodyPr>
              <a:lstStyle/>
              <a:p>
                <a:pPr>
                  <a:defRPr/>
                </a:pPr>
                <a:r>
                  <a:rPr lang="en-US" altLang="ko-KR" sz="1400" b="1" dirty="0" smtClean="0">
                    <a:solidFill>
                      <a:schemeClr val="bg1"/>
                    </a:solidFill>
                    <a:ea typeface="맑은 고딕" pitchFamily="50" charset="-127"/>
                  </a:rPr>
                  <a:t>Backpacks</a:t>
                </a:r>
                <a:endParaRPr lang="en-US" altLang="ko-KR" sz="1400" b="1" dirty="0">
                  <a:solidFill>
                    <a:schemeClr val="bg1"/>
                  </a:solidFill>
                  <a:ea typeface="맑은 고딕" pitchFamily="50" charset="-127"/>
                </a:endParaRPr>
              </a:p>
            </p:txBody>
          </p:sp>
          <p:sp>
            <p:nvSpPr>
              <p:cNvPr id="68" name="Text Box 11"/>
              <p:cNvSpPr txBox="1">
                <a:spLocks noChangeArrowheads="1"/>
              </p:cNvSpPr>
              <p:nvPr/>
            </p:nvSpPr>
            <p:spPr bwMode="auto">
              <a:xfrm>
                <a:off x="1761157" y="3859861"/>
                <a:ext cx="3168651" cy="430887"/>
              </a:xfrm>
              <a:prstGeom prst="rect">
                <a:avLst/>
              </a:prstGeom>
              <a:noFill/>
              <a:ln w="9525">
                <a:noFill/>
                <a:miter lim="800000"/>
                <a:headEnd/>
                <a:tailEnd/>
              </a:ln>
              <a:effectLst/>
            </p:spPr>
            <p:txBody>
              <a:bodyPr anchor="ctr">
                <a:spAutoFit/>
              </a:bodyPr>
              <a:lstStyle/>
              <a:p>
                <a:pPr latinLnBrk="0"/>
                <a:r>
                  <a:rPr lang="en-US" altLang="ko-KR" sz="1100" dirty="0">
                    <a:solidFill>
                      <a:schemeClr val="bg1"/>
                    </a:solidFill>
                    <a:cs typeface="Arial" pitchFamily="34" charset="0"/>
                  </a:rPr>
                  <a:t>Choosing a Backpack, Fitting a Backpack, Backpack Care</a:t>
                </a:r>
              </a:p>
            </p:txBody>
          </p:sp>
          <p:sp>
            <p:nvSpPr>
              <p:cNvPr id="69" name="TextBox 13"/>
              <p:cNvSpPr txBox="1">
                <a:spLocks noChangeArrowheads="1"/>
              </p:cNvSpPr>
              <p:nvPr/>
            </p:nvSpPr>
            <p:spPr bwMode="auto">
              <a:xfrm>
                <a:off x="1077516" y="3632393"/>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01</a:t>
                </a:r>
                <a:endParaRPr lang="ko-KR" altLang="en-US" sz="2500" b="1" dirty="0">
                  <a:solidFill>
                    <a:srgbClr val="9DC1CF"/>
                  </a:solidFill>
                  <a:latin typeface="+mj-lt"/>
                  <a:ea typeface="맑은 고딕" pitchFamily="50" charset="-127"/>
                </a:endParaRPr>
              </a:p>
            </p:txBody>
          </p:sp>
        </p:grpSp>
        <p:cxnSp>
          <p:nvCxnSpPr>
            <p:cNvPr id="66" name="직선 연결선 65"/>
            <p:cNvCxnSpPr/>
            <p:nvPr/>
          </p:nvCxnSpPr>
          <p:spPr>
            <a:xfrm>
              <a:off x="1695773" y="3628039"/>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70" name="그룹 8"/>
          <p:cNvGrpSpPr/>
          <p:nvPr/>
        </p:nvGrpSpPr>
        <p:grpSpPr>
          <a:xfrm>
            <a:off x="5220072" y="2708920"/>
            <a:ext cx="3168352" cy="581655"/>
            <a:chOff x="1012131" y="4471728"/>
            <a:chExt cx="3852292" cy="581655"/>
          </a:xfrm>
        </p:grpSpPr>
        <p:grpSp>
          <p:nvGrpSpPr>
            <p:cNvPr id="73" name="그룹 69"/>
            <p:cNvGrpSpPr/>
            <p:nvPr/>
          </p:nvGrpSpPr>
          <p:grpSpPr>
            <a:xfrm>
              <a:off x="1012131" y="4471728"/>
              <a:ext cx="3852292" cy="581655"/>
              <a:chOff x="1077516" y="4632567"/>
              <a:chExt cx="3852292" cy="581655"/>
            </a:xfrm>
          </p:grpSpPr>
          <p:sp>
            <p:nvSpPr>
              <p:cNvPr id="75" name="Text Box 5"/>
              <p:cNvSpPr txBox="1">
                <a:spLocks noChangeArrowheads="1"/>
              </p:cNvSpPr>
              <p:nvPr/>
            </p:nvSpPr>
            <p:spPr bwMode="auto">
              <a:xfrm>
                <a:off x="1761158" y="4632567"/>
                <a:ext cx="2952750" cy="307975"/>
              </a:xfrm>
              <a:prstGeom prst="rect">
                <a:avLst/>
              </a:prstGeom>
              <a:noFill/>
              <a:ln w="9525">
                <a:noFill/>
                <a:miter lim="800000"/>
                <a:headEnd/>
                <a:tailEnd/>
              </a:ln>
            </p:spPr>
            <p:txBody>
              <a:bodyPr>
                <a:spAutoFit/>
              </a:bodyPr>
              <a:lstStyle/>
              <a:p>
                <a:pPr>
                  <a:defRPr/>
                </a:pPr>
                <a:r>
                  <a:rPr lang="en-US" altLang="ko-KR" sz="1400" b="1" dirty="0" smtClean="0">
                    <a:solidFill>
                      <a:schemeClr val="bg1"/>
                    </a:solidFill>
                    <a:ea typeface="맑은 고딕" pitchFamily="50" charset="-127"/>
                  </a:rPr>
                  <a:t>Packing a Backpack</a:t>
                </a:r>
                <a:endParaRPr lang="en-US" altLang="ko-KR" sz="1400" b="1" dirty="0">
                  <a:solidFill>
                    <a:schemeClr val="bg1"/>
                  </a:solidFill>
                  <a:ea typeface="맑은 고딕" pitchFamily="50" charset="-127"/>
                </a:endParaRPr>
              </a:p>
            </p:txBody>
          </p:sp>
          <p:sp>
            <p:nvSpPr>
              <p:cNvPr id="76" name="Text Box 11"/>
              <p:cNvSpPr txBox="1">
                <a:spLocks noChangeArrowheads="1"/>
              </p:cNvSpPr>
              <p:nvPr/>
            </p:nvSpPr>
            <p:spPr bwMode="auto">
              <a:xfrm>
                <a:off x="1761157" y="4952612"/>
                <a:ext cx="3168651" cy="261610"/>
              </a:xfrm>
              <a:prstGeom prst="rect">
                <a:avLst/>
              </a:prstGeom>
              <a:noFill/>
              <a:ln w="9525">
                <a:noFill/>
                <a:miter lim="800000"/>
                <a:headEnd/>
                <a:tailEnd/>
              </a:ln>
              <a:effectLst/>
            </p:spPr>
            <p:txBody>
              <a:bodyPr anchor="ctr">
                <a:spAutoFit/>
              </a:bodyPr>
              <a:lstStyle/>
              <a:p>
                <a:r>
                  <a:rPr lang="en-US" altLang="ko-KR" sz="1100" dirty="0">
                    <a:solidFill>
                      <a:schemeClr val="bg1"/>
                    </a:solidFill>
                    <a:cs typeface="Arial" pitchFamily="34" charset="0"/>
                  </a:rPr>
                  <a:t>Packing List, Packing Your Equipment</a:t>
                </a:r>
              </a:p>
            </p:txBody>
          </p:sp>
          <p:sp>
            <p:nvSpPr>
              <p:cNvPr id="77" name="TextBox 13"/>
              <p:cNvSpPr txBox="1">
                <a:spLocks noChangeArrowheads="1"/>
              </p:cNvSpPr>
              <p:nvPr/>
            </p:nvSpPr>
            <p:spPr bwMode="auto">
              <a:xfrm>
                <a:off x="1077516" y="4640505"/>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02</a:t>
                </a:r>
                <a:endParaRPr lang="ko-KR" altLang="en-US" sz="2500" b="1" dirty="0">
                  <a:solidFill>
                    <a:srgbClr val="9DC1CF"/>
                  </a:solidFill>
                  <a:latin typeface="+mj-lt"/>
                  <a:ea typeface="맑은 고딕" pitchFamily="50" charset="-127"/>
                </a:endParaRPr>
              </a:p>
            </p:txBody>
          </p:sp>
        </p:grpSp>
        <p:cxnSp>
          <p:nvCxnSpPr>
            <p:cNvPr id="74" name="직선 연결선 73"/>
            <p:cNvCxnSpPr/>
            <p:nvPr/>
          </p:nvCxnSpPr>
          <p:spPr>
            <a:xfrm>
              <a:off x="1695773" y="4550532"/>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Measure Your Hip </a:t>
            </a:r>
            <a:r>
              <a:rPr lang="en-US" dirty="0" smtClean="0"/>
              <a:t>Size</a:t>
            </a:r>
            <a:endParaRPr lang="en-US" dirty="0"/>
          </a:p>
        </p:txBody>
      </p:sp>
      <p:sp>
        <p:nvSpPr>
          <p:cNvPr id="3" name="Content Placeholder 2"/>
          <p:cNvSpPr>
            <a:spLocks noGrp="1"/>
          </p:cNvSpPr>
          <p:nvPr>
            <p:ph idx="1"/>
          </p:nvPr>
        </p:nvSpPr>
        <p:spPr>
          <a:xfrm>
            <a:off x="251520" y="1340768"/>
            <a:ext cx="4752528" cy="4739712"/>
          </a:xfrm>
        </p:spPr>
        <p:txBody>
          <a:bodyPr>
            <a:normAutofit fontScale="92500" lnSpcReduction="10000"/>
          </a:bodyPr>
          <a:lstStyle/>
          <a:p>
            <a:r>
              <a:rPr lang="en-US" dirty="0"/>
              <a:t>While it’s rare for a pack’s waist/hips sizing to be off if your pack size is correct for your torso length, it’s still important to check your hip measurement. You’ll be carrying most of your pack weight on your hips, so good hipbelt fit is critical. </a:t>
            </a:r>
          </a:p>
          <a:p>
            <a:r>
              <a:rPr lang="en-US" dirty="0"/>
              <a:t>To measure your hip size, wrap your tape measure around the top of your hips, hugging the iliac crest you found when measuring your torso length. This line is slightly higher than your beltline, so hipbelt size differs slightly from pant-waist size.</a:t>
            </a:r>
          </a:p>
          <a:p>
            <a:r>
              <a:rPr lang="en-US" dirty="0"/>
              <a:t>Double check </a:t>
            </a:r>
            <a:r>
              <a:rPr lang="en-US" dirty="0" smtClean="0"/>
              <a:t>with the outfitter to </a:t>
            </a:r>
            <a:r>
              <a:rPr lang="en-US" dirty="0"/>
              <a:t>be sure the waist/hip measurement on your chosen pack size is right for you. If not, </a:t>
            </a:r>
            <a:r>
              <a:rPr lang="en-US" dirty="0" smtClean="0"/>
              <a:t>check with the outfitter to </a:t>
            </a:r>
            <a:r>
              <a:rPr lang="en-US" dirty="0"/>
              <a:t>find out about interchangeable hipbelt options.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412776"/>
            <a:ext cx="4013379" cy="2118172"/>
          </a:xfrm>
          <a:prstGeom prst="rect">
            <a:avLst/>
          </a:prstGeom>
        </p:spPr>
      </p:pic>
    </p:spTree>
    <p:extLst>
      <p:ext uri="{BB962C8B-B14F-4D97-AF65-F5344CB8AC3E}">
        <p14:creationId xmlns:p14="http://schemas.microsoft.com/office/powerpoint/2010/main" val="276914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Adjusting Torso </a:t>
            </a:r>
            <a:r>
              <a:rPr lang="en-US" dirty="0" smtClean="0"/>
              <a:t>Length</a:t>
            </a:r>
            <a:endParaRPr lang="en-US" dirty="0"/>
          </a:p>
        </p:txBody>
      </p:sp>
      <p:sp>
        <p:nvSpPr>
          <p:cNvPr id="3" name="Content Placeholder 2"/>
          <p:cNvSpPr>
            <a:spLocks noGrp="1"/>
          </p:cNvSpPr>
          <p:nvPr>
            <p:ph idx="1"/>
          </p:nvPr>
        </p:nvSpPr>
        <p:spPr>
          <a:xfrm>
            <a:off x="4572000" y="1340768"/>
            <a:ext cx="4320480" cy="4739712"/>
          </a:xfrm>
        </p:spPr>
        <p:txBody>
          <a:bodyPr>
            <a:normAutofit fontScale="92500" lnSpcReduction="10000"/>
          </a:bodyPr>
          <a:lstStyle/>
          <a:p>
            <a:r>
              <a:rPr lang="en-US" dirty="0"/>
              <a:t>Found on a lot of packs, adjustable suspension enables a pack to fit a wider range of torso lengths and to more precisely fit individual users. Different brands use different systems, but most of them are fairly intuitive. If you buy a pack with this feature, torso length is your first—and most important—fit adjustment. </a:t>
            </a:r>
          </a:p>
          <a:p>
            <a:r>
              <a:rPr lang="en-US" b="1" dirty="0"/>
              <a:t>If your other fit adjustments don’t seem to work correctly, re-check and reset the torso length.</a:t>
            </a:r>
            <a:r>
              <a:rPr lang="en-US" dirty="0"/>
              <a:t> Adjustment straps can’t compensate for an incorrectly set adjustable suspension system. If you're having trouble, bring the pack to an </a:t>
            </a:r>
            <a:r>
              <a:rPr lang="en-US" dirty="0" smtClean="0"/>
              <a:t>outfitter </a:t>
            </a:r>
            <a:r>
              <a:rPr lang="en-US" dirty="0"/>
              <a:t>for help.</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75039"/>
            <a:ext cx="4286250" cy="2347913"/>
          </a:xfrm>
          <a:prstGeom prst="rect">
            <a:avLst/>
          </a:prstGeom>
        </p:spPr>
      </p:pic>
    </p:spTree>
    <p:extLst>
      <p:ext uri="{BB962C8B-B14F-4D97-AF65-F5344CB8AC3E}">
        <p14:creationId xmlns:p14="http://schemas.microsoft.com/office/powerpoint/2010/main" val="2343550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Fit Adjustment at </a:t>
            </a:r>
            <a:r>
              <a:rPr lang="en-US" dirty="0" smtClean="0"/>
              <a:t>Home</a:t>
            </a:r>
            <a:endParaRPr lang="en-US" dirty="0"/>
          </a:p>
        </p:txBody>
      </p:sp>
      <p:sp>
        <p:nvSpPr>
          <p:cNvPr id="3" name="Content Placeholder 2"/>
          <p:cNvSpPr>
            <a:spLocks noGrp="1"/>
          </p:cNvSpPr>
          <p:nvPr>
            <p:ph idx="1"/>
          </p:nvPr>
        </p:nvSpPr>
        <p:spPr/>
        <p:txBody>
          <a:bodyPr>
            <a:normAutofit fontScale="92500" lnSpcReduction="10000"/>
          </a:bodyPr>
          <a:lstStyle/>
          <a:p>
            <a:r>
              <a:rPr lang="en-US" dirty="0"/>
              <a:t>Your new backpack has several straps to adjust your load for greater comfort. Your legs have some of the strongest muscles in your body, so the goal is to adjust your straps so that the majority of the load rests on your hips.</a:t>
            </a:r>
          </a:p>
          <a:p>
            <a:r>
              <a:rPr lang="en-US" dirty="0"/>
              <a:t>You have four primary adjustment straps:</a:t>
            </a:r>
          </a:p>
          <a:p>
            <a:pPr lvl="1"/>
            <a:r>
              <a:rPr lang="en-US" dirty="0"/>
              <a:t>Hipbelt</a:t>
            </a:r>
          </a:p>
          <a:p>
            <a:pPr lvl="1"/>
            <a:r>
              <a:rPr lang="en-US" dirty="0"/>
              <a:t>Shoulder straps</a:t>
            </a:r>
          </a:p>
          <a:p>
            <a:pPr lvl="1"/>
            <a:r>
              <a:rPr lang="en-US" dirty="0"/>
              <a:t>Load-lifter straps</a:t>
            </a:r>
          </a:p>
          <a:p>
            <a:pPr lvl="1"/>
            <a:r>
              <a:rPr lang="en-US" dirty="0"/>
              <a:t>Sternum strap</a:t>
            </a:r>
          </a:p>
          <a:p>
            <a:r>
              <a:rPr lang="en-US" dirty="0"/>
              <a:t>Start with about 15 pounds of weight in the pack to simulate a load. You’ll also need your friend or a mirror to help you check the fit after each adjustment step. Loosen all of the adjustment straps slightly before you start.</a:t>
            </a:r>
          </a:p>
          <a:p>
            <a:r>
              <a:rPr lang="en-US" dirty="0"/>
              <a:t>Adjustments happen in two primary phases:</a:t>
            </a:r>
          </a:p>
          <a:p>
            <a:pPr lvl="1"/>
            <a:r>
              <a:rPr lang="en-US" dirty="0"/>
              <a:t>The Main Event: shoulder </a:t>
            </a:r>
            <a:r>
              <a:rPr lang="en-US" dirty="0" smtClean="0"/>
              <a:t>straps/hipbelt</a:t>
            </a:r>
            <a:endParaRPr lang="en-US" dirty="0"/>
          </a:p>
          <a:p>
            <a:pPr lvl="1"/>
            <a:r>
              <a:rPr lang="en-US" dirty="0"/>
              <a:t>The Finale: </a:t>
            </a:r>
            <a:r>
              <a:rPr lang="en-US" dirty="0" smtClean="0"/>
              <a:t>load-control/sternum </a:t>
            </a:r>
            <a:r>
              <a:rPr lang="en-US" dirty="0"/>
              <a:t>strap</a:t>
            </a:r>
          </a:p>
          <a:p>
            <a:r>
              <a:rPr lang="en-US" dirty="0"/>
              <a:t>In addition, because fit adjustment is a dynamic process, experienced hikers continuously work to relieve pressure points by fiddling with the tension in their </a:t>
            </a:r>
            <a:r>
              <a:rPr lang="en-US" dirty="0" smtClean="0"/>
              <a:t>straps when hiking.</a:t>
            </a:r>
            <a:endParaRPr lang="en-US" dirty="0"/>
          </a:p>
          <a:p>
            <a:endParaRPr lang="en-US" dirty="0"/>
          </a:p>
        </p:txBody>
      </p:sp>
    </p:spTree>
    <p:extLst>
      <p:ext uri="{BB962C8B-B14F-4D97-AF65-F5344CB8AC3E}">
        <p14:creationId xmlns:p14="http://schemas.microsoft.com/office/powerpoint/2010/main" val="313078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Padded Hip Belt</a:t>
            </a:r>
            <a:endParaRPr lang="en-US" altLang="en-US" dirty="0"/>
          </a:p>
        </p:txBody>
      </p:sp>
      <p:sp>
        <p:nvSpPr>
          <p:cNvPr id="3" name="Content Placeholder 2"/>
          <p:cNvSpPr>
            <a:spLocks noGrp="1"/>
          </p:cNvSpPr>
          <p:nvPr>
            <p:ph idx="1"/>
          </p:nvPr>
        </p:nvSpPr>
        <p:spPr>
          <a:xfrm>
            <a:off x="179512" y="1270608"/>
            <a:ext cx="4361375" cy="5110720"/>
          </a:xfrm>
        </p:spPr>
        <p:txBody>
          <a:bodyPr>
            <a:noAutofit/>
          </a:bodyPr>
          <a:lstStyle/>
          <a:p>
            <a:pPr lvl="0"/>
            <a:r>
              <a:rPr lang="en-US" altLang="en-US" b="1" dirty="0"/>
              <a:t>Padded Hip Belt</a:t>
            </a:r>
            <a:r>
              <a:rPr lang="en-US" altLang="en-US" dirty="0"/>
              <a:t> attaches to the bottom of the pack and goes around the waist. </a:t>
            </a:r>
          </a:p>
          <a:p>
            <a:pPr lvl="1"/>
            <a:r>
              <a:rPr lang="en-US" altLang="en-US" dirty="0"/>
              <a:t>The weight of the pack should rest on your hips, not your shoulders. </a:t>
            </a:r>
          </a:p>
          <a:p>
            <a:pPr lvl="1"/>
            <a:r>
              <a:rPr lang="en-US" altLang="en-US" dirty="0"/>
              <a:t>This requires that the hip belt be pulled fairly tight and that the shoulder straps do not lift the pack. </a:t>
            </a:r>
          </a:p>
          <a:p>
            <a:pPr lvl="1"/>
            <a:r>
              <a:rPr lang="en-US" altLang="en-US" dirty="0"/>
              <a:t>You should be able to slide at least two fingers under the top of the shoulder straps. </a:t>
            </a:r>
          </a:p>
          <a:p>
            <a:pPr lvl="1"/>
            <a:r>
              <a:rPr lang="en-US" altLang="en-US" dirty="0"/>
              <a:t>The shoulder straps should mostly just keep the pack from falling backwards off of the back.</a:t>
            </a:r>
          </a:p>
          <a:p>
            <a:pPr lvl="0"/>
            <a:endParaRPr lang="en-US" altLang="en-US" sz="1700" dirty="0"/>
          </a:p>
        </p:txBody>
      </p:sp>
      <p:grpSp>
        <p:nvGrpSpPr>
          <p:cNvPr id="46" name="Group 45"/>
          <p:cNvGrpSpPr>
            <a:grpSpLocks noChangeAspect="1"/>
          </p:cNvGrpSpPr>
          <p:nvPr/>
        </p:nvGrpSpPr>
        <p:grpSpPr>
          <a:xfrm>
            <a:off x="4532203" y="1196752"/>
            <a:ext cx="4611797" cy="2738667"/>
            <a:chOff x="2840522" y="1844824"/>
            <a:chExt cx="6016135" cy="3572618"/>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1844824"/>
              <a:ext cx="3572618" cy="3572618"/>
            </a:xfrm>
            <a:prstGeom prst="rect">
              <a:avLst/>
            </a:prstGeom>
          </p:spPr>
        </p:pic>
        <p:sp>
          <p:nvSpPr>
            <p:cNvPr id="6" name="TextBox 5"/>
            <p:cNvSpPr txBox="1"/>
            <p:nvPr/>
          </p:nvSpPr>
          <p:spPr>
            <a:xfrm>
              <a:off x="6974738" y="2341863"/>
              <a:ext cx="1656184" cy="331551"/>
            </a:xfrm>
            <a:prstGeom prst="rect">
              <a:avLst/>
            </a:prstGeom>
            <a:noFill/>
          </p:spPr>
          <p:txBody>
            <a:bodyPr wrap="square" rtlCol="0">
              <a:spAutoFit/>
            </a:bodyPr>
            <a:lstStyle/>
            <a:p>
              <a:r>
                <a:rPr lang="en-US" sz="1000" dirty="0" smtClean="0"/>
                <a:t>Load Control Strap</a:t>
              </a:r>
              <a:endParaRPr lang="en-US" sz="1000" dirty="0"/>
            </a:p>
          </p:txBody>
        </p:sp>
        <p:sp>
          <p:nvSpPr>
            <p:cNvPr id="7" name="TextBox 6"/>
            <p:cNvSpPr txBox="1"/>
            <p:nvPr/>
          </p:nvSpPr>
          <p:spPr>
            <a:xfrm>
              <a:off x="7266567" y="3295366"/>
              <a:ext cx="974651" cy="331551"/>
            </a:xfrm>
            <a:prstGeom prst="rect">
              <a:avLst/>
            </a:prstGeom>
            <a:noFill/>
          </p:spPr>
          <p:txBody>
            <a:bodyPr wrap="square" rtlCol="0">
              <a:spAutoFit/>
            </a:bodyPr>
            <a:lstStyle/>
            <a:p>
              <a:r>
                <a:rPr lang="en-US" sz="1000" dirty="0" smtClean="0"/>
                <a:t>“D” Ring</a:t>
              </a:r>
              <a:endParaRPr lang="en-US" sz="1000" dirty="0"/>
            </a:p>
          </p:txBody>
        </p:sp>
        <p:sp>
          <p:nvSpPr>
            <p:cNvPr id="8" name="TextBox 7"/>
            <p:cNvSpPr txBox="1"/>
            <p:nvPr/>
          </p:nvSpPr>
          <p:spPr>
            <a:xfrm>
              <a:off x="7020271" y="2905199"/>
              <a:ext cx="1826017" cy="538772"/>
            </a:xfrm>
            <a:prstGeom prst="rect">
              <a:avLst/>
            </a:prstGeom>
            <a:noFill/>
          </p:spPr>
          <p:txBody>
            <a:bodyPr wrap="square" rtlCol="0">
              <a:spAutoFit/>
            </a:bodyPr>
            <a:lstStyle/>
            <a:p>
              <a:r>
                <a:rPr lang="en-US" sz="1000" dirty="0" smtClean="0"/>
                <a:t>Padded Shoulder Strap</a:t>
              </a:r>
              <a:endParaRPr lang="en-US" sz="1000" dirty="0"/>
            </a:p>
          </p:txBody>
        </p:sp>
        <p:sp>
          <p:nvSpPr>
            <p:cNvPr id="9" name="TextBox 8"/>
            <p:cNvSpPr txBox="1"/>
            <p:nvPr/>
          </p:nvSpPr>
          <p:spPr>
            <a:xfrm>
              <a:off x="7190131" y="3766793"/>
              <a:ext cx="1656184" cy="331551"/>
            </a:xfrm>
            <a:prstGeom prst="rect">
              <a:avLst/>
            </a:prstGeom>
            <a:noFill/>
          </p:spPr>
          <p:txBody>
            <a:bodyPr wrap="square" rtlCol="0">
              <a:spAutoFit/>
            </a:bodyPr>
            <a:lstStyle/>
            <a:p>
              <a:r>
                <a:rPr lang="en-US" sz="1000" dirty="0" smtClean="0"/>
                <a:t>Sternum Strap</a:t>
              </a:r>
              <a:endParaRPr lang="en-US" sz="1000" dirty="0"/>
            </a:p>
          </p:txBody>
        </p:sp>
        <p:sp>
          <p:nvSpPr>
            <p:cNvPr id="10" name="TextBox 9"/>
            <p:cNvSpPr txBox="1"/>
            <p:nvPr/>
          </p:nvSpPr>
          <p:spPr>
            <a:xfrm>
              <a:off x="2840522" y="3244592"/>
              <a:ext cx="1659470" cy="331551"/>
            </a:xfrm>
            <a:prstGeom prst="rect">
              <a:avLst/>
            </a:prstGeom>
            <a:noFill/>
          </p:spPr>
          <p:txBody>
            <a:bodyPr wrap="square" rtlCol="0">
              <a:spAutoFit/>
            </a:bodyPr>
            <a:lstStyle/>
            <a:p>
              <a:r>
                <a:rPr lang="en-US" sz="1000" dirty="0" smtClean="0"/>
                <a:t>Compression Straps</a:t>
              </a:r>
              <a:endParaRPr lang="en-US" sz="1000" dirty="0"/>
            </a:p>
          </p:txBody>
        </p:sp>
        <p:sp>
          <p:nvSpPr>
            <p:cNvPr id="11" name="TextBox 10"/>
            <p:cNvSpPr txBox="1"/>
            <p:nvPr/>
          </p:nvSpPr>
          <p:spPr>
            <a:xfrm>
              <a:off x="3239852" y="4833156"/>
              <a:ext cx="1656184" cy="331551"/>
            </a:xfrm>
            <a:prstGeom prst="rect">
              <a:avLst/>
            </a:prstGeom>
            <a:noFill/>
          </p:spPr>
          <p:txBody>
            <a:bodyPr wrap="square" rtlCol="0">
              <a:spAutoFit/>
            </a:bodyPr>
            <a:lstStyle/>
            <a:p>
              <a:r>
                <a:rPr lang="en-US" sz="1000" dirty="0" smtClean="0"/>
                <a:t>Stabilizer Strap</a:t>
              </a:r>
              <a:endParaRPr lang="en-US" sz="1000" dirty="0"/>
            </a:p>
          </p:txBody>
        </p:sp>
        <p:sp>
          <p:nvSpPr>
            <p:cNvPr id="12" name="TextBox 11"/>
            <p:cNvSpPr txBox="1"/>
            <p:nvPr/>
          </p:nvSpPr>
          <p:spPr>
            <a:xfrm>
              <a:off x="7200473" y="4147854"/>
              <a:ext cx="1656184" cy="331551"/>
            </a:xfrm>
            <a:prstGeom prst="rect">
              <a:avLst/>
            </a:prstGeom>
            <a:noFill/>
          </p:spPr>
          <p:txBody>
            <a:bodyPr wrap="square" rtlCol="0">
              <a:spAutoFit/>
            </a:bodyPr>
            <a:lstStyle/>
            <a:p>
              <a:r>
                <a:rPr lang="en-US" sz="1000" dirty="0" smtClean="0"/>
                <a:t>Padded Hip Belt</a:t>
              </a:r>
              <a:endParaRPr lang="en-US" sz="1000" dirty="0"/>
            </a:p>
          </p:txBody>
        </p:sp>
        <p:cxnSp>
          <p:nvCxnSpPr>
            <p:cNvPr id="16" name="Straight Arrow Connector 15"/>
            <p:cNvCxnSpPr/>
            <p:nvPr/>
          </p:nvCxnSpPr>
          <p:spPr>
            <a:xfrm flipH="1">
              <a:off x="6372200" y="2491584"/>
              <a:ext cx="602538" cy="413615"/>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1"/>
            </p:cNvCxnSpPr>
            <p:nvPr/>
          </p:nvCxnSpPr>
          <p:spPr>
            <a:xfrm flipH="1">
              <a:off x="6618494" y="3174585"/>
              <a:ext cx="401777" cy="220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flipH="1">
              <a:off x="6721843" y="3461143"/>
              <a:ext cx="544724" cy="8974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1"/>
            </p:cNvCxnSpPr>
            <p:nvPr/>
          </p:nvCxnSpPr>
          <p:spPr>
            <a:xfrm flipH="1" flipV="1">
              <a:off x="6372202" y="3830268"/>
              <a:ext cx="817929" cy="1023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1"/>
            </p:cNvCxnSpPr>
            <p:nvPr/>
          </p:nvCxnSpPr>
          <p:spPr>
            <a:xfrm flipH="1">
              <a:off x="6721842" y="4313631"/>
              <a:ext cx="478632" cy="172129"/>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a:off x="4499992" y="3410368"/>
              <a:ext cx="587880" cy="15839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4499992" y="3087222"/>
              <a:ext cx="656603" cy="32314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63988" y="4968208"/>
              <a:ext cx="771380" cy="1883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Content Placeholder 2"/>
          <p:cNvSpPr txBox="1">
            <a:spLocks/>
          </p:cNvSpPr>
          <p:nvPr/>
        </p:nvSpPr>
        <p:spPr>
          <a:xfrm>
            <a:off x="166109" y="4664897"/>
            <a:ext cx="8368192" cy="18907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US" altLang="en-US" sz="1800" dirty="0"/>
          </a:p>
        </p:txBody>
      </p:sp>
    </p:spTree>
    <p:extLst>
      <p:ext uri="{BB962C8B-B14F-4D97-AF65-F5344CB8AC3E}">
        <p14:creationId xmlns:p14="http://schemas.microsoft.com/office/powerpoint/2010/main" val="35440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Adjusting the Hip Belt</a:t>
            </a:r>
            <a:endParaRPr lang="en-US" dirty="0"/>
          </a:p>
        </p:txBody>
      </p:sp>
      <p:sp>
        <p:nvSpPr>
          <p:cNvPr id="3" name="Content Placeholder 2"/>
          <p:cNvSpPr>
            <a:spLocks noGrp="1"/>
          </p:cNvSpPr>
          <p:nvPr>
            <p:ph idx="1"/>
          </p:nvPr>
        </p:nvSpPr>
        <p:spPr>
          <a:xfrm>
            <a:off x="251520" y="1340768"/>
            <a:ext cx="4896544" cy="4739712"/>
          </a:xfrm>
        </p:spPr>
        <p:txBody>
          <a:bodyPr>
            <a:normAutofit fontScale="92500" lnSpcReduction="20000"/>
          </a:bodyPr>
          <a:lstStyle/>
          <a:p>
            <a:r>
              <a:rPr lang="en-US" dirty="0"/>
              <a:t>Put the pack on. Move the hipbelt until the padding hugs the top of your hip bones (your iliac crest). If it sits too low or too high, tighten or loosen the shoulder straps to raise or lower the hipbelt.</a:t>
            </a:r>
          </a:p>
          <a:p>
            <a:r>
              <a:rPr lang="en-US" dirty="0"/>
              <a:t>Fasten the hipbelt buckle and tighten it. Be careful not to overtighten the belt: It should be snug and secure without uncomfortably pinching your hips.</a:t>
            </a:r>
          </a:p>
          <a:p>
            <a:r>
              <a:rPr lang="en-US" dirty="0"/>
              <a:t>Check the padded sections of the hipbelt to make sure they sit on the top of your hips; if not, readjust your shoulder straps and hipbelt. Try different tensions until you find the sweet spot.</a:t>
            </a:r>
          </a:p>
          <a:p>
            <a:r>
              <a:rPr lang="en-US" dirty="0"/>
              <a:t>Belt padding should extend slightly beyond the front point of your hipbones. You also need at least one inch of clearance on either side of the center buckle: If you have less, </a:t>
            </a:r>
            <a:r>
              <a:rPr lang="en-US" dirty="0" smtClean="0"/>
              <a:t>check to </a:t>
            </a:r>
            <a:r>
              <a:rPr lang="en-US" dirty="0"/>
              <a:t>see if a smaller belt is available.</a:t>
            </a:r>
          </a:p>
          <a:p>
            <a:endParaRPr lang="en-US" dirty="0"/>
          </a:p>
        </p:txBody>
      </p:sp>
      <p:pic>
        <p:nvPicPr>
          <p:cNvPr id="4" name="Picture 3"/>
          <p:cNvPicPr>
            <a:picLocks noChangeAspect="1"/>
          </p:cNvPicPr>
          <p:nvPr/>
        </p:nvPicPr>
        <p:blipFill rotWithShape="1">
          <a:blip r:embed="rId2"/>
          <a:srcRect l="27163" t="9672" r="29525" b="6394"/>
          <a:stretch/>
        </p:blipFill>
        <p:spPr>
          <a:xfrm>
            <a:off x="5436096" y="1628799"/>
            <a:ext cx="2952328" cy="3198355"/>
          </a:xfrm>
          <a:prstGeom prst="rect">
            <a:avLst/>
          </a:prstGeom>
        </p:spPr>
      </p:pic>
    </p:spTree>
    <p:extLst>
      <p:ext uri="{BB962C8B-B14F-4D97-AF65-F5344CB8AC3E}">
        <p14:creationId xmlns:p14="http://schemas.microsoft.com/office/powerpoint/2010/main" val="260598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Stabilizer Straps</a:t>
            </a:r>
            <a:endParaRPr lang="en-US" altLang="en-US" dirty="0"/>
          </a:p>
        </p:txBody>
      </p:sp>
      <p:sp>
        <p:nvSpPr>
          <p:cNvPr id="3" name="Content Placeholder 2"/>
          <p:cNvSpPr>
            <a:spLocks noGrp="1"/>
          </p:cNvSpPr>
          <p:nvPr>
            <p:ph idx="1"/>
          </p:nvPr>
        </p:nvSpPr>
        <p:spPr>
          <a:xfrm>
            <a:off x="179512" y="1270608"/>
            <a:ext cx="4361375" cy="3598551"/>
          </a:xfrm>
        </p:spPr>
        <p:txBody>
          <a:bodyPr>
            <a:noAutofit/>
          </a:bodyPr>
          <a:lstStyle/>
          <a:p>
            <a:pPr lvl="0"/>
            <a:r>
              <a:rPr lang="en-US" altLang="en-US" sz="1800" b="1" dirty="0"/>
              <a:t>Stabilizer Straps</a:t>
            </a:r>
            <a:r>
              <a:rPr lang="en-US" altLang="en-US" sz="1800" dirty="0"/>
              <a:t> go from the sides of the hip belt to the pack </a:t>
            </a:r>
            <a:r>
              <a:rPr lang="en-US" altLang="en-US" sz="1800" dirty="0" smtClean="0"/>
              <a:t>on most </a:t>
            </a:r>
            <a:r>
              <a:rPr lang="en-US" altLang="en-US" sz="1800" dirty="0"/>
              <a:t>internal frames (and some external frames). </a:t>
            </a:r>
            <a:endParaRPr lang="en-US" altLang="en-US" sz="1800" dirty="0" smtClean="0"/>
          </a:p>
          <a:p>
            <a:pPr lvl="0"/>
            <a:r>
              <a:rPr lang="en-US" altLang="en-US" sz="1800" dirty="0" smtClean="0"/>
              <a:t>They </a:t>
            </a:r>
            <a:r>
              <a:rPr lang="en-US" altLang="en-US" sz="1800" dirty="0"/>
              <a:t>are needed because the "block" of padding at the bottom of the pack rests on the hips just above the tailbone. </a:t>
            </a:r>
            <a:endParaRPr lang="en-US" altLang="en-US" sz="1800" dirty="0" smtClean="0"/>
          </a:p>
          <a:p>
            <a:pPr lvl="0"/>
            <a:r>
              <a:rPr lang="en-US" altLang="en-US" sz="1800" dirty="0" smtClean="0"/>
              <a:t>It </a:t>
            </a:r>
            <a:r>
              <a:rPr lang="en-US" altLang="en-US" sz="1800" dirty="0"/>
              <a:t>also provides a nice fulcrum for the pack to rock on as you walk, which causes instability. </a:t>
            </a:r>
            <a:endParaRPr lang="en-US" altLang="en-US" sz="1800" dirty="0" smtClean="0"/>
          </a:p>
          <a:p>
            <a:pPr lvl="0"/>
            <a:r>
              <a:rPr lang="en-US" altLang="en-US" sz="1800" dirty="0" smtClean="0"/>
              <a:t>By </a:t>
            </a:r>
            <a:r>
              <a:rPr lang="en-US" altLang="en-US" sz="1800" dirty="0"/>
              <a:t>tightening these straps, the pack is restricted from side-to-side motion. </a:t>
            </a:r>
          </a:p>
          <a:p>
            <a:pPr lvl="0"/>
            <a:endParaRPr lang="en-US" altLang="en-US" sz="1700" dirty="0"/>
          </a:p>
        </p:txBody>
      </p:sp>
      <p:grpSp>
        <p:nvGrpSpPr>
          <p:cNvPr id="46" name="Group 45"/>
          <p:cNvGrpSpPr>
            <a:grpSpLocks noChangeAspect="1"/>
          </p:cNvGrpSpPr>
          <p:nvPr/>
        </p:nvGrpSpPr>
        <p:grpSpPr>
          <a:xfrm>
            <a:off x="4532203" y="1196752"/>
            <a:ext cx="4611797" cy="2738667"/>
            <a:chOff x="2840522" y="1844824"/>
            <a:chExt cx="6016135" cy="3572618"/>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1844824"/>
              <a:ext cx="3572618" cy="3572618"/>
            </a:xfrm>
            <a:prstGeom prst="rect">
              <a:avLst/>
            </a:prstGeom>
          </p:spPr>
        </p:pic>
        <p:sp>
          <p:nvSpPr>
            <p:cNvPr id="6" name="TextBox 5"/>
            <p:cNvSpPr txBox="1"/>
            <p:nvPr/>
          </p:nvSpPr>
          <p:spPr>
            <a:xfrm>
              <a:off x="6974738" y="2341863"/>
              <a:ext cx="1656184" cy="331551"/>
            </a:xfrm>
            <a:prstGeom prst="rect">
              <a:avLst/>
            </a:prstGeom>
            <a:noFill/>
          </p:spPr>
          <p:txBody>
            <a:bodyPr wrap="square" rtlCol="0">
              <a:spAutoFit/>
            </a:bodyPr>
            <a:lstStyle/>
            <a:p>
              <a:r>
                <a:rPr lang="en-US" sz="1000" dirty="0" smtClean="0"/>
                <a:t>Load Control Strap</a:t>
              </a:r>
              <a:endParaRPr lang="en-US" sz="1000" dirty="0"/>
            </a:p>
          </p:txBody>
        </p:sp>
        <p:sp>
          <p:nvSpPr>
            <p:cNvPr id="7" name="TextBox 6"/>
            <p:cNvSpPr txBox="1"/>
            <p:nvPr/>
          </p:nvSpPr>
          <p:spPr>
            <a:xfrm>
              <a:off x="7266567" y="3295366"/>
              <a:ext cx="974651" cy="331551"/>
            </a:xfrm>
            <a:prstGeom prst="rect">
              <a:avLst/>
            </a:prstGeom>
            <a:noFill/>
          </p:spPr>
          <p:txBody>
            <a:bodyPr wrap="square" rtlCol="0">
              <a:spAutoFit/>
            </a:bodyPr>
            <a:lstStyle/>
            <a:p>
              <a:r>
                <a:rPr lang="en-US" sz="1000" dirty="0" smtClean="0"/>
                <a:t>“D” Ring</a:t>
              </a:r>
              <a:endParaRPr lang="en-US" sz="1000" dirty="0"/>
            </a:p>
          </p:txBody>
        </p:sp>
        <p:sp>
          <p:nvSpPr>
            <p:cNvPr id="8" name="TextBox 7"/>
            <p:cNvSpPr txBox="1"/>
            <p:nvPr/>
          </p:nvSpPr>
          <p:spPr>
            <a:xfrm>
              <a:off x="7020271" y="2905199"/>
              <a:ext cx="1826017" cy="538772"/>
            </a:xfrm>
            <a:prstGeom prst="rect">
              <a:avLst/>
            </a:prstGeom>
            <a:noFill/>
          </p:spPr>
          <p:txBody>
            <a:bodyPr wrap="square" rtlCol="0">
              <a:spAutoFit/>
            </a:bodyPr>
            <a:lstStyle/>
            <a:p>
              <a:r>
                <a:rPr lang="en-US" sz="1000" dirty="0" smtClean="0"/>
                <a:t>Padded Shoulder Strap</a:t>
              </a:r>
              <a:endParaRPr lang="en-US" sz="1000" dirty="0"/>
            </a:p>
          </p:txBody>
        </p:sp>
        <p:sp>
          <p:nvSpPr>
            <p:cNvPr id="9" name="TextBox 8"/>
            <p:cNvSpPr txBox="1"/>
            <p:nvPr/>
          </p:nvSpPr>
          <p:spPr>
            <a:xfrm>
              <a:off x="7190131" y="3766793"/>
              <a:ext cx="1656184" cy="331551"/>
            </a:xfrm>
            <a:prstGeom prst="rect">
              <a:avLst/>
            </a:prstGeom>
            <a:noFill/>
          </p:spPr>
          <p:txBody>
            <a:bodyPr wrap="square" rtlCol="0">
              <a:spAutoFit/>
            </a:bodyPr>
            <a:lstStyle/>
            <a:p>
              <a:r>
                <a:rPr lang="en-US" sz="1000" dirty="0" smtClean="0"/>
                <a:t>Sternum Strap</a:t>
              </a:r>
              <a:endParaRPr lang="en-US" sz="1000" dirty="0"/>
            </a:p>
          </p:txBody>
        </p:sp>
        <p:sp>
          <p:nvSpPr>
            <p:cNvPr id="10" name="TextBox 9"/>
            <p:cNvSpPr txBox="1"/>
            <p:nvPr/>
          </p:nvSpPr>
          <p:spPr>
            <a:xfrm>
              <a:off x="2840522" y="3244592"/>
              <a:ext cx="1659470" cy="331551"/>
            </a:xfrm>
            <a:prstGeom prst="rect">
              <a:avLst/>
            </a:prstGeom>
            <a:noFill/>
          </p:spPr>
          <p:txBody>
            <a:bodyPr wrap="square" rtlCol="0">
              <a:spAutoFit/>
            </a:bodyPr>
            <a:lstStyle/>
            <a:p>
              <a:r>
                <a:rPr lang="en-US" sz="1000" dirty="0" smtClean="0"/>
                <a:t>Compression Straps</a:t>
              </a:r>
              <a:endParaRPr lang="en-US" sz="1000" dirty="0"/>
            </a:p>
          </p:txBody>
        </p:sp>
        <p:sp>
          <p:nvSpPr>
            <p:cNvPr id="11" name="TextBox 10"/>
            <p:cNvSpPr txBox="1"/>
            <p:nvPr/>
          </p:nvSpPr>
          <p:spPr>
            <a:xfrm>
              <a:off x="3239852" y="4833156"/>
              <a:ext cx="1656184" cy="331551"/>
            </a:xfrm>
            <a:prstGeom prst="rect">
              <a:avLst/>
            </a:prstGeom>
            <a:noFill/>
          </p:spPr>
          <p:txBody>
            <a:bodyPr wrap="square" rtlCol="0">
              <a:spAutoFit/>
            </a:bodyPr>
            <a:lstStyle/>
            <a:p>
              <a:r>
                <a:rPr lang="en-US" sz="1000" dirty="0" smtClean="0"/>
                <a:t>Stabilizer Strap</a:t>
              </a:r>
              <a:endParaRPr lang="en-US" sz="1000" dirty="0"/>
            </a:p>
          </p:txBody>
        </p:sp>
        <p:sp>
          <p:nvSpPr>
            <p:cNvPr id="12" name="TextBox 11"/>
            <p:cNvSpPr txBox="1"/>
            <p:nvPr/>
          </p:nvSpPr>
          <p:spPr>
            <a:xfrm>
              <a:off x="7200473" y="4147854"/>
              <a:ext cx="1656184" cy="331551"/>
            </a:xfrm>
            <a:prstGeom prst="rect">
              <a:avLst/>
            </a:prstGeom>
            <a:noFill/>
          </p:spPr>
          <p:txBody>
            <a:bodyPr wrap="square" rtlCol="0">
              <a:spAutoFit/>
            </a:bodyPr>
            <a:lstStyle/>
            <a:p>
              <a:r>
                <a:rPr lang="en-US" sz="1000" dirty="0" smtClean="0"/>
                <a:t>Padded Hip Belt</a:t>
              </a:r>
              <a:endParaRPr lang="en-US" sz="1000" dirty="0"/>
            </a:p>
          </p:txBody>
        </p:sp>
        <p:cxnSp>
          <p:nvCxnSpPr>
            <p:cNvPr id="16" name="Straight Arrow Connector 15"/>
            <p:cNvCxnSpPr/>
            <p:nvPr/>
          </p:nvCxnSpPr>
          <p:spPr>
            <a:xfrm flipH="1">
              <a:off x="6372200" y="2491584"/>
              <a:ext cx="602538" cy="413615"/>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1"/>
            </p:cNvCxnSpPr>
            <p:nvPr/>
          </p:nvCxnSpPr>
          <p:spPr>
            <a:xfrm flipH="1">
              <a:off x="6618494" y="3174585"/>
              <a:ext cx="401777" cy="220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flipH="1">
              <a:off x="6721843" y="3461143"/>
              <a:ext cx="544724" cy="8974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1"/>
            </p:cNvCxnSpPr>
            <p:nvPr/>
          </p:nvCxnSpPr>
          <p:spPr>
            <a:xfrm flipH="1" flipV="1">
              <a:off x="6372202" y="3830268"/>
              <a:ext cx="817929" cy="1023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1"/>
            </p:cNvCxnSpPr>
            <p:nvPr/>
          </p:nvCxnSpPr>
          <p:spPr>
            <a:xfrm flipH="1">
              <a:off x="6721842" y="4313631"/>
              <a:ext cx="478632" cy="172129"/>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a:off x="4499992" y="3410368"/>
              <a:ext cx="587880" cy="15839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4499992" y="3087222"/>
              <a:ext cx="656603" cy="32314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63988" y="4968208"/>
              <a:ext cx="771380" cy="1883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Content Placeholder 2"/>
          <p:cNvSpPr txBox="1">
            <a:spLocks/>
          </p:cNvSpPr>
          <p:nvPr/>
        </p:nvSpPr>
        <p:spPr>
          <a:xfrm>
            <a:off x="166109" y="4664897"/>
            <a:ext cx="8368192" cy="18907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US" altLang="en-US" sz="1800" dirty="0"/>
          </a:p>
        </p:txBody>
      </p:sp>
    </p:spTree>
    <p:extLst>
      <p:ext uri="{BB962C8B-B14F-4D97-AF65-F5344CB8AC3E}">
        <p14:creationId xmlns:p14="http://schemas.microsoft.com/office/powerpoint/2010/main" val="419349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Load Lifting Straps</a:t>
            </a:r>
            <a:endParaRPr lang="en-US" altLang="en-US" dirty="0"/>
          </a:p>
        </p:txBody>
      </p:sp>
      <p:sp>
        <p:nvSpPr>
          <p:cNvPr id="3" name="Content Placeholder 2"/>
          <p:cNvSpPr>
            <a:spLocks noGrp="1"/>
          </p:cNvSpPr>
          <p:nvPr>
            <p:ph idx="1"/>
          </p:nvPr>
        </p:nvSpPr>
        <p:spPr>
          <a:xfrm>
            <a:off x="179512" y="1270608"/>
            <a:ext cx="5256584" cy="3598551"/>
          </a:xfrm>
        </p:spPr>
        <p:txBody>
          <a:bodyPr>
            <a:noAutofit/>
          </a:bodyPr>
          <a:lstStyle/>
          <a:p>
            <a:pPr lvl="0"/>
            <a:r>
              <a:rPr lang="en-US" altLang="en-US" sz="1800" b="1" dirty="0"/>
              <a:t>Load Lifting Straps</a:t>
            </a:r>
            <a:r>
              <a:rPr lang="en-US" altLang="en-US" sz="1800" dirty="0"/>
              <a:t> </a:t>
            </a:r>
            <a:r>
              <a:rPr lang="en-US" altLang="en-US" sz="1800" dirty="0" smtClean="0"/>
              <a:t>are </a:t>
            </a:r>
            <a:r>
              <a:rPr lang="en-US" altLang="en-US" sz="1800" dirty="0"/>
              <a:t>appearing on higher end internal (and a few external) frame packs to keep them from sagging and close to the torso. </a:t>
            </a:r>
            <a:endParaRPr lang="en-US" altLang="en-US" sz="1800" dirty="0" smtClean="0"/>
          </a:p>
          <a:p>
            <a:pPr lvl="0"/>
            <a:r>
              <a:rPr lang="en-US" altLang="en-US" sz="1800" dirty="0" smtClean="0"/>
              <a:t>They </a:t>
            </a:r>
            <a:r>
              <a:rPr lang="en-US" altLang="en-US" sz="1800" dirty="0"/>
              <a:t>attach to the bottom of the shoulder strap and to the bottom/side of the pack and are designed to lift and snug the lower part of the pack into the lumbar area of the back. </a:t>
            </a:r>
            <a:endParaRPr lang="en-US" altLang="en-US" sz="1800" dirty="0" smtClean="0"/>
          </a:p>
          <a:p>
            <a:pPr lvl="0"/>
            <a:r>
              <a:rPr lang="en-US" altLang="en-US" sz="1800" dirty="0" smtClean="0"/>
              <a:t>This </a:t>
            </a:r>
            <a:r>
              <a:rPr lang="en-US" altLang="en-US" sz="1800" dirty="0"/>
              <a:t>is not just a shoulder strap length adjustment as on many packs but specifically designed for this function. </a:t>
            </a:r>
          </a:p>
          <a:p>
            <a:pPr lvl="0"/>
            <a:endParaRPr lang="en-US" altLang="en-US" sz="1700" dirty="0"/>
          </a:p>
        </p:txBody>
      </p:sp>
      <p:sp>
        <p:nvSpPr>
          <p:cNvPr id="47" name="Content Placeholder 2"/>
          <p:cNvSpPr txBox="1">
            <a:spLocks/>
          </p:cNvSpPr>
          <p:nvPr/>
        </p:nvSpPr>
        <p:spPr>
          <a:xfrm>
            <a:off x="166109" y="4664897"/>
            <a:ext cx="8368192" cy="18907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US" alt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279323"/>
            <a:ext cx="2565498" cy="3933763"/>
          </a:xfrm>
          <a:prstGeom prst="rect">
            <a:avLst/>
          </a:prstGeom>
        </p:spPr>
      </p:pic>
      <p:grpSp>
        <p:nvGrpSpPr>
          <p:cNvPr id="17" name="Group 16"/>
          <p:cNvGrpSpPr/>
          <p:nvPr/>
        </p:nvGrpSpPr>
        <p:grpSpPr>
          <a:xfrm>
            <a:off x="4283968" y="4362600"/>
            <a:ext cx="2664296" cy="338554"/>
            <a:chOff x="4139952" y="3717032"/>
            <a:chExt cx="2664296" cy="338554"/>
          </a:xfrm>
        </p:grpSpPr>
        <p:sp>
          <p:nvSpPr>
            <p:cNvPr id="13" name="TextBox 12"/>
            <p:cNvSpPr txBox="1"/>
            <p:nvPr/>
          </p:nvSpPr>
          <p:spPr>
            <a:xfrm>
              <a:off x="4139952" y="3717032"/>
              <a:ext cx="1684835" cy="338554"/>
            </a:xfrm>
            <a:prstGeom prst="rect">
              <a:avLst/>
            </a:prstGeom>
            <a:noFill/>
          </p:spPr>
          <p:txBody>
            <a:bodyPr wrap="square" rtlCol="0">
              <a:spAutoFit/>
            </a:bodyPr>
            <a:lstStyle/>
            <a:p>
              <a:r>
                <a:rPr lang="en-US" sz="1600" dirty="0" smtClean="0">
                  <a:solidFill>
                    <a:schemeClr val="tx1">
                      <a:lumMod val="65000"/>
                      <a:lumOff val="35000"/>
                    </a:schemeClr>
                  </a:solidFill>
                </a:rPr>
                <a:t>Load Lifting Straps</a:t>
              </a:r>
              <a:endParaRPr lang="en-US" sz="1600" dirty="0">
                <a:solidFill>
                  <a:schemeClr val="tx1">
                    <a:lumMod val="65000"/>
                    <a:lumOff val="35000"/>
                  </a:schemeClr>
                </a:solidFill>
              </a:endParaRPr>
            </a:p>
          </p:txBody>
        </p:sp>
        <p:cxnSp>
          <p:nvCxnSpPr>
            <p:cNvPr id="24" name="Straight Arrow Connector 23"/>
            <p:cNvCxnSpPr>
              <a:stCxn id="13" idx="3"/>
            </p:cNvCxnSpPr>
            <p:nvPr/>
          </p:nvCxnSpPr>
          <p:spPr>
            <a:xfrm flipV="1">
              <a:off x="5824787" y="3717035"/>
              <a:ext cx="979461" cy="1692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3420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Padded Shoulder Straps</a:t>
            </a:r>
            <a:endParaRPr lang="en-US" altLang="en-US" dirty="0"/>
          </a:p>
        </p:txBody>
      </p:sp>
      <p:sp>
        <p:nvSpPr>
          <p:cNvPr id="3" name="Content Placeholder 2"/>
          <p:cNvSpPr>
            <a:spLocks noGrp="1"/>
          </p:cNvSpPr>
          <p:nvPr>
            <p:ph idx="1"/>
          </p:nvPr>
        </p:nvSpPr>
        <p:spPr>
          <a:xfrm>
            <a:off x="185147" y="1390719"/>
            <a:ext cx="4405363" cy="2734455"/>
          </a:xfrm>
        </p:spPr>
        <p:txBody>
          <a:bodyPr>
            <a:normAutofit lnSpcReduction="10000"/>
          </a:bodyPr>
          <a:lstStyle/>
          <a:p>
            <a:r>
              <a:rPr lang="en-US" altLang="en-US" sz="1600" b="1" dirty="0" smtClean="0"/>
              <a:t>Padded </a:t>
            </a:r>
            <a:r>
              <a:rPr lang="en-US" altLang="en-US" sz="1600" b="1" dirty="0"/>
              <a:t>Shoulder Straps</a:t>
            </a:r>
            <a:r>
              <a:rPr lang="en-US" altLang="en-US" sz="1600" dirty="0"/>
              <a:t> go from the pack just behind/below the top of the shoulder, over the shoulder, and back down to the pack somewhere near the hip belt (bottom). </a:t>
            </a:r>
            <a:endParaRPr lang="en-US" altLang="en-US" sz="1600" dirty="0" smtClean="0"/>
          </a:p>
          <a:p>
            <a:r>
              <a:rPr lang="en-US" altLang="en-US" sz="1600" dirty="0" smtClean="0"/>
              <a:t>When backpackers </a:t>
            </a:r>
            <a:r>
              <a:rPr lang="en-US" altLang="en-US" sz="1600" dirty="0"/>
              <a:t>experience sore shoulders it is often because too much weight is being carried by the shoulders -- the shoulder straps are lifting the weight off the hip belt. </a:t>
            </a:r>
            <a:endParaRPr lang="en-US" altLang="en-US" sz="1600" dirty="0" smtClean="0"/>
          </a:p>
          <a:p>
            <a:r>
              <a:rPr lang="en-US" altLang="en-US" sz="1600" dirty="0" smtClean="0"/>
              <a:t>Two </a:t>
            </a:r>
            <a:r>
              <a:rPr lang="en-US" altLang="en-US" sz="1600" dirty="0"/>
              <a:t>remedies are (1) loosening the shoulder straps, and (2) changing the position where the straps attach to the pack. </a:t>
            </a:r>
          </a:p>
        </p:txBody>
      </p:sp>
      <p:grpSp>
        <p:nvGrpSpPr>
          <p:cNvPr id="46" name="Group 45"/>
          <p:cNvGrpSpPr>
            <a:grpSpLocks noChangeAspect="1"/>
          </p:cNvGrpSpPr>
          <p:nvPr/>
        </p:nvGrpSpPr>
        <p:grpSpPr>
          <a:xfrm>
            <a:off x="4532203" y="1196752"/>
            <a:ext cx="4611797" cy="2738667"/>
            <a:chOff x="2840522" y="1844824"/>
            <a:chExt cx="6016135" cy="3572618"/>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1844824"/>
              <a:ext cx="3572618" cy="3572618"/>
            </a:xfrm>
            <a:prstGeom prst="rect">
              <a:avLst/>
            </a:prstGeom>
          </p:spPr>
        </p:pic>
        <p:sp>
          <p:nvSpPr>
            <p:cNvPr id="6" name="TextBox 5"/>
            <p:cNvSpPr txBox="1"/>
            <p:nvPr/>
          </p:nvSpPr>
          <p:spPr>
            <a:xfrm>
              <a:off x="6974738" y="2341863"/>
              <a:ext cx="1656184" cy="331551"/>
            </a:xfrm>
            <a:prstGeom prst="rect">
              <a:avLst/>
            </a:prstGeom>
            <a:noFill/>
          </p:spPr>
          <p:txBody>
            <a:bodyPr wrap="square" rtlCol="0">
              <a:spAutoFit/>
            </a:bodyPr>
            <a:lstStyle/>
            <a:p>
              <a:r>
                <a:rPr lang="en-US" sz="1000" dirty="0" smtClean="0"/>
                <a:t>Load Control Strap</a:t>
              </a:r>
              <a:endParaRPr lang="en-US" sz="1000" dirty="0"/>
            </a:p>
          </p:txBody>
        </p:sp>
        <p:sp>
          <p:nvSpPr>
            <p:cNvPr id="7" name="TextBox 6"/>
            <p:cNvSpPr txBox="1"/>
            <p:nvPr/>
          </p:nvSpPr>
          <p:spPr>
            <a:xfrm>
              <a:off x="7266567" y="3295366"/>
              <a:ext cx="974651" cy="331551"/>
            </a:xfrm>
            <a:prstGeom prst="rect">
              <a:avLst/>
            </a:prstGeom>
            <a:noFill/>
          </p:spPr>
          <p:txBody>
            <a:bodyPr wrap="square" rtlCol="0">
              <a:spAutoFit/>
            </a:bodyPr>
            <a:lstStyle/>
            <a:p>
              <a:r>
                <a:rPr lang="en-US" sz="1000" dirty="0" smtClean="0"/>
                <a:t>“D” Ring</a:t>
              </a:r>
              <a:endParaRPr lang="en-US" sz="1000" dirty="0"/>
            </a:p>
          </p:txBody>
        </p:sp>
        <p:sp>
          <p:nvSpPr>
            <p:cNvPr id="8" name="TextBox 7"/>
            <p:cNvSpPr txBox="1"/>
            <p:nvPr/>
          </p:nvSpPr>
          <p:spPr>
            <a:xfrm>
              <a:off x="7020271" y="2905199"/>
              <a:ext cx="1826017" cy="538772"/>
            </a:xfrm>
            <a:prstGeom prst="rect">
              <a:avLst/>
            </a:prstGeom>
            <a:noFill/>
          </p:spPr>
          <p:txBody>
            <a:bodyPr wrap="square" rtlCol="0">
              <a:spAutoFit/>
            </a:bodyPr>
            <a:lstStyle/>
            <a:p>
              <a:r>
                <a:rPr lang="en-US" sz="1000" dirty="0" smtClean="0"/>
                <a:t>Padded Shoulder Strap</a:t>
              </a:r>
              <a:endParaRPr lang="en-US" sz="1000" dirty="0"/>
            </a:p>
          </p:txBody>
        </p:sp>
        <p:sp>
          <p:nvSpPr>
            <p:cNvPr id="9" name="TextBox 8"/>
            <p:cNvSpPr txBox="1"/>
            <p:nvPr/>
          </p:nvSpPr>
          <p:spPr>
            <a:xfrm>
              <a:off x="7190131" y="3766793"/>
              <a:ext cx="1656184" cy="331551"/>
            </a:xfrm>
            <a:prstGeom prst="rect">
              <a:avLst/>
            </a:prstGeom>
            <a:noFill/>
          </p:spPr>
          <p:txBody>
            <a:bodyPr wrap="square" rtlCol="0">
              <a:spAutoFit/>
            </a:bodyPr>
            <a:lstStyle/>
            <a:p>
              <a:r>
                <a:rPr lang="en-US" sz="1000" dirty="0" smtClean="0"/>
                <a:t>Sternum Strap</a:t>
              </a:r>
              <a:endParaRPr lang="en-US" sz="1000" dirty="0"/>
            </a:p>
          </p:txBody>
        </p:sp>
        <p:sp>
          <p:nvSpPr>
            <p:cNvPr id="10" name="TextBox 9"/>
            <p:cNvSpPr txBox="1"/>
            <p:nvPr/>
          </p:nvSpPr>
          <p:spPr>
            <a:xfrm>
              <a:off x="2840522" y="3244592"/>
              <a:ext cx="1659470" cy="331551"/>
            </a:xfrm>
            <a:prstGeom prst="rect">
              <a:avLst/>
            </a:prstGeom>
            <a:noFill/>
          </p:spPr>
          <p:txBody>
            <a:bodyPr wrap="square" rtlCol="0">
              <a:spAutoFit/>
            </a:bodyPr>
            <a:lstStyle/>
            <a:p>
              <a:r>
                <a:rPr lang="en-US" sz="1000" dirty="0" smtClean="0"/>
                <a:t>Compression Straps</a:t>
              </a:r>
              <a:endParaRPr lang="en-US" sz="1000" dirty="0"/>
            </a:p>
          </p:txBody>
        </p:sp>
        <p:sp>
          <p:nvSpPr>
            <p:cNvPr id="11" name="TextBox 10"/>
            <p:cNvSpPr txBox="1"/>
            <p:nvPr/>
          </p:nvSpPr>
          <p:spPr>
            <a:xfrm>
              <a:off x="3239852" y="4833156"/>
              <a:ext cx="1656184" cy="331551"/>
            </a:xfrm>
            <a:prstGeom prst="rect">
              <a:avLst/>
            </a:prstGeom>
            <a:noFill/>
          </p:spPr>
          <p:txBody>
            <a:bodyPr wrap="square" rtlCol="0">
              <a:spAutoFit/>
            </a:bodyPr>
            <a:lstStyle/>
            <a:p>
              <a:r>
                <a:rPr lang="en-US" sz="1000" dirty="0" smtClean="0"/>
                <a:t>Stabilizer Strap</a:t>
              </a:r>
              <a:endParaRPr lang="en-US" sz="1000" dirty="0"/>
            </a:p>
          </p:txBody>
        </p:sp>
        <p:sp>
          <p:nvSpPr>
            <p:cNvPr id="12" name="TextBox 11"/>
            <p:cNvSpPr txBox="1"/>
            <p:nvPr/>
          </p:nvSpPr>
          <p:spPr>
            <a:xfrm>
              <a:off x="7200473" y="4147854"/>
              <a:ext cx="1656184" cy="331551"/>
            </a:xfrm>
            <a:prstGeom prst="rect">
              <a:avLst/>
            </a:prstGeom>
            <a:noFill/>
          </p:spPr>
          <p:txBody>
            <a:bodyPr wrap="square" rtlCol="0">
              <a:spAutoFit/>
            </a:bodyPr>
            <a:lstStyle/>
            <a:p>
              <a:r>
                <a:rPr lang="en-US" sz="1000" dirty="0" smtClean="0"/>
                <a:t>Padded Hip Belt</a:t>
              </a:r>
              <a:endParaRPr lang="en-US" sz="1000" dirty="0"/>
            </a:p>
          </p:txBody>
        </p:sp>
        <p:cxnSp>
          <p:nvCxnSpPr>
            <p:cNvPr id="16" name="Straight Arrow Connector 15"/>
            <p:cNvCxnSpPr/>
            <p:nvPr/>
          </p:nvCxnSpPr>
          <p:spPr>
            <a:xfrm flipH="1">
              <a:off x="6372200" y="2491584"/>
              <a:ext cx="602538" cy="413615"/>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1"/>
            </p:cNvCxnSpPr>
            <p:nvPr/>
          </p:nvCxnSpPr>
          <p:spPr>
            <a:xfrm flipH="1">
              <a:off x="6618494" y="3174585"/>
              <a:ext cx="401777" cy="220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flipH="1">
              <a:off x="6721843" y="3461143"/>
              <a:ext cx="544724" cy="8974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1"/>
            </p:cNvCxnSpPr>
            <p:nvPr/>
          </p:nvCxnSpPr>
          <p:spPr>
            <a:xfrm flipH="1" flipV="1">
              <a:off x="6372202" y="3830268"/>
              <a:ext cx="817929" cy="1023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1"/>
            </p:cNvCxnSpPr>
            <p:nvPr/>
          </p:nvCxnSpPr>
          <p:spPr>
            <a:xfrm flipH="1">
              <a:off x="6721842" y="4313631"/>
              <a:ext cx="478632" cy="172129"/>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a:off x="4499992" y="3410368"/>
              <a:ext cx="587880" cy="15839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4499992" y="3087222"/>
              <a:ext cx="656603" cy="32314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63988" y="4968208"/>
              <a:ext cx="771380" cy="1883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Content Placeholder 2"/>
          <p:cNvSpPr txBox="1">
            <a:spLocks/>
          </p:cNvSpPr>
          <p:nvPr/>
        </p:nvSpPr>
        <p:spPr>
          <a:xfrm>
            <a:off x="179512" y="3935419"/>
            <a:ext cx="8368192" cy="266193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t>If loosening the straps causes the pack to "fall away off the back" and the straps attach to the pack well below your shoulders, the pack (or adjustment) may be too short for your torso length and the shoulder straps could be moved up on the pack (or </a:t>
            </a:r>
            <a:r>
              <a:rPr lang="en-US" altLang="en-US" sz="1600" dirty="0" smtClean="0"/>
              <a:t>some allow </a:t>
            </a:r>
            <a:r>
              <a:rPr lang="en-US" altLang="en-US" sz="1600" dirty="0"/>
              <a:t>the hip belt to be moved down). </a:t>
            </a:r>
            <a:endParaRPr lang="en-US" altLang="en-US" sz="1600" dirty="0" smtClean="0"/>
          </a:p>
          <a:p>
            <a:r>
              <a:rPr lang="en-US" altLang="en-US" sz="1600" dirty="0" smtClean="0"/>
              <a:t>If it </a:t>
            </a:r>
            <a:r>
              <a:rPr lang="en-US" altLang="en-US" sz="1600" dirty="0"/>
              <a:t>"falls away" and </a:t>
            </a:r>
            <a:r>
              <a:rPr lang="en-US" altLang="en-US" sz="1600" dirty="0" smtClean="0"/>
              <a:t>the </a:t>
            </a:r>
            <a:r>
              <a:rPr lang="en-US" altLang="en-US" sz="1600" dirty="0"/>
              <a:t>straps attach above your shoulders, you may need to move them down (move the hip belt up) on the pack. </a:t>
            </a:r>
            <a:endParaRPr lang="en-US" altLang="en-US" sz="1600" dirty="0" smtClean="0"/>
          </a:p>
          <a:p>
            <a:r>
              <a:rPr lang="en-US" altLang="en-US" sz="1600" dirty="0" smtClean="0"/>
              <a:t>The </a:t>
            </a:r>
            <a:r>
              <a:rPr lang="en-US" altLang="en-US" sz="1600" dirty="0"/>
              <a:t>shoulder straps should attach to the pack just below shoulder level. </a:t>
            </a:r>
            <a:endParaRPr lang="en-US" altLang="en-US" sz="1600" dirty="0" smtClean="0"/>
          </a:p>
          <a:p>
            <a:r>
              <a:rPr lang="en-US" altLang="en-US" sz="1600" dirty="0" smtClean="0"/>
              <a:t>Another </a:t>
            </a:r>
            <a:r>
              <a:rPr lang="en-US" altLang="en-US" sz="1600" dirty="0"/>
              <a:t>potential remedy for the "falling away" problem is to tighten the load control straps, if the pack has them. </a:t>
            </a:r>
            <a:endParaRPr lang="en-US" altLang="en-US" sz="1600" dirty="0" smtClean="0"/>
          </a:p>
          <a:p>
            <a:r>
              <a:rPr lang="en-US" altLang="en-US" sz="1600" dirty="0" smtClean="0"/>
              <a:t>If </a:t>
            </a:r>
            <a:r>
              <a:rPr lang="en-US" altLang="en-US" sz="1600" dirty="0"/>
              <a:t>problems persist and you are out of adjustments, a different pack may be necessary. </a:t>
            </a:r>
            <a:endParaRPr lang="en-US" sz="1600" dirty="0"/>
          </a:p>
        </p:txBody>
      </p:sp>
    </p:spTree>
    <p:extLst>
      <p:ext uri="{BB962C8B-B14F-4D97-AF65-F5344CB8AC3E}">
        <p14:creationId xmlns:p14="http://schemas.microsoft.com/office/powerpoint/2010/main" val="3504792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Shoulder Strap Adjustment</a:t>
            </a:r>
            <a:endParaRPr lang="en-US" dirty="0"/>
          </a:p>
        </p:txBody>
      </p:sp>
      <p:sp>
        <p:nvSpPr>
          <p:cNvPr id="3" name="Content Placeholder 2"/>
          <p:cNvSpPr>
            <a:spLocks noGrp="1"/>
          </p:cNvSpPr>
          <p:nvPr>
            <p:ph idx="1"/>
          </p:nvPr>
        </p:nvSpPr>
        <p:spPr>
          <a:xfrm>
            <a:off x="4211960" y="1340768"/>
            <a:ext cx="4680520" cy="5184576"/>
          </a:xfrm>
        </p:spPr>
        <p:txBody>
          <a:bodyPr>
            <a:normAutofit fontScale="92500" lnSpcReduction="20000"/>
          </a:bodyPr>
          <a:lstStyle/>
          <a:p>
            <a:r>
              <a:rPr lang="en-US" dirty="0"/>
              <a:t>Pull down and back on the ends of the shoulder straps to tighten them.</a:t>
            </a:r>
          </a:p>
          <a:p>
            <a:r>
              <a:rPr lang="en-US" dirty="0"/>
              <a:t>Shoulder straps should wrap closely around your shoulders, but they should NOT be carrying significant weight. If they are, you'll be putting undue stress on shoulder, neck and upper-back muscles.</a:t>
            </a:r>
          </a:p>
          <a:p>
            <a:r>
              <a:rPr lang="en-US" dirty="0"/>
              <a:t>Check to see that the shoulder strap anchor points on your pack are 1 to 2 inches below the top of your </a:t>
            </a:r>
            <a:r>
              <a:rPr lang="en-US" dirty="0" smtClean="0"/>
              <a:t>shoulders; </a:t>
            </a:r>
            <a:r>
              <a:rPr lang="en-US" dirty="0"/>
              <a:t>roughly at the top of your shoulder blades. </a:t>
            </a:r>
            <a:endParaRPr lang="en-US" dirty="0" smtClean="0"/>
          </a:p>
          <a:p>
            <a:r>
              <a:rPr lang="en-US" dirty="0" smtClean="0"/>
              <a:t>If </a:t>
            </a:r>
            <a:r>
              <a:rPr lang="en-US" dirty="0"/>
              <a:t>not, then either your hipbelt is at the wrong level or your pack’s torso length is incorrect.</a:t>
            </a:r>
          </a:p>
          <a:p>
            <a:r>
              <a:rPr lang="en-US" dirty="0"/>
              <a:t>Vary shoulder-strap tension by tightening and loosening the straps. </a:t>
            </a:r>
            <a:endParaRPr lang="en-US" dirty="0" smtClean="0"/>
          </a:p>
          <a:p>
            <a:r>
              <a:rPr lang="en-US" dirty="0" smtClean="0"/>
              <a:t>Learn </a:t>
            </a:r>
            <a:r>
              <a:rPr lang="en-US" dirty="0"/>
              <a:t>how to adjust the straps in small increments so you can relieve any pressure points or pain during your hike.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999"/>
          <a:stretch/>
        </p:blipFill>
        <p:spPr>
          <a:xfrm>
            <a:off x="284458" y="1340768"/>
            <a:ext cx="3855494" cy="2196083"/>
          </a:xfrm>
          <a:prstGeom prst="rect">
            <a:avLst/>
          </a:prstGeom>
        </p:spPr>
      </p:pic>
    </p:spTree>
    <p:extLst>
      <p:ext uri="{BB962C8B-B14F-4D97-AF65-F5344CB8AC3E}">
        <p14:creationId xmlns:p14="http://schemas.microsoft.com/office/powerpoint/2010/main" val="1261656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Load Control Straps</a:t>
            </a:r>
            <a:endParaRPr lang="en-US" altLang="en-US" dirty="0"/>
          </a:p>
        </p:txBody>
      </p:sp>
      <p:sp>
        <p:nvSpPr>
          <p:cNvPr id="3" name="Content Placeholder 2"/>
          <p:cNvSpPr>
            <a:spLocks noGrp="1"/>
          </p:cNvSpPr>
          <p:nvPr>
            <p:ph idx="1"/>
          </p:nvPr>
        </p:nvSpPr>
        <p:spPr>
          <a:xfrm>
            <a:off x="179512" y="1270608"/>
            <a:ext cx="4398683" cy="3022488"/>
          </a:xfrm>
        </p:spPr>
        <p:txBody>
          <a:bodyPr>
            <a:noAutofit/>
          </a:bodyPr>
          <a:lstStyle/>
          <a:p>
            <a:r>
              <a:rPr lang="en-US" altLang="en-US" sz="1800" b="1" dirty="0"/>
              <a:t>Load Control Straps</a:t>
            </a:r>
            <a:r>
              <a:rPr lang="en-US" altLang="en-US" sz="1800" dirty="0"/>
              <a:t> extend from shoulder straps just in front of the shoulder to the top of the pack. </a:t>
            </a:r>
            <a:endParaRPr lang="en-US" altLang="en-US" sz="1800" dirty="0" smtClean="0"/>
          </a:p>
          <a:p>
            <a:r>
              <a:rPr lang="en-US" altLang="en-US" sz="1800" dirty="0" smtClean="0"/>
              <a:t>Not </a:t>
            </a:r>
            <a:r>
              <a:rPr lang="en-US" altLang="en-US" sz="1800" dirty="0"/>
              <a:t>all packs have these. </a:t>
            </a:r>
            <a:endParaRPr lang="en-US" altLang="en-US" sz="1800" dirty="0" smtClean="0"/>
          </a:p>
          <a:p>
            <a:r>
              <a:rPr lang="en-US" altLang="en-US" sz="1800" dirty="0" smtClean="0"/>
              <a:t>When </a:t>
            </a:r>
            <a:r>
              <a:rPr lang="en-US" altLang="en-US" sz="1800" dirty="0"/>
              <a:t>pulled tight, they pull the pack weight in close to the shoulders. </a:t>
            </a:r>
            <a:endParaRPr lang="en-US" altLang="en-US" sz="1800" dirty="0" smtClean="0"/>
          </a:p>
          <a:p>
            <a:r>
              <a:rPr lang="en-US" altLang="en-US" sz="1800" dirty="0" smtClean="0"/>
              <a:t>When </a:t>
            </a:r>
            <a:r>
              <a:rPr lang="en-US" altLang="en-US" sz="1800" dirty="0"/>
              <a:t>loosened, they allow the pack to "fall off the back". </a:t>
            </a:r>
            <a:endParaRPr lang="en-US" altLang="en-US" sz="1800" dirty="0" smtClean="0"/>
          </a:p>
          <a:p>
            <a:r>
              <a:rPr lang="en-US" altLang="en-US" sz="1800" dirty="0" smtClean="0"/>
              <a:t>These </a:t>
            </a:r>
            <a:r>
              <a:rPr lang="en-US" altLang="en-US" sz="1800" dirty="0"/>
              <a:t>are useful features on steep and/or rocky climbs. </a:t>
            </a:r>
            <a:endParaRPr lang="en-US" altLang="en-US" sz="1800" dirty="0" smtClean="0"/>
          </a:p>
          <a:p>
            <a:pPr lvl="0"/>
            <a:endParaRPr lang="en-US" altLang="en-US" sz="1700" dirty="0"/>
          </a:p>
        </p:txBody>
      </p:sp>
      <p:grpSp>
        <p:nvGrpSpPr>
          <p:cNvPr id="46" name="Group 45"/>
          <p:cNvGrpSpPr>
            <a:grpSpLocks noChangeAspect="1"/>
          </p:cNvGrpSpPr>
          <p:nvPr/>
        </p:nvGrpSpPr>
        <p:grpSpPr>
          <a:xfrm>
            <a:off x="4532203" y="1196752"/>
            <a:ext cx="4611797" cy="2738667"/>
            <a:chOff x="2840522" y="1844824"/>
            <a:chExt cx="6016135" cy="3572618"/>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1844824"/>
              <a:ext cx="3572618" cy="3572618"/>
            </a:xfrm>
            <a:prstGeom prst="rect">
              <a:avLst/>
            </a:prstGeom>
          </p:spPr>
        </p:pic>
        <p:sp>
          <p:nvSpPr>
            <p:cNvPr id="6" name="TextBox 5"/>
            <p:cNvSpPr txBox="1"/>
            <p:nvPr/>
          </p:nvSpPr>
          <p:spPr>
            <a:xfrm>
              <a:off x="6974738" y="2341863"/>
              <a:ext cx="1656184" cy="331551"/>
            </a:xfrm>
            <a:prstGeom prst="rect">
              <a:avLst/>
            </a:prstGeom>
            <a:noFill/>
          </p:spPr>
          <p:txBody>
            <a:bodyPr wrap="square" rtlCol="0">
              <a:spAutoFit/>
            </a:bodyPr>
            <a:lstStyle/>
            <a:p>
              <a:r>
                <a:rPr lang="en-US" sz="1000" dirty="0" smtClean="0"/>
                <a:t>Load Control Strap</a:t>
              </a:r>
              <a:endParaRPr lang="en-US" sz="1000" dirty="0"/>
            </a:p>
          </p:txBody>
        </p:sp>
        <p:sp>
          <p:nvSpPr>
            <p:cNvPr id="7" name="TextBox 6"/>
            <p:cNvSpPr txBox="1"/>
            <p:nvPr/>
          </p:nvSpPr>
          <p:spPr>
            <a:xfrm>
              <a:off x="7266567" y="3295366"/>
              <a:ext cx="974651" cy="331551"/>
            </a:xfrm>
            <a:prstGeom prst="rect">
              <a:avLst/>
            </a:prstGeom>
            <a:noFill/>
          </p:spPr>
          <p:txBody>
            <a:bodyPr wrap="square" rtlCol="0">
              <a:spAutoFit/>
            </a:bodyPr>
            <a:lstStyle/>
            <a:p>
              <a:r>
                <a:rPr lang="en-US" sz="1000" dirty="0" smtClean="0"/>
                <a:t>“D” Ring</a:t>
              </a:r>
              <a:endParaRPr lang="en-US" sz="1000" dirty="0"/>
            </a:p>
          </p:txBody>
        </p:sp>
        <p:sp>
          <p:nvSpPr>
            <p:cNvPr id="8" name="TextBox 7"/>
            <p:cNvSpPr txBox="1"/>
            <p:nvPr/>
          </p:nvSpPr>
          <p:spPr>
            <a:xfrm>
              <a:off x="7020271" y="2905199"/>
              <a:ext cx="1826017" cy="538772"/>
            </a:xfrm>
            <a:prstGeom prst="rect">
              <a:avLst/>
            </a:prstGeom>
            <a:noFill/>
          </p:spPr>
          <p:txBody>
            <a:bodyPr wrap="square" rtlCol="0">
              <a:spAutoFit/>
            </a:bodyPr>
            <a:lstStyle/>
            <a:p>
              <a:r>
                <a:rPr lang="en-US" sz="1000" dirty="0" smtClean="0"/>
                <a:t>Padded Shoulder Strap</a:t>
              </a:r>
              <a:endParaRPr lang="en-US" sz="1000" dirty="0"/>
            </a:p>
          </p:txBody>
        </p:sp>
        <p:sp>
          <p:nvSpPr>
            <p:cNvPr id="9" name="TextBox 8"/>
            <p:cNvSpPr txBox="1"/>
            <p:nvPr/>
          </p:nvSpPr>
          <p:spPr>
            <a:xfrm>
              <a:off x="7190131" y="3766793"/>
              <a:ext cx="1656184" cy="331551"/>
            </a:xfrm>
            <a:prstGeom prst="rect">
              <a:avLst/>
            </a:prstGeom>
            <a:noFill/>
          </p:spPr>
          <p:txBody>
            <a:bodyPr wrap="square" rtlCol="0">
              <a:spAutoFit/>
            </a:bodyPr>
            <a:lstStyle/>
            <a:p>
              <a:r>
                <a:rPr lang="en-US" sz="1000" dirty="0" smtClean="0"/>
                <a:t>Sternum Strap</a:t>
              </a:r>
              <a:endParaRPr lang="en-US" sz="1000" dirty="0"/>
            </a:p>
          </p:txBody>
        </p:sp>
        <p:sp>
          <p:nvSpPr>
            <p:cNvPr id="10" name="TextBox 9"/>
            <p:cNvSpPr txBox="1"/>
            <p:nvPr/>
          </p:nvSpPr>
          <p:spPr>
            <a:xfrm>
              <a:off x="2840522" y="3244592"/>
              <a:ext cx="1659470" cy="331551"/>
            </a:xfrm>
            <a:prstGeom prst="rect">
              <a:avLst/>
            </a:prstGeom>
            <a:noFill/>
          </p:spPr>
          <p:txBody>
            <a:bodyPr wrap="square" rtlCol="0">
              <a:spAutoFit/>
            </a:bodyPr>
            <a:lstStyle/>
            <a:p>
              <a:r>
                <a:rPr lang="en-US" sz="1000" dirty="0" smtClean="0"/>
                <a:t>Compression Straps</a:t>
              </a:r>
              <a:endParaRPr lang="en-US" sz="1000" dirty="0"/>
            </a:p>
          </p:txBody>
        </p:sp>
        <p:sp>
          <p:nvSpPr>
            <p:cNvPr id="11" name="TextBox 10"/>
            <p:cNvSpPr txBox="1"/>
            <p:nvPr/>
          </p:nvSpPr>
          <p:spPr>
            <a:xfrm>
              <a:off x="3239852" y="4833156"/>
              <a:ext cx="1656184" cy="331551"/>
            </a:xfrm>
            <a:prstGeom prst="rect">
              <a:avLst/>
            </a:prstGeom>
            <a:noFill/>
          </p:spPr>
          <p:txBody>
            <a:bodyPr wrap="square" rtlCol="0">
              <a:spAutoFit/>
            </a:bodyPr>
            <a:lstStyle/>
            <a:p>
              <a:r>
                <a:rPr lang="en-US" sz="1000" dirty="0" smtClean="0"/>
                <a:t>Stabilizer Strap</a:t>
              </a:r>
              <a:endParaRPr lang="en-US" sz="1000" dirty="0"/>
            </a:p>
          </p:txBody>
        </p:sp>
        <p:sp>
          <p:nvSpPr>
            <p:cNvPr id="12" name="TextBox 11"/>
            <p:cNvSpPr txBox="1"/>
            <p:nvPr/>
          </p:nvSpPr>
          <p:spPr>
            <a:xfrm>
              <a:off x="7200473" y="4147854"/>
              <a:ext cx="1656184" cy="331551"/>
            </a:xfrm>
            <a:prstGeom prst="rect">
              <a:avLst/>
            </a:prstGeom>
            <a:noFill/>
          </p:spPr>
          <p:txBody>
            <a:bodyPr wrap="square" rtlCol="0">
              <a:spAutoFit/>
            </a:bodyPr>
            <a:lstStyle/>
            <a:p>
              <a:r>
                <a:rPr lang="en-US" sz="1000" dirty="0" smtClean="0"/>
                <a:t>Padded Hip Belt</a:t>
              </a:r>
              <a:endParaRPr lang="en-US" sz="1000" dirty="0"/>
            </a:p>
          </p:txBody>
        </p:sp>
        <p:cxnSp>
          <p:nvCxnSpPr>
            <p:cNvPr id="16" name="Straight Arrow Connector 15"/>
            <p:cNvCxnSpPr/>
            <p:nvPr/>
          </p:nvCxnSpPr>
          <p:spPr>
            <a:xfrm flipH="1">
              <a:off x="6372200" y="2491584"/>
              <a:ext cx="602538" cy="413615"/>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1"/>
            </p:cNvCxnSpPr>
            <p:nvPr/>
          </p:nvCxnSpPr>
          <p:spPr>
            <a:xfrm flipH="1">
              <a:off x="6618494" y="3174585"/>
              <a:ext cx="401777" cy="220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flipH="1">
              <a:off x="6721843" y="3461143"/>
              <a:ext cx="544724" cy="8974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1"/>
            </p:cNvCxnSpPr>
            <p:nvPr/>
          </p:nvCxnSpPr>
          <p:spPr>
            <a:xfrm flipH="1" flipV="1">
              <a:off x="6372202" y="3830268"/>
              <a:ext cx="817929" cy="1023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1"/>
            </p:cNvCxnSpPr>
            <p:nvPr/>
          </p:nvCxnSpPr>
          <p:spPr>
            <a:xfrm flipH="1">
              <a:off x="6721842" y="4313631"/>
              <a:ext cx="478632" cy="172129"/>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a:off x="4499992" y="3410368"/>
              <a:ext cx="587880" cy="15839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4499992" y="3087222"/>
              <a:ext cx="656603" cy="32314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63988" y="4968208"/>
              <a:ext cx="771380" cy="1883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Content Placeholder 2"/>
          <p:cNvSpPr txBox="1">
            <a:spLocks/>
          </p:cNvSpPr>
          <p:nvPr/>
        </p:nvSpPr>
        <p:spPr>
          <a:xfrm>
            <a:off x="166109" y="4664897"/>
            <a:ext cx="8368192" cy="18907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US" altLang="en-US" sz="1800" dirty="0"/>
          </a:p>
        </p:txBody>
      </p:sp>
      <p:sp>
        <p:nvSpPr>
          <p:cNvPr id="4" name="Rectangle 3"/>
          <p:cNvSpPr/>
          <p:nvPr/>
        </p:nvSpPr>
        <p:spPr>
          <a:xfrm>
            <a:off x="179512" y="4293096"/>
            <a:ext cx="8568952" cy="1200329"/>
          </a:xfrm>
          <a:prstGeom prst="rect">
            <a:avLst/>
          </a:prstGeom>
        </p:spPr>
        <p:txBody>
          <a:bodyPr wrap="square">
            <a:spAutoFit/>
          </a:bodyPr>
          <a:lstStyle/>
          <a:p>
            <a:pPr marL="347663" lvl="0" indent="-347663" latinLnBrk="0">
              <a:buFont typeface="Arial" panose="020B0604020202020204" pitchFamily="34" charset="0"/>
              <a:buChar char="•"/>
            </a:pPr>
            <a:r>
              <a:rPr lang="en-US" altLang="en-US" dirty="0">
                <a:solidFill>
                  <a:schemeClr val="tx1">
                    <a:lumMod val="65000"/>
                    <a:lumOff val="35000"/>
                  </a:schemeClr>
                </a:solidFill>
              </a:rPr>
              <a:t>Tightening them while going uphill brings the weight in closer so you don't need to bend over quite as much to maintain your balance. </a:t>
            </a:r>
            <a:endParaRPr lang="en-US" altLang="en-US" dirty="0" smtClean="0">
              <a:solidFill>
                <a:schemeClr val="tx1">
                  <a:lumMod val="65000"/>
                  <a:lumOff val="35000"/>
                </a:schemeClr>
              </a:solidFill>
            </a:endParaRPr>
          </a:p>
          <a:p>
            <a:pPr marL="347663" lvl="0" indent="-347663" latinLnBrk="0">
              <a:buFont typeface="Arial" panose="020B0604020202020204" pitchFamily="34" charset="0"/>
              <a:buChar char="•"/>
            </a:pPr>
            <a:r>
              <a:rPr lang="en-US" altLang="en-US" dirty="0" smtClean="0">
                <a:solidFill>
                  <a:schemeClr val="tx1">
                    <a:lumMod val="65000"/>
                    <a:lumOff val="35000"/>
                  </a:schemeClr>
                </a:solidFill>
              </a:rPr>
              <a:t>Going </a:t>
            </a:r>
            <a:r>
              <a:rPr lang="en-US" altLang="en-US" dirty="0">
                <a:solidFill>
                  <a:schemeClr val="tx1">
                    <a:lumMod val="65000"/>
                    <a:lumOff val="35000"/>
                  </a:schemeClr>
                </a:solidFill>
              </a:rPr>
              <a:t>downhill, you may want the weight to be off the back (straps loosened), so that if you stumble, you fall backward against the hill rather than forward down the hill. </a:t>
            </a:r>
          </a:p>
        </p:txBody>
      </p:sp>
    </p:spTree>
    <p:extLst>
      <p:ext uri="{BB962C8B-B14F-4D97-AF65-F5344CB8AC3E}">
        <p14:creationId xmlns:p14="http://schemas.microsoft.com/office/powerpoint/2010/main" val="2669123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187624" y="2996952"/>
            <a:ext cx="3170962" cy="1554272"/>
            <a:chOff x="2737124" y="2105476"/>
            <a:chExt cx="3239032" cy="1554272"/>
          </a:xfrm>
        </p:grpSpPr>
        <p:sp>
          <p:nvSpPr>
            <p:cNvPr id="19" name="Text Box 4"/>
            <p:cNvSpPr txBox="1">
              <a:spLocks noChangeArrowheads="1"/>
            </p:cNvSpPr>
            <p:nvPr/>
          </p:nvSpPr>
          <p:spPr bwMode="auto">
            <a:xfrm>
              <a:off x="3564552" y="2105476"/>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01</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2737124" y="2736418"/>
              <a:ext cx="3239032"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Backpacks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8024" y="2852936"/>
            <a:ext cx="3462089" cy="23083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Choosing a Backpack</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Fitting a Backpack</a:t>
            </a: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Backpack Care</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498762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Adjusting </a:t>
            </a:r>
            <a:r>
              <a:rPr lang="en-US" dirty="0"/>
              <a:t>Load </a:t>
            </a:r>
            <a:r>
              <a:rPr lang="en-US" dirty="0" smtClean="0"/>
              <a:t>Control Straps</a:t>
            </a:r>
            <a:endParaRPr lang="en-US" dirty="0"/>
          </a:p>
        </p:txBody>
      </p:sp>
      <p:sp>
        <p:nvSpPr>
          <p:cNvPr id="3" name="Content Placeholder 2"/>
          <p:cNvSpPr>
            <a:spLocks noGrp="1"/>
          </p:cNvSpPr>
          <p:nvPr>
            <p:ph idx="1"/>
          </p:nvPr>
        </p:nvSpPr>
        <p:spPr>
          <a:xfrm>
            <a:off x="251520" y="1340768"/>
            <a:ext cx="3960440" cy="4739712"/>
          </a:xfrm>
        </p:spPr>
        <p:txBody>
          <a:bodyPr/>
          <a:lstStyle/>
          <a:p>
            <a:r>
              <a:rPr lang="en-US" dirty="0" smtClean="0"/>
              <a:t>Load control </a:t>
            </a:r>
            <a:r>
              <a:rPr lang="en-US" dirty="0"/>
              <a:t>straps connect the top of the shoulder harness to an anchor point near the top of the back panel. When tensioned, they should angle back toward the pack body at roughly a 45-degree angle.</a:t>
            </a:r>
          </a:p>
          <a:p>
            <a:r>
              <a:rPr lang="en-US" dirty="0"/>
              <a:t>Don’t overtighten the load lifters! Excess tension that feels great initially can pinch shoulder joints and create discomfort. Strive for snug—not stiff—tension. If you notice a space at the top of your shoulder harness, loosen the load lifters and try again.</a:t>
            </a:r>
          </a:p>
          <a:p>
            <a:endParaRPr lang="en-US" dirty="0"/>
          </a:p>
        </p:txBody>
      </p:sp>
      <p:pic>
        <p:nvPicPr>
          <p:cNvPr id="6" name="Picture 5"/>
          <p:cNvPicPr>
            <a:picLocks noChangeAspect="1"/>
          </p:cNvPicPr>
          <p:nvPr/>
        </p:nvPicPr>
        <p:blipFill>
          <a:blip r:embed="rId2"/>
          <a:stretch>
            <a:fillRect/>
          </a:stretch>
        </p:blipFill>
        <p:spPr>
          <a:xfrm>
            <a:off x="4283968" y="1431536"/>
            <a:ext cx="4574282" cy="2287141"/>
          </a:xfrm>
          <a:prstGeom prst="rect">
            <a:avLst/>
          </a:prstGeom>
        </p:spPr>
      </p:pic>
    </p:spTree>
    <p:extLst>
      <p:ext uri="{BB962C8B-B14F-4D97-AF65-F5344CB8AC3E}">
        <p14:creationId xmlns:p14="http://schemas.microsoft.com/office/powerpoint/2010/main" val="51053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Sternum Strap</a:t>
            </a:r>
            <a:endParaRPr lang="en-US" altLang="en-US" dirty="0"/>
          </a:p>
        </p:txBody>
      </p:sp>
      <p:sp>
        <p:nvSpPr>
          <p:cNvPr id="3" name="Content Placeholder 2"/>
          <p:cNvSpPr>
            <a:spLocks noGrp="1"/>
          </p:cNvSpPr>
          <p:nvPr>
            <p:ph idx="1"/>
          </p:nvPr>
        </p:nvSpPr>
        <p:spPr>
          <a:xfrm>
            <a:off x="179512" y="1270608"/>
            <a:ext cx="4405363" cy="3742568"/>
          </a:xfrm>
        </p:spPr>
        <p:txBody>
          <a:bodyPr>
            <a:normAutofit fontScale="85000" lnSpcReduction="20000"/>
          </a:bodyPr>
          <a:lstStyle/>
          <a:p>
            <a:pPr lvl="0"/>
            <a:r>
              <a:rPr lang="en-US" altLang="en-US" b="1" dirty="0"/>
              <a:t>Sternum Strap</a:t>
            </a:r>
            <a:r>
              <a:rPr lang="en-US" altLang="en-US" dirty="0"/>
              <a:t> goes from one shoulder strap to the other across the chest. </a:t>
            </a:r>
            <a:endParaRPr lang="en-US" altLang="en-US" dirty="0" smtClean="0"/>
          </a:p>
          <a:p>
            <a:pPr lvl="0"/>
            <a:r>
              <a:rPr lang="en-US" altLang="en-US" dirty="0" smtClean="0"/>
              <a:t>Not </a:t>
            </a:r>
            <a:r>
              <a:rPr lang="en-US" altLang="en-US" dirty="0"/>
              <a:t>all packs have this strap, but it is one that may be a near necessity. </a:t>
            </a:r>
            <a:endParaRPr lang="en-US" altLang="en-US" dirty="0" smtClean="0"/>
          </a:p>
          <a:p>
            <a:pPr lvl="0"/>
            <a:r>
              <a:rPr lang="en-US" altLang="en-US" dirty="0" smtClean="0"/>
              <a:t>Sternum </a:t>
            </a:r>
            <a:r>
              <a:rPr lang="en-US" altLang="en-US" dirty="0"/>
              <a:t>strap retrofit kits are available and a lashing strap with a quick release buckle from one shoulder strap to the other is a potential in-the-field substitute. </a:t>
            </a:r>
            <a:endParaRPr lang="en-US" altLang="en-US" dirty="0" smtClean="0"/>
          </a:p>
          <a:p>
            <a:pPr lvl="0"/>
            <a:r>
              <a:rPr lang="en-US" altLang="en-US" dirty="0" smtClean="0"/>
              <a:t>This </a:t>
            </a:r>
            <a:r>
              <a:rPr lang="en-US" altLang="en-US" dirty="0"/>
              <a:t>strap, when pulled tight, relieves the pressure of the shoulder straps on the arms and distributes the pressure across the chest. </a:t>
            </a:r>
            <a:endParaRPr lang="en-US" altLang="en-US" dirty="0" smtClean="0"/>
          </a:p>
          <a:p>
            <a:pPr lvl="0"/>
            <a:r>
              <a:rPr lang="en-US" altLang="en-US" dirty="0" smtClean="0"/>
              <a:t>When backpackers </a:t>
            </a:r>
            <a:r>
              <a:rPr lang="en-US" altLang="en-US" dirty="0"/>
              <a:t>experience numbness in their arms, tightening the sternum strap can often relieve it. </a:t>
            </a:r>
          </a:p>
        </p:txBody>
      </p:sp>
      <p:grpSp>
        <p:nvGrpSpPr>
          <p:cNvPr id="46" name="Group 45"/>
          <p:cNvGrpSpPr>
            <a:grpSpLocks noChangeAspect="1"/>
          </p:cNvGrpSpPr>
          <p:nvPr/>
        </p:nvGrpSpPr>
        <p:grpSpPr>
          <a:xfrm>
            <a:off x="4532203" y="1196752"/>
            <a:ext cx="4611797" cy="2738667"/>
            <a:chOff x="2840522" y="1844824"/>
            <a:chExt cx="6016135" cy="3572618"/>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1844824"/>
              <a:ext cx="3572618" cy="3572618"/>
            </a:xfrm>
            <a:prstGeom prst="rect">
              <a:avLst/>
            </a:prstGeom>
          </p:spPr>
        </p:pic>
        <p:sp>
          <p:nvSpPr>
            <p:cNvPr id="6" name="TextBox 5"/>
            <p:cNvSpPr txBox="1"/>
            <p:nvPr/>
          </p:nvSpPr>
          <p:spPr>
            <a:xfrm>
              <a:off x="6974738" y="2341863"/>
              <a:ext cx="1656184" cy="331551"/>
            </a:xfrm>
            <a:prstGeom prst="rect">
              <a:avLst/>
            </a:prstGeom>
            <a:noFill/>
          </p:spPr>
          <p:txBody>
            <a:bodyPr wrap="square" rtlCol="0">
              <a:spAutoFit/>
            </a:bodyPr>
            <a:lstStyle/>
            <a:p>
              <a:r>
                <a:rPr lang="en-US" sz="1000" dirty="0" smtClean="0"/>
                <a:t>Load Control Strap</a:t>
              </a:r>
              <a:endParaRPr lang="en-US" sz="1000" dirty="0"/>
            </a:p>
          </p:txBody>
        </p:sp>
        <p:sp>
          <p:nvSpPr>
            <p:cNvPr id="7" name="TextBox 6"/>
            <p:cNvSpPr txBox="1"/>
            <p:nvPr/>
          </p:nvSpPr>
          <p:spPr>
            <a:xfrm>
              <a:off x="7266567" y="3295366"/>
              <a:ext cx="974651" cy="331551"/>
            </a:xfrm>
            <a:prstGeom prst="rect">
              <a:avLst/>
            </a:prstGeom>
            <a:noFill/>
          </p:spPr>
          <p:txBody>
            <a:bodyPr wrap="square" rtlCol="0">
              <a:spAutoFit/>
            </a:bodyPr>
            <a:lstStyle/>
            <a:p>
              <a:r>
                <a:rPr lang="en-US" sz="1000" dirty="0" smtClean="0"/>
                <a:t>“D” Ring</a:t>
              </a:r>
              <a:endParaRPr lang="en-US" sz="1000" dirty="0"/>
            </a:p>
          </p:txBody>
        </p:sp>
        <p:sp>
          <p:nvSpPr>
            <p:cNvPr id="8" name="TextBox 7"/>
            <p:cNvSpPr txBox="1"/>
            <p:nvPr/>
          </p:nvSpPr>
          <p:spPr>
            <a:xfrm>
              <a:off x="7020271" y="2905199"/>
              <a:ext cx="1826017" cy="538772"/>
            </a:xfrm>
            <a:prstGeom prst="rect">
              <a:avLst/>
            </a:prstGeom>
            <a:noFill/>
          </p:spPr>
          <p:txBody>
            <a:bodyPr wrap="square" rtlCol="0">
              <a:spAutoFit/>
            </a:bodyPr>
            <a:lstStyle/>
            <a:p>
              <a:r>
                <a:rPr lang="en-US" sz="1000" dirty="0" smtClean="0"/>
                <a:t>Padded Shoulder Strap</a:t>
              </a:r>
              <a:endParaRPr lang="en-US" sz="1000" dirty="0"/>
            </a:p>
          </p:txBody>
        </p:sp>
        <p:sp>
          <p:nvSpPr>
            <p:cNvPr id="9" name="TextBox 8"/>
            <p:cNvSpPr txBox="1"/>
            <p:nvPr/>
          </p:nvSpPr>
          <p:spPr>
            <a:xfrm>
              <a:off x="7190131" y="3766793"/>
              <a:ext cx="1656184" cy="331551"/>
            </a:xfrm>
            <a:prstGeom prst="rect">
              <a:avLst/>
            </a:prstGeom>
            <a:noFill/>
          </p:spPr>
          <p:txBody>
            <a:bodyPr wrap="square" rtlCol="0">
              <a:spAutoFit/>
            </a:bodyPr>
            <a:lstStyle/>
            <a:p>
              <a:r>
                <a:rPr lang="en-US" sz="1000" dirty="0" smtClean="0"/>
                <a:t>Sternum Strap</a:t>
              </a:r>
              <a:endParaRPr lang="en-US" sz="1000" dirty="0"/>
            </a:p>
          </p:txBody>
        </p:sp>
        <p:sp>
          <p:nvSpPr>
            <p:cNvPr id="10" name="TextBox 9"/>
            <p:cNvSpPr txBox="1"/>
            <p:nvPr/>
          </p:nvSpPr>
          <p:spPr>
            <a:xfrm>
              <a:off x="2840522" y="3244592"/>
              <a:ext cx="1659470" cy="331551"/>
            </a:xfrm>
            <a:prstGeom prst="rect">
              <a:avLst/>
            </a:prstGeom>
            <a:noFill/>
          </p:spPr>
          <p:txBody>
            <a:bodyPr wrap="square" rtlCol="0">
              <a:spAutoFit/>
            </a:bodyPr>
            <a:lstStyle/>
            <a:p>
              <a:r>
                <a:rPr lang="en-US" sz="1000" dirty="0" smtClean="0"/>
                <a:t>Compression Straps</a:t>
              </a:r>
              <a:endParaRPr lang="en-US" sz="1000" dirty="0"/>
            </a:p>
          </p:txBody>
        </p:sp>
        <p:sp>
          <p:nvSpPr>
            <p:cNvPr id="11" name="TextBox 10"/>
            <p:cNvSpPr txBox="1"/>
            <p:nvPr/>
          </p:nvSpPr>
          <p:spPr>
            <a:xfrm>
              <a:off x="3239852" y="4833156"/>
              <a:ext cx="1656184" cy="331551"/>
            </a:xfrm>
            <a:prstGeom prst="rect">
              <a:avLst/>
            </a:prstGeom>
            <a:noFill/>
          </p:spPr>
          <p:txBody>
            <a:bodyPr wrap="square" rtlCol="0">
              <a:spAutoFit/>
            </a:bodyPr>
            <a:lstStyle/>
            <a:p>
              <a:r>
                <a:rPr lang="en-US" sz="1000" dirty="0" smtClean="0"/>
                <a:t>Stabilizer Strap</a:t>
              </a:r>
              <a:endParaRPr lang="en-US" sz="1000" dirty="0"/>
            </a:p>
          </p:txBody>
        </p:sp>
        <p:sp>
          <p:nvSpPr>
            <p:cNvPr id="12" name="TextBox 11"/>
            <p:cNvSpPr txBox="1"/>
            <p:nvPr/>
          </p:nvSpPr>
          <p:spPr>
            <a:xfrm>
              <a:off x="7200473" y="4147854"/>
              <a:ext cx="1656184" cy="331551"/>
            </a:xfrm>
            <a:prstGeom prst="rect">
              <a:avLst/>
            </a:prstGeom>
            <a:noFill/>
          </p:spPr>
          <p:txBody>
            <a:bodyPr wrap="square" rtlCol="0">
              <a:spAutoFit/>
            </a:bodyPr>
            <a:lstStyle/>
            <a:p>
              <a:r>
                <a:rPr lang="en-US" sz="1000" dirty="0" smtClean="0"/>
                <a:t>Padded Hip Belt</a:t>
              </a:r>
              <a:endParaRPr lang="en-US" sz="1000" dirty="0"/>
            </a:p>
          </p:txBody>
        </p:sp>
        <p:cxnSp>
          <p:nvCxnSpPr>
            <p:cNvPr id="16" name="Straight Arrow Connector 15"/>
            <p:cNvCxnSpPr/>
            <p:nvPr/>
          </p:nvCxnSpPr>
          <p:spPr>
            <a:xfrm flipH="1">
              <a:off x="6372200" y="2491584"/>
              <a:ext cx="602538" cy="413615"/>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1"/>
            </p:cNvCxnSpPr>
            <p:nvPr/>
          </p:nvCxnSpPr>
          <p:spPr>
            <a:xfrm flipH="1">
              <a:off x="6618494" y="3174585"/>
              <a:ext cx="401777" cy="220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flipH="1">
              <a:off x="6721843" y="3461143"/>
              <a:ext cx="544724" cy="8974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1"/>
            </p:cNvCxnSpPr>
            <p:nvPr/>
          </p:nvCxnSpPr>
          <p:spPr>
            <a:xfrm flipH="1" flipV="1">
              <a:off x="6372202" y="3830268"/>
              <a:ext cx="817929" cy="1023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1"/>
            </p:cNvCxnSpPr>
            <p:nvPr/>
          </p:nvCxnSpPr>
          <p:spPr>
            <a:xfrm flipH="1">
              <a:off x="6721842" y="4313631"/>
              <a:ext cx="478632" cy="172129"/>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a:off x="4499992" y="3410368"/>
              <a:ext cx="587880" cy="15839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4499992" y="3087222"/>
              <a:ext cx="656603" cy="32314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63988" y="4968208"/>
              <a:ext cx="771380" cy="1883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5061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Adjusting Sternum Strap</a:t>
            </a:r>
            <a:endParaRPr lang="en-US" dirty="0"/>
          </a:p>
        </p:txBody>
      </p:sp>
      <p:sp>
        <p:nvSpPr>
          <p:cNvPr id="3" name="Content Placeholder 2"/>
          <p:cNvSpPr>
            <a:spLocks noGrp="1"/>
          </p:cNvSpPr>
          <p:nvPr>
            <p:ph idx="1"/>
          </p:nvPr>
        </p:nvSpPr>
        <p:spPr>
          <a:xfrm>
            <a:off x="4644008" y="1340768"/>
            <a:ext cx="4248472" cy="4739712"/>
          </a:xfrm>
        </p:spPr>
        <p:txBody>
          <a:bodyPr/>
          <a:lstStyle/>
          <a:p>
            <a:r>
              <a:rPr lang="en-US" dirty="0"/>
              <a:t>Slide the sternum strap until it’s at a comfortable height across your chest: roughly an inch below your collarbones.</a:t>
            </a:r>
          </a:p>
          <a:p>
            <a:r>
              <a:rPr lang="en-US" dirty="0"/>
              <a:t>Buckle and tighten the sternum strap to set the shoulder straps at a width that allows your arms to move freely.</a:t>
            </a:r>
          </a:p>
          <a:p>
            <a:r>
              <a:rPr lang="en-US" dirty="0"/>
              <a:t>Avoid the common mistake of overtightening the sternum strap. This can distort the overall fit of your harness, constrict your chest muscles and restrict your breathing.</a:t>
            </a:r>
          </a:p>
          <a:p>
            <a:endParaRPr lang="en-US" dirty="0"/>
          </a:p>
        </p:txBody>
      </p:sp>
      <p:pic>
        <p:nvPicPr>
          <p:cNvPr id="5" name="Picture 4"/>
          <p:cNvPicPr>
            <a:picLocks noChangeAspect="1"/>
          </p:cNvPicPr>
          <p:nvPr/>
        </p:nvPicPr>
        <p:blipFill>
          <a:blip r:embed="rId2"/>
          <a:stretch>
            <a:fillRect/>
          </a:stretch>
        </p:blipFill>
        <p:spPr>
          <a:xfrm>
            <a:off x="323528" y="1412776"/>
            <a:ext cx="4214242" cy="2107121"/>
          </a:xfrm>
          <a:prstGeom prst="rect">
            <a:avLst/>
          </a:prstGeom>
        </p:spPr>
      </p:pic>
    </p:spTree>
    <p:extLst>
      <p:ext uri="{BB962C8B-B14F-4D97-AF65-F5344CB8AC3E}">
        <p14:creationId xmlns:p14="http://schemas.microsoft.com/office/powerpoint/2010/main" val="2235315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Compression Straps</a:t>
            </a:r>
            <a:endParaRPr lang="en-US" altLang="en-US" dirty="0"/>
          </a:p>
        </p:txBody>
      </p:sp>
      <p:sp>
        <p:nvSpPr>
          <p:cNvPr id="3" name="Content Placeholder 2"/>
          <p:cNvSpPr>
            <a:spLocks noGrp="1"/>
          </p:cNvSpPr>
          <p:nvPr>
            <p:ph idx="1"/>
          </p:nvPr>
        </p:nvSpPr>
        <p:spPr>
          <a:xfrm>
            <a:off x="179512" y="1270608"/>
            <a:ext cx="4948310" cy="3742568"/>
          </a:xfrm>
        </p:spPr>
        <p:txBody>
          <a:bodyPr>
            <a:normAutofit fontScale="92500" lnSpcReduction="10000"/>
          </a:bodyPr>
          <a:lstStyle/>
          <a:p>
            <a:pPr lvl="0"/>
            <a:r>
              <a:rPr lang="en-US" altLang="en-US" sz="1800" b="1" dirty="0"/>
              <a:t>Compression Straps</a:t>
            </a:r>
            <a:r>
              <a:rPr lang="en-US" altLang="en-US" sz="1800" dirty="0"/>
              <a:t> generally go horizontally around the main compartment of external frame packs from the edges of the pack near the frame, or the frame itself. </a:t>
            </a:r>
            <a:endParaRPr lang="en-US" altLang="en-US" sz="1800" dirty="0" smtClean="0"/>
          </a:p>
          <a:p>
            <a:pPr lvl="0"/>
            <a:r>
              <a:rPr lang="en-US" altLang="en-US" sz="1800" dirty="0" smtClean="0"/>
              <a:t>They </a:t>
            </a:r>
            <a:r>
              <a:rPr lang="en-US" altLang="en-US" sz="1800" dirty="0"/>
              <a:t>serve two purposes. </a:t>
            </a:r>
            <a:endParaRPr lang="en-US" altLang="en-US" sz="1800" dirty="0" smtClean="0"/>
          </a:p>
          <a:p>
            <a:pPr lvl="1"/>
            <a:r>
              <a:rPr lang="en-US" altLang="en-US" dirty="0" smtClean="0"/>
              <a:t>They </a:t>
            </a:r>
            <a:r>
              <a:rPr lang="en-US" altLang="en-US" dirty="0"/>
              <a:t>relieve stress off the </a:t>
            </a:r>
            <a:r>
              <a:rPr lang="en-US" altLang="en-US" dirty="0" smtClean="0"/>
              <a:t>zippers, </a:t>
            </a:r>
            <a:r>
              <a:rPr lang="en-US" altLang="en-US" dirty="0"/>
              <a:t>so it is very important that you snug </a:t>
            </a:r>
            <a:r>
              <a:rPr lang="en-US" altLang="en-US" dirty="0" smtClean="0"/>
              <a:t>them (with </a:t>
            </a:r>
            <a:r>
              <a:rPr lang="en-US" altLang="en-US" dirty="0"/>
              <a:t>heavy firm loads, zippers can rupture and spill the guts of your pack</a:t>
            </a:r>
            <a:r>
              <a:rPr lang="en-US" altLang="en-US" dirty="0" smtClean="0"/>
              <a:t>.) </a:t>
            </a:r>
          </a:p>
          <a:p>
            <a:pPr lvl="1"/>
            <a:r>
              <a:rPr lang="en-US" altLang="en-US" dirty="0" smtClean="0"/>
              <a:t>Second</a:t>
            </a:r>
            <a:r>
              <a:rPr lang="en-US" altLang="en-US" dirty="0"/>
              <a:t>, the straps keep the contents from </a:t>
            </a:r>
            <a:r>
              <a:rPr lang="en-US" altLang="en-US" dirty="0" smtClean="0"/>
              <a:t>shifting. </a:t>
            </a:r>
          </a:p>
          <a:p>
            <a:pPr lvl="0"/>
            <a:r>
              <a:rPr lang="en-US" altLang="en-US" sz="1800" dirty="0" smtClean="0"/>
              <a:t>Without </a:t>
            </a:r>
            <a:r>
              <a:rPr lang="en-US" altLang="en-US" sz="1800" dirty="0"/>
              <a:t>compression straps, the contents of a large compartment will be loose and always settle to the bottom </a:t>
            </a:r>
            <a:r>
              <a:rPr lang="en-US" altLang="en-US" sz="1800" dirty="0" smtClean="0"/>
              <a:t>(you want </a:t>
            </a:r>
            <a:r>
              <a:rPr lang="en-US" altLang="en-US" sz="1800" dirty="0"/>
              <a:t>weight high and close to the shoulders). </a:t>
            </a:r>
          </a:p>
        </p:txBody>
      </p:sp>
      <p:grpSp>
        <p:nvGrpSpPr>
          <p:cNvPr id="46" name="Group 45"/>
          <p:cNvGrpSpPr>
            <a:grpSpLocks noChangeAspect="1"/>
          </p:cNvGrpSpPr>
          <p:nvPr/>
        </p:nvGrpSpPr>
        <p:grpSpPr>
          <a:xfrm>
            <a:off x="4525163" y="1340768"/>
            <a:ext cx="4611797" cy="2738667"/>
            <a:chOff x="2840522" y="1844824"/>
            <a:chExt cx="6016135" cy="3572618"/>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1844824"/>
              <a:ext cx="3572618" cy="3572618"/>
            </a:xfrm>
            <a:prstGeom prst="rect">
              <a:avLst/>
            </a:prstGeom>
          </p:spPr>
        </p:pic>
        <p:sp>
          <p:nvSpPr>
            <p:cNvPr id="6" name="TextBox 5"/>
            <p:cNvSpPr txBox="1"/>
            <p:nvPr/>
          </p:nvSpPr>
          <p:spPr>
            <a:xfrm>
              <a:off x="6974738" y="2341863"/>
              <a:ext cx="1656184" cy="331551"/>
            </a:xfrm>
            <a:prstGeom prst="rect">
              <a:avLst/>
            </a:prstGeom>
            <a:noFill/>
          </p:spPr>
          <p:txBody>
            <a:bodyPr wrap="square" rtlCol="0">
              <a:spAutoFit/>
            </a:bodyPr>
            <a:lstStyle/>
            <a:p>
              <a:r>
                <a:rPr lang="en-US" sz="1000" dirty="0" smtClean="0"/>
                <a:t>Load Control Strap</a:t>
              </a:r>
              <a:endParaRPr lang="en-US" sz="1000" dirty="0"/>
            </a:p>
          </p:txBody>
        </p:sp>
        <p:sp>
          <p:nvSpPr>
            <p:cNvPr id="7" name="TextBox 6"/>
            <p:cNvSpPr txBox="1"/>
            <p:nvPr/>
          </p:nvSpPr>
          <p:spPr>
            <a:xfrm>
              <a:off x="7266567" y="3295366"/>
              <a:ext cx="974651" cy="331551"/>
            </a:xfrm>
            <a:prstGeom prst="rect">
              <a:avLst/>
            </a:prstGeom>
            <a:noFill/>
          </p:spPr>
          <p:txBody>
            <a:bodyPr wrap="square" rtlCol="0">
              <a:spAutoFit/>
            </a:bodyPr>
            <a:lstStyle/>
            <a:p>
              <a:r>
                <a:rPr lang="en-US" sz="1000" dirty="0" smtClean="0"/>
                <a:t>“D” Ring</a:t>
              </a:r>
              <a:endParaRPr lang="en-US" sz="1000" dirty="0"/>
            </a:p>
          </p:txBody>
        </p:sp>
        <p:sp>
          <p:nvSpPr>
            <p:cNvPr id="8" name="TextBox 7"/>
            <p:cNvSpPr txBox="1"/>
            <p:nvPr/>
          </p:nvSpPr>
          <p:spPr>
            <a:xfrm>
              <a:off x="7020271" y="2905199"/>
              <a:ext cx="1826017" cy="538772"/>
            </a:xfrm>
            <a:prstGeom prst="rect">
              <a:avLst/>
            </a:prstGeom>
            <a:noFill/>
          </p:spPr>
          <p:txBody>
            <a:bodyPr wrap="square" rtlCol="0">
              <a:spAutoFit/>
            </a:bodyPr>
            <a:lstStyle/>
            <a:p>
              <a:r>
                <a:rPr lang="en-US" sz="1000" dirty="0" smtClean="0"/>
                <a:t>Padded Shoulder Strap</a:t>
              </a:r>
              <a:endParaRPr lang="en-US" sz="1000" dirty="0"/>
            </a:p>
          </p:txBody>
        </p:sp>
        <p:sp>
          <p:nvSpPr>
            <p:cNvPr id="9" name="TextBox 8"/>
            <p:cNvSpPr txBox="1"/>
            <p:nvPr/>
          </p:nvSpPr>
          <p:spPr>
            <a:xfrm>
              <a:off x="7190131" y="3766793"/>
              <a:ext cx="1656184" cy="331551"/>
            </a:xfrm>
            <a:prstGeom prst="rect">
              <a:avLst/>
            </a:prstGeom>
            <a:noFill/>
          </p:spPr>
          <p:txBody>
            <a:bodyPr wrap="square" rtlCol="0">
              <a:spAutoFit/>
            </a:bodyPr>
            <a:lstStyle/>
            <a:p>
              <a:r>
                <a:rPr lang="en-US" sz="1000" dirty="0" smtClean="0"/>
                <a:t>Sternum Strap</a:t>
              </a:r>
              <a:endParaRPr lang="en-US" sz="1000" dirty="0"/>
            </a:p>
          </p:txBody>
        </p:sp>
        <p:sp>
          <p:nvSpPr>
            <p:cNvPr id="10" name="TextBox 9"/>
            <p:cNvSpPr txBox="1"/>
            <p:nvPr/>
          </p:nvSpPr>
          <p:spPr>
            <a:xfrm>
              <a:off x="2840522" y="3244592"/>
              <a:ext cx="1659470" cy="331551"/>
            </a:xfrm>
            <a:prstGeom prst="rect">
              <a:avLst/>
            </a:prstGeom>
            <a:noFill/>
          </p:spPr>
          <p:txBody>
            <a:bodyPr wrap="square" rtlCol="0">
              <a:spAutoFit/>
            </a:bodyPr>
            <a:lstStyle/>
            <a:p>
              <a:r>
                <a:rPr lang="en-US" sz="1000" dirty="0" smtClean="0"/>
                <a:t>Compression Straps</a:t>
              </a:r>
              <a:endParaRPr lang="en-US" sz="1000" dirty="0"/>
            </a:p>
          </p:txBody>
        </p:sp>
        <p:sp>
          <p:nvSpPr>
            <p:cNvPr id="11" name="TextBox 10"/>
            <p:cNvSpPr txBox="1"/>
            <p:nvPr/>
          </p:nvSpPr>
          <p:spPr>
            <a:xfrm>
              <a:off x="3239852" y="4833156"/>
              <a:ext cx="1656184" cy="331551"/>
            </a:xfrm>
            <a:prstGeom prst="rect">
              <a:avLst/>
            </a:prstGeom>
            <a:noFill/>
          </p:spPr>
          <p:txBody>
            <a:bodyPr wrap="square" rtlCol="0">
              <a:spAutoFit/>
            </a:bodyPr>
            <a:lstStyle/>
            <a:p>
              <a:r>
                <a:rPr lang="en-US" sz="1000" dirty="0" smtClean="0"/>
                <a:t>Stabilizer Strap</a:t>
              </a:r>
              <a:endParaRPr lang="en-US" sz="1000" dirty="0"/>
            </a:p>
          </p:txBody>
        </p:sp>
        <p:sp>
          <p:nvSpPr>
            <p:cNvPr id="12" name="TextBox 11"/>
            <p:cNvSpPr txBox="1"/>
            <p:nvPr/>
          </p:nvSpPr>
          <p:spPr>
            <a:xfrm>
              <a:off x="7200473" y="4147854"/>
              <a:ext cx="1656184" cy="331551"/>
            </a:xfrm>
            <a:prstGeom prst="rect">
              <a:avLst/>
            </a:prstGeom>
            <a:noFill/>
          </p:spPr>
          <p:txBody>
            <a:bodyPr wrap="square" rtlCol="0">
              <a:spAutoFit/>
            </a:bodyPr>
            <a:lstStyle/>
            <a:p>
              <a:r>
                <a:rPr lang="en-US" sz="1000" dirty="0" smtClean="0"/>
                <a:t>Padded Hip Belt</a:t>
              </a:r>
              <a:endParaRPr lang="en-US" sz="1000" dirty="0"/>
            </a:p>
          </p:txBody>
        </p:sp>
        <p:cxnSp>
          <p:nvCxnSpPr>
            <p:cNvPr id="16" name="Straight Arrow Connector 15"/>
            <p:cNvCxnSpPr/>
            <p:nvPr/>
          </p:nvCxnSpPr>
          <p:spPr>
            <a:xfrm flipH="1">
              <a:off x="6372200" y="2491584"/>
              <a:ext cx="602538" cy="413615"/>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1"/>
            </p:cNvCxnSpPr>
            <p:nvPr/>
          </p:nvCxnSpPr>
          <p:spPr>
            <a:xfrm flipH="1">
              <a:off x="6618494" y="3174585"/>
              <a:ext cx="401777" cy="220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flipH="1">
              <a:off x="6721843" y="3461143"/>
              <a:ext cx="544724" cy="8974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1"/>
            </p:cNvCxnSpPr>
            <p:nvPr/>
          </p:nvCxnSpPr>
          <p:spPr>
            <a:xfrm flipH="1" flipV="1">
              <a:off x="6372202" y="3830268"/>
              <a:ext cx="817929" cy="102301"/>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1"/>
            </p:cNvCxnSpPr>
            <p:nvPr/>
          </p:nvCxnSpPr>
          <p:spPr>
            <a:xfrm flipH="1">
              <a:off x="6721842" y="4313631"/>
              <a:ext cx="478632" cy="172129"/>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a:off x="4499992" y="3410368"/>
              <a:ext cx="587880" cy="158390"/>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4499992" y="3087222"/>
              <a:ext cx="656603" cy="32314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63988" y="4968208"/>
              <a:ext cx="771380" cy="18836"/>
            </a:xfrm>
            <a:prstGeom prst="straightConnector1">
              <a:avLst/>
            </a:prstGeom>
            <a:ln w="28575">
              <a:solidFill>
                <a:srgbClr val="48424B"/>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Content Placeholder 2"/>
          <p:cNvSpPr txBox="1">
            <a:spLocks/>
          </p:cNvSpPr>
          <p:nvPr/>
        </p:nvSpPr>
        <p:spPr>
          <a:xfrm>
            <a:off x="166108" y="4664897"/>
            <a:ext cx="8797809" cy="189075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altLang="en-US" sz="1800" dirty="0"/>
              <a:t>The compression straps constrict the compartment's diameter, forcing the contents to stay </a:t>
            </a:r>
            <a:r>
              <a:rPr lang="en-US" altLang="en-US" sz="1800" dirty="0" smtClean="0"/>
              <a:t>higher and </a:t>
            </a:r>
            <a:r>
              <a:rPr lang="en-US" altLang="en-US" sz="1800" dirty="0"/>
              <a:t>holding the contents </a:t>
            </a:r>
            <a:r>
              <a:rPr lang="en-US" altLang="en-US" sz="1800" dirty="0" smtClean="0"/>
              <a:t>steady. </a:t>
            </a:r>
          </a:p>
          <a:p>
            <a:pPr lvl="0"/>
            <a:r>
              <a:rPr lang="en-US" altLang="en-US" sz="1800" dirty="0" smtClean="0"/>
              <a:t>They </a:t>
            </a:r>
            <a:r>
              <a:rPr lang="en-US" altLang="en-US" sz="1800" dirty="0"/>
              <a:t>may have vertical compression straps running up and down almost the length of the pack. </a:t>
            </a:r>
            <a:endParaRPr lang="en-US" altLang="en-US" sz="1800" dirty="0" smtClean="0"/>
          </a:p>
          <a:p>
            <a:pPr lvl="0"/>
            <a:r>
              <a:rPr lang="en-US" altLang="en-US" sz="1800" dirty="0" smtClean="0"/>
              <a:t>These </a:t>
            </a:r>
            <a:r>
              <a:rPr lang="en-US" altLang="en-US" sz="1800" dirty="0"/>
              <a:t>straps relieve the pressure off the lower (sleeping bag) compartment zipper, secure the top cover, and compress the contents down to make the pack more stable. </a:t>
            </a:r>
            <a:endParaRPr lang="en-US" altLang="en-US" sz="1800" dirty="0" smtClean="0"/>
          </a:p>
          <a:p>
            <a:pPr lvl="0"/>
            <a:r>
              <a:rPr lang="en-US" altLang="en-US" sz="1800" dirty="0" smtClean="0"/>
              <a:t>They </a:t>
            </a:r>
            <a:r>
              <a:rPr lang="en-US" altLang="en-US" sz="1800" dirty="0"/>
              <a:t>sometimes are left long at the bottom so that they can double as lashing straps for securing things external to the pack. </a:t>
            </a:r>
          </a:p>
        </p:txBody>
      </p:sp>
    </p:spTree>
    <p:extLst>
      <p:ext uri="{BB962C8B-B14F-4D97-AF65-F5344CB8AC3E}">
        <p14:creationId xmlns:p14="http://schemas.microsoft.com/office/powerpoint/2010/main" val="408636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 Adjustment on the Trail</a:t>
            </a:r>
          </a:p>
        </p:txBody>
      </p:sp>
      <p:sp>
        <p:nvSpPr>
          <p:cNvPr id="3" name="Content Placeholder 2"/>
          <p:cNvSpPr>
            <a:spLocks noGrp="1"/>
          </p:cNvSpPr>
          <p:nvPr>
            <p:ph idx="1"/>
          </p:nvPr>
        </p:nvSpPr>
        <p:spPr>
          <a:xfrm>
            <a:off x="251520" y="1340768"/>
            <a:ext cx="5328592" cy="4739712"/>
          </a:xfrm>
        </p:spPr>
        <p:txBody>
          <a:bodyPr>
            <a:normAutofit fontScale="92500"/>
          </a:bodyPr>
          <a:lstStyle/>
          <a:p>
            <a:r>
              <a:rPr lang="en-US" dirty="0"/>
              <a:t>After mile 10, your near-perfect fit can seem like a distant memory. Good fit, though, requires continuous attention on the trail. </a:t>
            </a:r>
          </a:p>
          <a:p>
            <a:pPr lvl="1"/>
            <a:r>
              <a:rPr lang="en-US" dirty="0"/>
              <a:t>Master how things adjust by playing with all of your straps extensively when you first get your pack.</a:t>
            </a:r>
          </a:p>
          <a:p>
            <a:pPr lvl="1"/>
            <a:r>
              <a:rPr lang="en-US" dirty="0"/>
              <a:t>Ensure you can always return to your preferred fit by memorizing what that looks like at home.</a:t>
            </a:r>
          </a:p>
          <a:p>
            <a:pPr lvl="1"/>
            <a:r>
              <a:rPr lang="en-US" dirty="0"/>
              <a:t>Tweak adjustment straps as you hike to alleviate aches, pains and pressure points. Trial and error will tell you what works best for your pack and your body.</a:t>
            </a:r>
          </a:p>
          <a:p>
            <a:pPr lvl="1"/>
            <a:r>
              <a:rPr lang="en-US" dirty="0"/>
              <a:t>A common tactic to manage load fatigue is to tighten the shoulder straps and loosen the hipbelt, then reverse those steps later.</a:t>
            </a:r>
          </a:p>
          <a:p>
            <a:pPr lvl="1"/>
            <a:r>
              <a:rPr lang="en-US" dirty="0"/>
              <a:t>Be aware of body position: Leaning slightly forward will make the load feel more in balance.</a:t>
            </a:r>
          </a:p>
          <a:p>
            <a:pPr lvl="1"/>
            <a:r>
              <a:rPr lang="en-US" dirty="0"/>
              <a:t>Take your pack off whenever you stop for a break. That gives your hard-working back a chance to rest and breathe while you stretch out overworked muscles.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1027" y="1484784"/>
            <a:ext cx="3219953" cy="1957016"/>
          </a:xfrm>
          <a:prstGeom prst="rect">
            <a:avLst/>
          </a:prstGeom>
        </p:spPr>
      </p:pic>
    </p:spTree>
    <p:extLst>
      <p:ext uri="{BB962C8B-B14F-4D97-AF65-F5344CB8AC3E}">
        <p14:creationId xmlns:p14="http://schemas.microsoft.com/office/powerpoint/2010/main" val="2536208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Loosening Straps in Unsure Footing</a:t>
            </a:r>
            <a:endParaRPr lang="en-US" dirty="0"/>
          </a:p>
        </p:txBody>
      </p:sp>
      <p:sp>
        <p:nvSpPr>
          <p:cNvPr id="3" name="Content Placeholder 2"/>
          <p:cNvSpPr>
            <a:spLocks noGrp="1"/>
          </p:cNvSpPr>
          <p:nvPr>
            <p:ph idx="1"/>
          </p:nvPr>
        </p:nvSpPr>
        <p:spPr>
          <a:xfrm>
            <a:off x="4499992" y="1340768"/>
            <a:ext cx="4392488" cy="4739712"/>
          </a:xfrm>
        </p:spPr>
        <p:txBody>
          <a:bodyPr/>
          <a:lstStyle/>
          <a:p>
            <a:r>
              <a:rPr lang="en-US" altLang="en-US" dirty="0" smtClean="0"/>
              <a:t>This allows </a:t>
            </a:r>
            <a:r>
              <a:rPr lang="en-US" altLang="en-US" dirty="0"/>
              <a:t>you to jettison the pack if you falter. </a:t>
            </a:r>
            <a:endParaRPr lang="en-US" altLang="en-US" dirty="0" smtClean="0"/>
          </a:p>
          <a:p>
            <a:r>
              <a:rPr lang="en-US" altLang="en-US" dirty="0" smtClean="0"/>
              <a:t>Your </a:t>
            </a:r>
            <a:r>
              <a:rPr lang="en-US" altLang="en-US" dirty="0"/>
              <a:t>pack can be shed quickly, if the hip belt and sternum strap buckles are disconnected, by simply lowering/relieving your shoulders. </a:t>
            </a:r>
            <a:endParaRPr lang="en-US" altLang="en-US" dirty="0" smtClean="0"/>
          </a:p>
          <a:p>
            <a:r>
              <a:rPr lang="en-US" altLang="en-US" dirty="0" smtClean="0"/>
              <a:t>This </a:t>
            </a:r>
            <a:r>
              <a:rPr lang="en-US" altLang="en-US" dirty="0"/>
              <a:t>is something should be done for walking on logs across streams or rivers.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40" y="1340768"/>
            <a:ext cx="4102459" cy="4488160"/>
          </a:xfrm>
          <a:prstGeom prst="rect">
            <a:avLst/>
          </a:prstGeom>
        </p:spPr>
      </p:pic>
    </p:spTree>
    <p:extLst>
      <p:ext uri="{BB962C8B-B14F-4D97-AF65-F5344CB8AC3E}">
        <p14:creationId xmlns:p14="http://schemas.microsoft.com/office/powerpoint/2010/main" val="3136457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Backpack Care</a:t>
            </a:r>
            <a:endParaRPr lang="en-US" dirty="0"/>
          </a:p>
        </p:txBody>
      </p:sp>
      <p:sp>
        <p:nvSpPr>
          <p:cNvPr id="3" name="Content Placeholder 2"/>
          <p:cNvSpPr>
            <a:spLocks noGrp="1"/>
          </p:cNvSpPr>
          <p:nvPr>
            <p:ph idx="1"/>
          </p:nvPr>
        </p:nvSpPr>
        <p:spPr>
          <a:xfrm>
            <a:off x="251520" y="4149080"/>
            <a:ext cx="8640960" cy="2448272"/>
          </a:xfrm>
        </p:spPr>
        <p:txBody>
          <a:bodyPr>
            <a:normAutofit fontScale="92500" lnSpcReduction="20000"/>
          </a:bodyPr>
          <a:lstStyle/>
          <a:p>
            <a:r>
              <a:rPr lang="en-US" altLang="en-US" dirty="0"/>
              <a:t>The old adage, </a:t>
            </a:r>
            <a:r>
              <a:rPr lang="en-US" altLang="en-US" i="1" dirty="0"/>
              <a:t>"Take care of your equipment and it will take care of you"</a:t>
            </a:r>
            <a:r>
              <a:rPr lang="en-US" altLang="en-US" dirty="0"/>
              <a:t> is an important truth to live by for campers, hikers and backpackers, and one that is very true when it comes to your backpack. </a:t>
            </a:r>
            <a:endParaRPr lang="en-US" altLang="en-US" dirty="0" smtClean="0"/>
          </a:p>
          <a:p>
            <a:r>
              <a:rPr lang="en-US" altLang="en-US" dirty="0" smtClean="0"/>
              <a:t>Throughout </a:t>
            </a:r>
            <a:r>
              <a:rPr lang="en-US" altLang="en-US" dirty="0"/>
              <a:t>a long day of hiking, you'll want your backpack to be well-fitted, comfortable and able to withstand the constant punishment of scraping tree branches, rubbing against rocks and enduring the elements, whether they are harsh sunlight, torrential rain or blinding snow. </a:t>
            </a:r>
            <a:endParaRPr lang="en-US" altLang="en-US" dirty="0" smtClean="0"/>
          </a:p>
          <a:p>
            <a:r>
              <a:rPr lang="en-US" altLang="en-US" dirty="0" smtClean="0"/>
              <a:t>Follow </a:t>
            </a:r>
            <a:r>
              <a:rPr lang="en-US" altLang="en-US" dirty="0"/>
              <a:t>the suggestions </a:t>
            </a:r>
            <a:r>
              <a:rPr lang="en-US" altLang="en-US" dirty="0" smtClean="0"/>
              <a:t>provided in the next few slides </a:t>
            </a:r>
            <a:r>
              <a:rPr lang="en-US" altLang="en-US" dirty="0"/>
              <a:t>and you'll have a backpack that will take care of you and give you years of service because you take care of it.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265" y="1223184"/>
            <a:ext cx="5023445" cy="2801966"/>
          </a:xfrm>
          <a:prstGeom prst="rect">
            <a:avLst/>
          </a:prstGeom>
        </p:spPr>
      </p:pic>
    </p:spTree>
    <p:extLst>
      <p:ext uri="{BB962C8B-B14F-4D97-AF65-F5344CB8AC3E}">
        <p14:creationId xmlns:p14="http://schemas.microsoft.com/office/powerpoint/2010/main" val="3174478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Backpack Care</a:t>
            </a:r>
          </a:p>
        </p:txBody>
      </p:sp>
      <p:sp>
        <p:nvSpPr>
          <p:cNvPr id="3" name="Content Placeholder 2"/>
          <p:cNvSpPr>
            <a:spLocks noGrp="1"/>
          </p:cNvSpPr>
          <p:nvPr>
            <p:ph idx="1"/>
          </p:nvPr>
        </p:nvSpPr>
        <p:spPr>
          <a:xfrm>
            <a:off x="264096" y="3861048"/>
            <a:ext cx="8412360" cy="2795496"/>
          </a:xfrm>
        </p:spPr>
        <p:txBody>
          <a:bodyPr>
            <a:normAutofit lnSpcReduction="10000"/>
          </a:bodyPr>
          <a:lstStyle/>
          <a:p>
            <a:pPr marL="0" indent="0">
              <a:buNone/>
            </a:pPr>
            <a:r>
              <a:rPr lang="en-US" altLang="en-US" b="1" dirty="0"/>
              <a:t>Pack Carefully</a:t>
            </a:r>
          </a:p>
          <a:p>
            <a:r>
              <a:rPr lang="en-US" altLang="en-US" dirty="0"/>
              <a:t>Don’t throw things into your backpack at random. </a:t>
            </a:r>
            <a:endParaRPr lang="en-US" altLang="en-US" dirty="0" smtClean="0"/>
          </a:p>
          <a:p>
            <a:r>
              <a:rPr lang="en-US" altLang="en-US" dirty="0" smtClean="0"/>
              <a:t>Make </a:t>
            </a:r>
            <a:r>
              <a:rPr lang="en-US" altLang="en-US" dirty="0"/>
              <a:t>sure you pack </a:t>
            </a:r>
            <a:r>
              <a:rPr lang="en-US" altLang="en-US" dirty="0" smtClean="0"/>
              <a:t>hard-edged </a:t>
            </a:r>
            <a:r>
              <a:rPr lang="en-US" altLang="en-US" dirty="0"/>
              <a:t>and sharp items (such as a stove, cookware or tent stakes) carefully </a:t>
            </a:r>
            <a:r>
              <a:rPr lang="en-US" altLang="en-US" dirty="0" smtClean="0"/>
              <a:t>to </a:t>
            </a:r>
            <a:r>
              <a:rPr lang="en-US" altLang="en-US" dirty="0"/>
              <a:t>avoid having them poke you in the back while wearing the pack, </a:t>
            </a:r>
            <a:r>
              <a:rPr lang="en-US" altLang="en-US" dirty="0" smtClean="0"/>
              <a:t>and to </a:t>
            </a:r>
            <a:r>
              <a:rPr lang="en-US" altLang="en-US" dirty="0"/>
              <a:t>keep them from poking </a:t>
            </a:r>
            <a:r>
              <a:rPr lang="en-US" altLang="en-US" dirty="0" smtClean="0"/>
              <a:t>holes </a:t>
            </a:r>
            <a:r>
              <a:rPr lang="en-US" altLang="en-US" dirty="0"/>
              <a:t>in the </a:t>
            </a:r>
            <a:r>
              <a:rPr lang="en-US" altLang="en-US" dirty="0" smtClean="0"/>
              <a:t>backpack or causing wear spots. </a:t>
            </a:r>
          </a:p>
          <a:p>
            <a:r>
              <a:rPr lang="en-US" altLang="en-US" dirty="0" smtClean="0"/>
              <a:t>Pack </a:t>
            </a:r>
            <a:r>
              <a:rPr lang="en-US" altLang="en-US" dirty="0"/>
              <a:t>deliberately and carefully to ensure that weight is distributed properly. </a:t>
            </a:r>
            <a:endParaRPr lang="en-US" altLang="en-US" dirty="0" smtClean="0"/>
          </a:p>
          <a:p>
            <a:pPr lvl="1"/>
            <a:r>
              <a:rPr lang="en-US" altLang="en-US" dirty="0" smtClean="0"/>
              <a:t>Distributing </a:t>
            </a:r>
            <a:r>
              <a:rPr lang="en-US" altLang="en-US" dirty="0"/>
              <a:t>the load equitably will help your pack stay balanced, making it easier and more comfortable on your back as you are hiking.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131" y="1196752"/>
            <a:ext cx="5291714" cy="2592288"/>
          </a:xfrm>
          <a:prstGeom prst="rect">
            <a:avLst/>
          </a:prstGeom>
        </p:spPr>
      </p:pic>
    </p:spTree>
    <p:extLst>
      <p:ext uri="{BB962C8B-B14F-4D97-AF65-F5344CB8AC3E}">
        <p14:creationId xmlns:p14="http://schemas.microsoft.com/office/powerpoint/2010/main" val="2862070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Backpack Care</a:t>
            </a:r>
          </a:p>
        </p:txBody>
      </p:sp>
      <p:sp>
        <p:nvSpPr>
          <p:cNvPr id="3" name="Content Placeholder 2"/>
          <p:cNvSpPr>
            <a:spLocks noGrp="1"/>
          </p:cNvSpPr>
          <p:nvPr>
            <p:ph idx="1"/>
          </p:nvPr>
        </p:nvSpPr>
        <p:spPr/>
        <p:txBody>
          <a:bodyPr/>
          <a:lstStyle/>
          <a:p>
            <a:pPr marL="0" indent="0">
              <a:buNone/>
            </a:pPr>
            <a:r>
              <a:rPr lang="en-US" altLang="en-US" b="1" dirty="0"/>
              <a:t>Carry a Small Repair Kit </a:t>
            </a:r>
          </a:p>
          <a:p>
            <a:r>
              <a:rPr lang="en-US" altLang="en-US" dirty="0" smtClean="0"/>
              <a:t>Bring </a:t>
            </a:r>
            <a:r>
              <a:rPr lang="en-US" altLang="en-US" dirty="0"/>
              <a:t>along a couple of extra clevis pins and split </a:t>
            </a:r>
            <a:r>
              <a:rPr lang="en-US" altLang="en-US" dirty="0" smtClean="0"/>
              <a:t>rings if you have an external frame pack, repair buckles that fit your pack, a </a:t>
            </a:r>
            <a:r>
              <a:rPr lang="en-US" altLang="en-US" dirty="0"/>
              <a:t>heavy duty sewing needle with upholstery thread, </a:t>
            </a:r>
            <a:r>
              <a:rPr lang="en-US" altLang="en-US" dirty="0" smtClean="0"/>
              <a:t>and </a:t>
            </a:r>
            <a:r>
              <a:rPr lang="en-US" altLang="en-US" dirty="0"/>
              <a:t>a roll of universal patching </a:t>
            </a:r>
            <a:r>
              <a:rPr lang="en-US" altLang="en-US" dirty="0" smtClean="0"/>
              <a:t>material (duct tape). </a:t>
            </a:r>
          </a:p>
          <a:p>
            <a:r>
              <a:rPr lang="en-US" altLang="en-US" dirty="0" smtClean="0"/>
              <a:t>Fix </a:t>
            </a:r>
            <a:r>
              <a:rPr lang="en-US" altLang="en-US" dirty="0"/>
              <a:t>holes </a:t>
            </a:r>
            <a:r>
              <a:rPr lang="en-US" altLang="en-US" dirty="0" smtClean="0"/>
              <a:t>quickly as a </a:t>
            </a:r>
            <a:r>
              <a:rPr lang="en-US" altLang="en-US" dirty="0"/>
              <a:t>smaller </a:t>
            </a:r>
            <a:r>
              <a:rPr lang="en-US" altLang="en-US" dirty="0" smtClean="0"/>
              <a:t>hole </a:t>
            </a:r>
            <a:r>
              <a:rPr lang="en-US" altLang="en-US" dirty="0"/>
              <a:t>is </a:t>
            </a:r>
            <a:r>
              <a:rPr lang="en-US" altLang="en-US" dirty="0" smtClean="0"/>
              <a:t>easier to </a:t>
            </a:r>
            <a:r>
              <a:rPr lang="en-US" altLang="en-US" dirty="0"/>
              <a:t>repair</a:t>
            </a:r>
            <a:r>
              <a:rPr lang="en-US" altLang="en-US" dirty="0" smtClean="0"/>
              <a:t>.</a:t>
            </a:r>
            <a:endParaRPr lang="en-US" dirty="0"/>
          </a:p>
        </p:txBody>
      </p:sp>
      <p:pic>
        <p:nvPicPr>
          <p:cNvPr id="4" name="Picture 3"/>
          <p:cNvPicPr>
            <a:picLocks noChangeAspect="1"/>
          </p:cNvPicPr>
          <p:nvPr/>
        </p:nvPicPr>
        <p:blipFill>
          <a:blip r:embed="rId2" cstate="print">
            <a:clrChange>
              <a:clrFrom>
                <a:srgbClr val="FCFCFA"/>
              </a:clrFrom>
              <a:clrTo>
                <a:srgbClr val="FCFCFA">
                  <a:alpha val="0"/>
                </a:srgbClr>
              </a:clrTo>
            </a:clrChange>
            <a:extLst>
              <a:ext uri="{28A0092B-C50C-407E-A947-70E740481C1C}">
                <a14:useLocalDpi xmlns:a14="http://schemas.microsoft.com/office/drawing/2010/main" val="0"/>
              </a:ext>
            </a:extLst>
          </a:blip>
          <a:stretch>
            <a:fillRect/>
          </a:stretch>
        </p:blipFill>
        <p:spPr>
          <a:xfrm>
            <a:off x="6759657" y="2915006"/>
            <a:ext cx="1656184" cy="1591235"/>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2877" y="4325118"/>
            <a:ext cx="3229744" cy="2372873"/>
          </a:xfrm>
          <a:prstGeom prst="rect">
            <a:avLst/>
          </a:prstGeom>
        </p:spPr>
      </p:pic>
      <p:pic>
        <p:nvPicPr>
          <p:cNvPr id="6" name="Picture 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444" t="24017" r="19514" b="23446"/>
          <a:stretch/>
        </p:blipFill>
        <p:spPr>
          <a:xfrm>
            <a:off x="3878348" y="3573016"/>
            <a:ext cx="2377451" cy="2080270"/>
          </a:xfrm>
          <a:prstGeom prst="rect">
            <a:avLst/>
          </a:prstGeom>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3284984"/>
            <a:ext cx="3918455" cy="2938841"/>
          </a:xfrm>
          <a:prstGeom prst="rect">
            <a:avLst/>
          </a:prstGeom>
        </p:spPr>
      </p:pic>
    </p:spTree>
    <p:extLst>
      <p:ext uri="{BB962C8B-B14F-4D97-AF65-F5344CB8AC3E}">
        <p14:creationId xmlns:p14="http://schemas.microsoft.com/office/powerpoint/2010/main" val="4013775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Backpack Care</a:t>
            </a:r>
          </a:p>
        </p:txBody>
      </p:sp>
      <p:sp>
        <p:nvSpPr>
          <p:cNvPr id="3" name="Content Placeholder 2"/>
          <p:cNvSpPr>
            <a:spLocks noGrp="1"/>
          </p:cNvSpPr>
          <p:nvPr>
            <p:ph idx="1"/>
          </p:nvPr>
        </p:nvSpPr>
        <p:spPr>
          <a:xfrm>
            <a:off x="251520" y="1340768"/>
            <a:ext cx="4752528" cy="4968552"/>
          </a:xfrm>
        </p:spPr>
        <p:txBody>
          <a:bodyPr/>
          <a:lstStyle/>
          <a:p>
            <a:pPr marL="0" indent="0">
              <a:buNone/>
            </a:pPr>
            <a:r>
              <a:rPr lang="en-US" altLang="en-US" b="1" dirty="0"/>
              <a:t>Animal Damage</a:t>
            </a:r>
          </a:p>
          <a:p>
            <a:r>
              <a:rPr lang="en-US" altLang="en-US" dirty="0"/>
              <a:t>Packs are often damaged by furry creatures. </a:t>
            </a:r>
            <a:endParaRPr lang="en-US" altLang="en-US" dirty="0" smtClean="0"/>
          </a:p>
          <a:p>
            <a:r>
              <a:rPr lang="en-US" altLang="en-US" dirty="0" smtClean="0"/>
              <a:t>These </a:t>
            </a:r>
            <a:r>
              <a:rPr lang="en-US" altLang="en-US" dirty="0"/>
              <a:t>creatures are either going after any food kept inside of your pack, or the salt deposits that form on the pack exterior. </a:t>
            </a:r>
            <a:endParaRPr lang="en-US" altLang="en-US" dirty="0" smtClean="0"/>
          </a:p>
          <a:p>
            <a:r>
              <a:rPr lang="en-US" altLang="en-US" dirty="0" smtClean="0"/>
              <a:t>To </a:t>
            </a:r>
            <a:r>
              <a:rPr lang="en-US" altLang="en-US" dirty="0"/>
              <a:t>prevent animal damage, keep your food and your pack separate at night. </a:t>
            </a:r>
            <a:endParaRPr lang="en-US" altLang="en-US" dirty="0" smtClean="0"/>
          </a:p>
          <a:p>
            <a:r>
              <a:rPr lang="en-US" altLang="en-US" dirty="0" smtClean="0"/>
              <a:t>Consider </a:t>
            </a:r>
            <a:r>
              <a:rPr lang="en-US" altLang="en-US" dirty="0"/>
              <a:t>leaving your pack open and unzipped, so that animals are less inclined to chew through the fabric</a:t>
            </a:r>
            <a:r>
              <a:rPr lang="en-US" altLang="en-US" dirty="0" smtClean="0"/>
              <a:t>.</a:t>
            </a:r>
          </a:p>
          <a:p>
            <a:r>
              <a:rPr lang="en-US" altLang="en-US" dirty="0" smtClean="0"/>
              <a:t>Wash your pack after each trip to remove salt deposits.</a:t>
            </a:r>
            <a:endParaRPr lang="en-US" alt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484784"/>
            <a:ext cx="3789894" cy="2520280"/>
          </a:xfrm>
          <a:prstGeom prst="rect">
            <a:avLst/>
          </a:prstGeom>
        </p:spPr>
      </p:pic>
    </p:spTree>
    <p:extLst>
      <p:ext uri="{BB962C8B-B14F-4D97-AF65-F5344CB8AC3E}">
        <p14:creationId xmlns:p14="http://schemas.microsoft.com/office/powerpoint/2010/main" val="139492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Choose a Backpack</a:t>
            </a:r>
            <a:endParaRPr lang="en-US" dirty="0"/>
          </a:p>
        </p:txBody>
      </p:sp>
      <p:sp>
        <p:nvSpPr>
          <p:cNvPr id="3" name="Content Placeholder 2"/>
          <p:cNvSpPr>
            <a:spLocks noGrp="1"/>
          </p:cNvSpPr>
          <p:nvPr>
            <p:ph idx="1"/>
          </p:nvPr>
        </p:nvSpPr>
        <p:spPr>
          <a:xfrm>
            <a:off x="251520" y="1340768"/>
            <a:ext cx="4968552" cy="4739712"/>
          </a:xfrm>
        </p:spPr>
        <p:txBody>
          <a:bodyPr>
            <a:normAutofit/>
          </a:bodyPr>
          <a:lstStyle/>
          <a:p>
            <a:r>
              <a:rPr lang="en-US" dirty="0"/>
              <a:t>Planning to buy a new pack for backpacking? </a:t>
            </a:r>
            <a:endParaRPr lang="en-US" dirty="0" smtClean="0"/>
          </a:p>
          <a:p>
            <a:r>
              <a:rPr lang="en-US" dirty="0" smtClean="0"/>
              <a:t>There </a:t>
            </a:r>
            <a:r>
              <a:rPr lang="en-US" dirty="0"/>
              <a:t>are three main areas where you’ll need to make choices.</a:t>
            </a:r>
          </a:p>
          <a:p>
            <a:pPr lvl="1"/>
            <a:r>
              <a:rPr lang="en-US" b="1" dirty="0"/>
              <a:t>Backpack capacity</a:t>
            </a:r>
            <a:r>
              <a:rPr lang="en-US" dirty="0"/>
              <a:t>: The size of the pack you’ll need is tied to the length of your trip and how much weight and bulk you want to carry.</a:t>
            </a:r>
          </a:p>
          <a:p>
            <a:pPr lvl="1"/>
            <a:r>
              <a:rPr lang="en-US" b="1" dirty="0"/>
              <a:t>Backpack features</a:t>
            </a:r>
            <a:r>
              <a:rPr lang="en-US" dirty="0"/>
              <a:t>: These are the refinements that affect how the pack works for you.</a:t>
            </a:r>
          </a:p>
          <a:p>
            <a:pPr lvl="1"/>
            <a:r>
              <a:rPr lang="en-US" b="1" dirty="0"/>
              <a:t>Backpack fit</a:t>
            </a:r>
            <a:r>
              <a:rPr lang="en-US" dirty="0"/>
              <a:t>: Torso length—not your height—matters most.</a:t>
            </a:r>
          </a:p>
        </p:txBody>
      </p:sp>
      <p:pic>
        <p:nvPicPr>
          <p:cNvPr id="4" name="Picture 3"/>
          <p:cNvPicPr>
            <a:picLocks noChangeAspect="1"/>
          </p:cNvPicPr>
          <p:nvPr/>
        </p:nvPicPr>
        <p:blipFill>
          <a:blip r:embed="rId2" cstate="print"/>
          <a:srcRect/>
          <a:stretch>
            <a:fillRect/>
          </a:stretch>
        </p:blipFill>
        <p:spPr bwMode="auto">
          <a:xfrm>
            <a:off x="5436096" y="1412776"/>
            <a:ext cx="3387824" cy="3917172"/>
          </a:xfrm>
          <a:prstGeom prst="rect">
            <a:avLst/>
          </a:prstGeom>
          <a:noFill/>
          <a:ln w="9525">
            <a:noFill/>
            <a:miter lim="800000"/>
            <a:headEnd/>
            <a:tailEnd/>
          </a:ln>
        </p:spPr>
      </p:pic>
    </p:spTree>
    <p:extLst>
      <p:ext uri="{BB962C8B-B14F-4D97-AF65-F5344CB8AC3E}">
        <p14:creationId xmlns:p14="http://schemas.microsoft.com/office/powerpoint/2010/main" val="406726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Backpack Care</a:t>
            </a:r>
          </a:p>
        </p:txBody>
      </p:sp>
      <p:sp>
        <p:nvSpPr>
          <p:cNvPr id="3" name="Content Placeholder 2"/>
          <p:cNvSpPr>
            <a:spLocks noGrp="1"/>
          </p:cNvSpPr>
          <p:nvPr>
            <p:ph idx="1"/>
          </p:nvPr>
        </p:nvSpPr>
        <p:spPr>
          <a:xfrm>
            <a:off x="3779912" y="1340768"/>
            <a:ext cx="5112568" cy="5184576"/>
          </a:xfrm>
        </p:spPr>
        <p:txBody>
          <a:bodyPr>
            <a:normAutofit fontScale="92500" lnSpcReduction="20000"/>
          </a:bodyPr>
          <a:lstStyle/>
          <a:p>
            <a:pPr marL="0" indent="0">
              <a:buNone/>
            </a:pPr>
            <a:r>
              <a:rPr lang="en-US" altLang="en-US" b="1" dirty="0"/>
              <a:t>Clean Your Pack Properly</a:t>
            </a:r>
          </a:p>
          <a:p>
            <a:r>
              <a:rPr lang="en-US" altLang="en-US" dirty="0" smtClean="0"/>
              <a:t>When </a:t>
            </a:r>
            <a:r>
              <a:rPr lang="en-US" altLang="en-US" dirty="0"/>
              <a:t>returning from a hike, empty the pack completely, shake all the loose items out. </a:t>
            </a:r>
            <a:endParaRPr lang="en-US" altLang="en-US" dirty="0" smtClean="0"/>
          </a:p>
          <a:p>
            <a:r>
              <a:rPr lang="en-US" altLang="en-US" dirty="0" smtClean="0"/>
              <a:t>To </a:t>
            </a:r>
            <a:r>
              <a:rPr lang="en-US" altLang="en-US" dirty="0"/>
              <a:t>preserve the integrity of your pack's fabric coating, the interior should only be wiped down with a damp cloth to remove crumbs or stains</a:t>
            </a:r>
            <a:r>
              <a:rPr lang="en-US" altLang="en-US" dirty="0" smtClean="0"/>
              <a:t>.</a:t>
            </a:r>
            <a:endParaRPr lang="en-US" altLang="en-US" dirty="0"/>
          </a:p>
          <a:p>
            <a:pPr lvl="1"/>
            <a:r>
              <a:rPr lang="en-US" altLang="en-US" dirty="0"/>
              <a:t>Dirt and grime will abrade the fabric and wear it out. </a:t>
            </a:r>
            <a:endParaRPr lang="en-US" altLang="en-US" dirty="0" smtClean="0"/>
          </a:p>
          <a:p>
            <a:r>
              <a:rPr lang="en-US" altLang="en-US" dirty="0" smtClean="0"/>
              <a:t>On </a:t>
            </a:r>
            <a:r>
              <a:rPr lang="en-US" altLang="en-US" dirty="0"/>
              <a:t>the trail, be careful of tree </a:t>
            </a:r>
            <a:r>
              <a:rPr lang="en-US" altLang="en-US" dirty="0" smtClean="0"/>
              <a:t>sap. </a:t>
            </a:r>
          </a:p>
          <a:p>
            <a:r>
              <a:rPr lang="en-US" altLang="en-US" dirty="0" smtClean="0"/>
              <a:t>At </a:t>
            </a:r>
            <a:r>
              <a:rPr lang="en-US" altLang="en-US" dirty="0"/>
              <a:t>the first sign of any type of stain, use a damp cloth to clean off as much as possible to minimize damage to the pack fabric. </a:t>
            </a:r>
            <a:endParaRPr lang="en-US" altLang="en-US" dirty="0" smtClean="0"/>
          </a:p>
          <a:p>
            <a:r>
              <a:rPr lang="en-US" altLang="en-US" dirty="0" smtClean="0"/>
              <a:t>Back </a:t>
            </a:r>
            <a:r>
              <a:rPr lang="en-US" altLang="en-US" dirty="0"/>
              <a:t>home use a mild, non-detergent soap to thoroughly clean any stains, but be careful not to ruin the fabric's waterproof </a:t>
            </a:r>
            <a:r>
              <a:rPr lang="en-US" altLang="en-US" dirty="0" smtClean="0"/>
              <a:t>coating. </a:t>
            </a:r>
          </a:p>
          <a:p>
            <a:r>
              <a:rPr lang="en-US" altLang="en-US" dirty="0" smtClean="0"/>
              <a:t>When </a:t>
            </a:r>
            <a:r>
              <a:rPr lang="en-US" altLang="en-US" dirty="0"/>
              <a:t>cleaning the entire pack, wash in a bathtub filled with cold water. </a:t>
            </a:r>
            <a:endParaRPr lang="en-US" altLang="en-US" dirty="0" smtClean="0"/>
          </a:p>
          <a:p>
            <a:r>
              <a:rPr lang="en-US" altLang="en-US" dirty="0" smtClean="0"/>
              <a:t>Dry </a:t>
            </a:r>
            <a:r>
              <a:rPr lang="en-US" altLang="en-US" dirty="0"/>
              <a:t>completely in a cool, airy place to avoid dampness causing mildew.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03" y="1412776"/>
            <a:ext cx="3388233" cy="22322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717032"/>
            <a:ext cx="3390216" cy="2328280"/>
          </a:xfrm>
          <a:prstGeom prst="rect">
            <a:avLst/>
          </a:prstGeom>
        </p:spPr>
      </p:pic>
    </p:spTree>
    <p:extLst>
      <p:ext uri="{BB962C8B-B14F-4D97-AF65-F5344CB8AC3E}">
        <p14:creationId xmlns:p14="http://schemas.microsoft.com/office/powerpoint/2010/main" val="256924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Backpack Care</a:t>
            </a:r>
          </a:p>
        </p:txBody>
      </p:sp>
      <p:sp>
        <p:nvSpPr>
          <p:cNvPr id="3" name="Content Placeholder 2"/>
          <p:cNvSpPr>
            <a:spLocks noGrp="1"/>
          </p:cNvSpPr>
          <p:nvPr>
            <p:ph idx="1"/>
          </p:nvPr>
        </p:nvSpPr>
        <p:spPr>
          <a:xfrm>
            <a:off x="5004048" y="1340768"/>
            <a:ext cx="3888432" cy="5328592"/>
          </a:xfrm>
        </p:spPr>
        <p:txBody>
          <a:bodyPr>
            <a:normAutofit lnSpcReduction="10000"/>
          </a:bodyPr>
          <a:lstStyle/>
          <a:p>
            <a:pPr marL="0" indent="0">
              <a:buNone/>
            </a:pPr>
            <a:r>
              <a:rPr lang="en-US" altLang="en-US" b="1" dirty="0"/>
              <a:t>Perform Regular Maintenance </a:t>
            </a:r>
          </a:p>
          <a:p>
            <a:r>
              <a:rPr lang="en-US" altLang="en-US" dirty="0"/>
              <a:t>Take care of problems while they are small and, preferably, while you're at home. </a:t>
            </a:r>
            <a:endParaRPr lang="en-US" altLang="en-US" dirty="0" smtClean="0"/>
          </a:p>
          <a:p>
            <a:r>
              <a:rPr lang="en-US" altLang="en-US" dirty="0" smtClean="0"/>
              <a:t>Sew </a:t>
            </a:r>
            <a:r>
              <a:rPr lang="en-US" altLang="en-US" dirty="0"/>
              <a:t>any small rips or tears, patch any worn areas of fabric and tape seams that may be loose. </a:t>
            </a:r>
            <a:endParaRPr lang="en-US" altLang="en-US" dirty="0" smtClean="0"/>
          </a:p>
          <a:p>
            <a:r>
              <a:rPr lang="en-US" altLang="en-US" dirty="0" smtClean="0"/>
              <a:t>Check </a:t>
            </a:r>
            <a:r>
              <a:rPr lang="en-US" altLang="en-US" dirty="0"/>
              <a:t>high-stress points such as the hip belt, suspension stabilizers and shoulder straps for wear or separation. </a:t>
            </a:r>
            <a:endParaRPr lang="en-US" altLang="en-US" dirty="0" smtClean="0"/>
          </a:p>
          <a:p>
            <a:r>
              <a:rPr lang="en-US" altLang="en-US" dirty="0" smtClean="0"/>
              <a:t>Keep </a:t>
            </a:r>
            <a:r>
              <a:rPr lang="en-US" altLang="en-US" dirty="0"/>
              <a:t>zippers clean and free of obstructions such as stray threads or items that could damage the teeth, and spray with silicone spray to keep them easy to zip and unzip.</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786"/>
          <a:stretch/>
        </p:blipFill>
        <p:spPr>
          <a:xfrm>
            <a:off x="179512" y="1412776"/>
            <a:ext cx="4666415" cy="2820563"/>
          </a:xfrm>
          <a:prstGeom prst="rect">
            <a:avLst/>
          </a:prstGeom>
        </p:spPr>
      </p:pic>
    </p:spTree>
    <p:extLst>
      <p:ext uri="{BB962C8B-B14F-4D97-AF65-F5344CB8AC3E}">
        <p14:creationId xmlns:p14="http://schemas.microsoft.com/office/powerpoint/2010/main" val="1574751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Backpack Care</a:t>
            </a:r>
          </a:p>
        </p:txBody>
      </p:sp>
      <p:sp>
        <p:nvSpPr>
          <p:cNvPr id="3" name="Content Placeholder 2"/>
          <p:cNvSpPr>
            <a:spLocks noGrp="1"/>
          </p:cNvSpPr>
          <p:nvPr>
            <p:ph idx="1"/>
          </p:nvPr>
        </p:nvSpPr>
        <p:spPr>
          <a:xfrm>
            <a:off x="251520" y="1340768"/>
            <a:ext cx="4464496" cy="5184576"/>
          </a:xfrm>
        </p:spPr>
        <p:txBody>
          <a:bodyPr/>
          <a:lstStyle/>
          <a:p>
            <a:pPr marL="0" indent="0">
              <a:buNone/>
            </a:pPr>
            <a:r>
              <a:rPr lang="en-US" altLang="en-US" b="1" dirty="0"/>
              <a:t>Store the Backpack Properly </a:t>
            </a:r>
          </a:p>
          <a:p>
            <a:r>
              <a:rPr lang="en-US" altLang="en-US" dirty="0"/>
              <a:t>Keep your backpack in a cool and dry storage area to keep mildew from forming and to extend the life of the waterproof coating on most packs. </a:t>
            </a:r>
            <a:endParaRPr lang="en-US" altLang="en-US" dirty="0" smtClean="0"/>
          </a:p>
          <a:p>
            <a:r>
              <a:rPr lang="en-US" altLang="en-US" dirty="0" smtClean="0"/>
              <a:t>Do </a:t>
            </a:r>
            <a:r>
              <a:rPr lang="en-US" altLang="en-US" dirty="0"/>
              <a:t>not stack heavy objects on top of your pack and, if possible, stuff with clothing or newspaper to help maintain its shape.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412776"/>
            <a:ext cx="4064000" cy="3352800"/>
          </a:xfrm>
          <a:prstGeom prst="rect">
            <a:avLst/>
          </a:prstGeom>
        </p:spPr>
      </p:pic>
    </p:spTree>
    <p:extLst>
      <p:ext uri="{BB962C8B-B14F-4D97-AF65-F5344CB8AC3E}">
        <p14:creationId xmlns:p14="http://schemas.microsoft.com/office/powerpoint/2010/main" val="3546673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Backpack Care</a:t>
            </a:r>
          </a:p>
        </p:txBody>
      </p:sp>
      <p:sp>
        <p:nvSpPr>
          <p:cNvPr id="3" name="Content Placeholder 2"/>
          <p:cNvSpPr>
            <a:spLocks noGrp="1"/>
          </p:cNvSpPr>
          <p:nvPr>
            <p:ph idx="1"/>
          </p:nvPr>
        </p:nvSpPr>
        <p:spPr>
          <a:xfrm>
            <a:off x="4211960" y="1340768"/>
            <a:ext cx="4680520" cy="5256584"/>
          </a:xfrm>
        </p:spPr>
        <p:txBody>
          <a:bodyPr>
            <a:normAutofit lnSpcReduction="10000"/>
          </a:bodyPr>
          <a:lstStyle/>
          <a:p>
            <a:pPr marL="0" indent="0">
              <a:buNone/>
            </a:pPr>
            <a:r>
              <a:rPr lang="en-US" altLang="en-US" b="1" dirty="0"/>
              <a:t>Zipper Maintenance</a:t>
            </a:r>
          </a:p>
          <a:p>
            <a:r>
              <a:rPr lang="en-US" altLang="en-US" dirty="0"/>
              <a:t>Maintain your zippers' longevity by keeping them clean, free of sand and grit, and out of the dirt. </a:t>
            </a:r>
            <a:endParaRPr lang="en-US" altLang="en-US" dirty="0" smtClean="0"/>
          </a:p>
          <a:p>
            <a:r>
              <a:rPr lang="en-US" altLang="en-US" dirty="0" smtClean="0"/>
              <a:t>Most </a:t>
            </a:r>
            <a:r>
              <a:rPr lang="en-US" altLang="en-US" dirty="0"/>
              <a:t>zippers fail due to wear and tear to the coating on the inside of the zipper slider (the metal toggle on your zipper). </a:t>
            </a:r>
            <a:endParaRPr lang="en-US" altLang="en-US" dirty="0" smtClean="0"/>
          </a:p>
          <a:p>
            <a:r>
              <a:rPr lang="en-US" altLang="en-US" dirty="0" smtClean="0"/>
              <a:t>Once </a:t>
            </a:r>
            <a:r>
              <a:rPr lang="en-US" altLang="en-US" dirty="0"/>
              <a:t>the coating wears off, the metal abrades rapidly, and the zipper slider no longer joins the plastic coils securely, causing the coils to separate from the slider. </a:t>
            </a:r>
            <a:endParaRPr lang="en-US" altLang="en-US" dirty="0" smtClean="0"/>
          </a:p>
          <a:p>
            <a:r>
              <a:rPr lang="en-US" altLang="en-US" dirty="0" smtClean="0"/>
              <a:t>Hand </a:t>
            </a:r>
            <a:r>
              <a:rPr lang="en-US" altLang="en-US" dirty="0"/>
              <a:t>wash your pack frequently to remove dirt and grime, and preserve the coating on your metal zipper slider. </a:t>
            </a:r>
            <a:endParaRPr lang="en-US" altLang="en-US" dirty="0" smtClean="0"/>
          </a:p>
          <a:p>
            <a:r>
              <a:rPr lang="en-US" altLang="en-US" dirty="0" smtClean="0"/>
              <a:t>Keep </a:t>
            </a:r>
            <a:r>
              <a:rPr lang="en-US" altLang="en-US" dirty="0"/>
              <a:t>loose threads trimmed.</a:t>
            </a:r>
          </a:p>
          <a:p>
            <a:endParaRPr lang="en-US" dirty="0"/>
          </a:p>
        </p:txBody>
      </p:sp>
      <p:pic>
        <p:nvPicPr>
          <p:cNvPr id="6" name="Picture 5"/>
          <p:cNvPicPr>
            <a:picLocks noChangeAspect="1"/>
          </p:cNvPicPr>
          <p:nvPr/>
        </p:nvPicPr>
        <p:blipFill>
          <a:blip r:embed="rId2"/>
          <a:stretch>
            <a:fillRect/>
          </a:stretch>
        </p:blipFill>
        <p:spPr>
          <a:xfrm>
            <a:off x="179512" y="1406612"/>
            <a:ext cx="3888432" cy="2592288"/>
          </a:xfrm>
          <a:prstGeom prst="rect">
            <a:avLst/>
          </a:prstGeom>
        </p:spPr>
      </p:pic>
    </p:spTree>
    <p:extLst>
      <p:ext uri="{BB962C8B-B14F-4D97-AF65-F5344CB8AC3E}">
        <p14:creationId xmlns:p14="http://schemas.microsoft.com/office/powerpoint/2010/main" val="2303722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403648" y="3068960"/>
            <a:ext cx="3458994" cy="1656807"/>
            <a:chOff x="2442909" y="2365814"/>
            <a:chExt cx="3533247" cy="1656807"/>
          </a:xfrm>
        </p:grpSpPr>
        <p:sp>
          <p:nvSpPr>
            <p:cNvPr id="19" name="Text Box 4"/>
            <p:cNvSpPr txBox="1">
              <a:spLocks noChangeArrowheads="1"/>
            </p:cNvSpPr>
            <p:nvPr/>
          </p:nvSpPr>
          <p:spPr bwMode="auto">
            <a:xfrm>
              <a:off x="3417444"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02</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2442909" y="3099291"/>
              <a:ext cx="3533247"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Packing</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36049" y="3068960"/>
            <a:ext cx="4110162" cy="15696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Packing List</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Packing Your Gear</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354543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en-US" dirty="0"/>
              <a:t>Backpacking Equipment </a:t>
            </a:r>
            <a:r>
              <a:rPr lang="en-US" altLang="en-US" dirty="0" smtClean="0"/>
              <a:t>List</a:t>
            </a:r>
            <a:endParaRPr lang="en-US" altLang="en-US" dirty="0"/>
          </a:p>
        </p:txBody>
      </p:sp>
      <p:sp>
        <p:nvSpPr>
          <p:cNvPr id="37" name="내용 개체 틀 36"/>
          <p:cNvSpPr>
            <a:spLocks noGrp="1"/>
          </p:cNvSpPr>
          <p:nvPr>
            <p:ph idx="1"/>
          </p:nvPr>
        </p:nvSpPr>
        <p:spPr/>
        <p:txBody>
          <a:bodyPr>
            <a:normAutofit/>
          </a:bodyPr>
          <a:lstStyle/>
          <a:p>
            <a:r>
              <a:rPr lang="en-US" altLang="en-US" dirty="0" smtClean="0"/>
              <a:t>Consider </a:t>
            </a:r>
            <a:r>
              <a:rPr lang="en-US" altLang="en-US" dirty="0"/>
              <a:t>borrowing equipment you don't already own. </a:t>
            </a:r>
            <a:endParaRPr lang="en-US" altLang="en-US" dirty="0" smtClean="0"/>
          </a:p>
          <a:p>
            <a:r>
              <a:rPr lang="en-US" altLang="en-US" dirty="0" smtClean="0"/>
              <a:t>Everything </a:t>
            </a:r>
            <a:r>
              <a:rPr lang="en-US" altLang="en-US" dirty="0"/>
              <a:t>must be packed in. </a:t>
            </a:r>
            <a:endParaRPr lang="en-US" altLang="en-US" dirty="0" smtClean="0"/>
          </a:p>
          <a:p>
            <a:r>
              <a:rPr lang="en-US" altLang="en-US" dirty="0" smtClean="0"/>
              <a:t>Keep </a:t>
            </a:r>
            <a:r>
              <a:rPr lang="en-US" altLang="en-US" dirty="0"/>
              <a:t>weight down; bring as little as possible but be sure to bring essentials. </a:t>
            </a:r>
            <a:endParaRPr lang="en-US" altLang="en-US" dirty="0" smtClean="0"/>
          </a:p>
          <a:p>
            <a:r>
              <a:rPr lang="en-US" altLang="en-US" dirty="0" smtClean="0"/>
              <a:t>Total </a:t>
            </a:r>
            <a:r>
              <a:rPr lang="en-US" altLang="en-US" dirty="0"/>
              <a:t>pack weight is not to exceed 25% of body weight. </a:t>
            </a:r>
            <a:endParaRPr lang="en-US" altLang="en-US" dirty="0" smtClean="0"/>
          </a:p>
          <a:p>
            <a:r>
              <a:rPr lang="en-US" altLang="en-US" dirty="0" smtClean="0"/>
              <a:t>All </a:t>
            </a:r>
            <a:r>
              <a:rPr lang="en-US" altLang="en-US" dirty="0"/>
              <a:t>clothes, sleeping gear and food are stored in waterproof bags (Ziplocs).  </a:t>
            </a:r>
            <a:endParaRPr lang="en-US" altLang="en-US" dirty="0" smtClean="0"/>
          </a:p>
          <a:p>
            <a:r>
              <a:rPr lang="en-US" altLang="en-US" dirty="0" smtClean="0"/>
              <a:t>[</a:t>
            </a:r>
            <a:r>
              <a:rPr lang="en-US" altLang="en-US" dirty="0"/>
              <a:t>BC] = </a:t>
            </a:r>
            <a:r>
              <a:rPr lang="en-US" altLang="en-US" dirty="0" smtClean="0"/>
              <a:t>Goes </a:t>
            </a:r>
            <a:r>
              <a:rPr lang="en-US" altLang="en-US" dirty="0"/>
              <a:t>in bear canister, away from tent area.  </a:t>
            </a:r>
            <a:endParaRPr lang="en-US" altLang="en-US" dirty="0" smtClean="0"/>
          </a:p>
          <a:p>
            <a:r>
              <a:rPr lang="en-US" altLang="en-US" dirty="0" smtClean="0"/>
              <a:t>[</a:t>
            </a:r>
            <a:r>
              <a:rPr lang="en-US" altLang="en-US" dirty="0"/>
              <a:t>SD] = S</a:t>
            </a:r>
            <a:r>
              <a:rPr lang="en-US" altLang="en-US" dirty="0" smtClean="0"/>
              <a:t>tored </a:t>
            </a:r>
            <a:r>
              <a:rPr lang="en-US" altLang="en-US" dirty="0"/>
              <a:t>in sump or dining area away from tent area. </a:t>
            </a:r>
            <a:br>
              <a:rPr lang="en-US" altLang="en-US" dirty="0"/>
            </a:br>
            <a:r>
              <a:rPr lang="en-US" altLang="en-US" dirty="0"/>
              <a:t> </a:t>
            </a:r>
          </a:p>
          <a:p>
            <a:pPr marL="0" indent="0">
              <a:buNone/>
            </a:pPr>
            <a:r>
              <a:rPr lang="en-US" altLang="en-US" b="1" dirty="0"/>
              <a:t/>
            </a:r>
            <a:br>
              <a:rPr lang="en-US" altLang="en-US" b="1" dirty="0"/>
            </a:br>
            <a:endParaRPr lang="ko-KR" altLang="en-US" dirty="0"/>
          </a:p>
        </p:txBody>
      </p:sp>
    </p:spTree>
    <p:extLst>
      <p:ext uri="{BB962C8B-B14F-4D97-AF65-F5344CB8AC3E}">
        <p14:creationId xmlns:p14="http://schemas.microsoft.com/office/powerpoint/2010/main" val="3557580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Backpacking Equipment List (Non-Winter</a:t>
            </a:r>
            <a:r>
              <a:rPr lang="en-US" altLang="en-US" dirty="0" smtClean="0"/>
              <a:t>)</a:t>
            </a:r>
            <a:endParaRPr lang="en-US" dirty="0"/>
          </a:p>
        </p:txBody>
      </p:sp>
      <p:sp>
        <p:nvSpPr>
          <p:cNvPr id="3" name="Content Placeholder 2"/>
          <p:cNvSpPr>
            <a:spLocks noGrp="1"/>
          </p:cNvSpPr>
          <p:nvPr>
            <p:ph idx="1"/>
          </p:nvPr>
        </p:nvSpPr>
        <p:spPr>
          <a:xfrm>
            <a:off x="251520" y="1124744"/>
            <a:ext cx="2736304" cy="5472608"/>
          </a:xfrm>
        </p:spPr>
        <p:txBody>
          <a:bodyPr>
            <a:normAutofit fontScale="32500" lnSpcReduction="20000"/>
          </a:bodyPr>
          <a:lstStyle/>
          <a:p>
            <a:pPr marL="0" indent="0">
              <a:buNone/>
            </a:pPr>
            <a:r>
              <a:rPr lang="en-US" altLang="en-US" sz="4300" b="1" dirty="0"/>
              <a:t>Basic Gear</a:t>
            </a:r>
            <a:endParaRPr lang="en-US" altLang="en-US" sz="4300" dirty="0"/>
          </a:p>
          <a:p>
            <a:pPr>
              <a:buFont typeface="Wingdings" panose="05000000000000000000" pitchFamily="2" charset="2"/>
              <a:buChar char="q"/>
            </a:pPr>
            <a:r>
              <a:rPr lang="en-US" altLang="en-US" sz="3700" dirty="0" smtClean="0"/>
              <a:t>Frame </a:t>
            </a:r>
            <a:r>
              <a:rPr lang="en-US" altLang="en-US" sz="3700" dirty="0"/>
              <a:t>pack with hip belt</a:t>
            </a:r>
          </a:p>
          <a:p>
            <a:pPr>
              <a:buFont typeface="Wingdings" panose="05000000000000000000" pitchFamily="2" charset="2"/>
              <a:buChar char="q"/>
            </a:pPr>
            <a:r>
              <a:rPr lang="en-US" altLang="en-US" sz="3700" dirty="0" smtClean="0"/>
              <a:t>Pack </a:t>
            </a:r>
            <a:r>
              <a:rPr lang="en-US" altLang="en-US" sz="3700" dirty="0"/>
              <a:t>cover (packs stay outside </a:t>
            </a:r>
            <a:r>
              <a:rPr lang="en-US" altLang="en-US" sz="3700" dirty="0" smtClean="0"/>
              <a:t>tent</a:t>
            </a:r>
            <a:r>
              <a:rPr lang="en-US" altLang="en-US" sz="3700" dirty="0"/>
              <a:t>; heavy garbage bag OK	</a:t>
            </a:r>
          </a:p>
          <a:p>
            <a:pPr>
              <a:buFont typeface="Wingdings" panose="05000000000000000000" pitchFamily="2" charset="2"/>
              <a:buChar char="q"/>
            </a:pPr>
            <a:r>
              <a:rPr lang="en-US" altLang="en-US" sz="3700" dirty="0" smtClean="0"/>
              <a:t>Sleeping </a:t>
            </a:r>
            <a:r>
              <a:rPr lang="en-US" altLang="en-US" sz="3700" dirty="0"/>
              <a:t>bag in </a:t>
            </a:r>
            <a:r>
              <a:rPr lang="en-US" altLang="en-US" sz="3700" dirty="0" smtClean="0"/>
              <a:t>waterproof </a:t>
            </a:r>
            <a:r>
              <a:rPr lang="en-US" altLang="en-US" sz="3700" dirty="0"/>
              <a:t>(garbage) bag</a:t>
            </a:r>
          </a:p>
          <a:p>
            <a:pPr>
              <a:buFont typeface="Wingdings" panose="05000000000000000000" pitchFamily="2" charset="2"/>
              <a:buChar char="q"/>
            </a:pPr>
            <a:r>
              <a:rPr lang="en-US" altLang="en-US" sz="3700" dirty="0" smtClean="0"/>
              <a:t>Sleeping </a:t>
            </a:r>
            <a:r>
              <a:rPr lang="en-US" altLang="en-US" sz="3700" dirty="0"/>
              <a:t>pad (optional)</a:t>
            </a:r>
          </a:p>
          <a:p>
            <a:pPr>
              <a:buFont typeface="Wingdings" panose="05000000000000000000" pitchFamily="2" charset="2"/>
              <a:buChar char="q"/>
            </a:pPr>
            <a:r>
              <a:rPr lang="en-US" altLang="en-US" sz="3700" dirty="0" smtClean="0"/>
              <a:t>Hiking </a:t>
            </a:r>
            <a:r>
              <a:rPr lang="en-US" altLang="en-US" sz="3700" dirty="0"/>
              <a:t>Boots not on ground at </a:t>
            </a:r>
            <a:r>
              <a:rPr lang="en-US" altLang="en-US" sz="3700" dirty="0" smtClean="0"/>
              <a:t>night</a:t>
            </a:r>
            <a:endParaRPr lang="en-US" altLang="en-US" sz="3700" dirty="0"/>
          </a:p>
          <a:p>
            <a:pPr>
              <a:buFont typeface="Wingdings" panose="05000000000000000000" pitchFamily="2" charset="2"/>
              <a:buChar char="q"/>
            </a:pPr>
            <a:r>
              <a:rPr lang="en-US" altLang="en-US" sz="3700" dirty="0" smtClean="0"/>
              <a:t> </a:t>
            </a:r>
            <a:r>
              <a:rPr lang="en-US" altLang="en-US" sz="3700" dirty="0"/>
              <a:t>Water bottles/bladder </a:t>
            </a:r>
            <a:r>
              <a:rPr lang="en-US" altLang="en-US" sz="3700" dirty="0" smtClean="0"/>
              <a:t>1 </a:t>
            </a:r>
            <a:r>
              <a:rPr lang="en-US" altLang="en-US" sz="3700" dirty="0"/>
              <a:t>qt. for every 100 lbs. Weight</a:t>
            </a:r>
          </a:p>
          <a:p>
            <a:pPr>
              <a:buFont typeface="Wingdings" panose="05000000000000000000" pitchFamily="2" charset="2"/>
              <a:buChar char="q"/>
            </a:pPr>
            <a:r>
              <a:rPr lang="en-US" altLang="en-US" sz="3700" dirty="0" smtClean="0"/>
              <a:t>Extra </a:t>
            </a:r>
            <a:r>
              <a:rPr lang="en-US" altLang="en-US" sz="3700" dirty="0"/>
              <a:t>plastic bags for trash, dirty </a:t>
            </a:r>
            <a:r>
              <a:rPr lang="en-US" altLang="en-US" sz="3700" dirty="0" smtClean="0"/>
              <a:t>clothes</a:t>
            </a:r>
            <a:r>
              <a:rPr lang="en-US" altLang="en-US" sz="3700" dirty="0"/>
              <a:t>, etc. (Ziplocs and </a:t>
            </a:r>
            <a:r>
              <a:rPr lang="en-US" altLang="en-US" sz="3700" dirty="0" smtClean="0"/>
              <a:t>garbage </a:t>
            </a:r>
            <a:r>
              <a:rPr lang="en-US" altLang="en-US" sz="3700" dirty="0"/>
              <a:t>bags)</a:t>
            </a:r>
          </a:p>
          <a:p>
            <a:pPr marL="0" indent="0">
              <a:buNone/>
            </a:pPr>
            <a:r>
              <a:rPr lang="en-US" altLang="en-US" dirty="0"/>
              <a:t> </a:t>
            </a:r>
          </a:p>
          <a:p>
            <a:pPr marL="0" indent="0">
              <a:buNone/>
            </a:pPr>
            <a:r>
              <a:rPr lang="en-US" altLang="en-US" sz="4300" b="1" dirty="0"/>
              <a:t>Camping/Hiking Gear</a:t>
            </a:r>
            <a:endParaRPr lang="en-US" altLang="en-US" sz="4300" dirty="0"/>
          </a:p>
          <a:p>
            <a:pPr>
              <a:buFont typeface="Wingdings" panose="05000000000000000000" pitchFamily="2" charset="2"/>
              <a:buChar char="q"/>
            </a:pPr>
            <a:r>
              <a:rPr lang="en-US" altLang="en-US" sz="3700" dirty="0" smtClean="0"/>
              <a:t>Map </a:t>
            </a:r>
            <a:r>
              <a:rPr lang="en-US" altLang="en-US" sz="3700" dirty="0"/>
              <a:t>(supplied) in Ziploc </a:t>
            </a:r>
          </a:p>
          <a:p>
            <a:pPr>
              <a:buFont typeface="Wingdings" panose="05000000000000000000" pitchFamily="2" charset="2"/>
              <a:buChar char="q"/>
            </a:pPr>
            <a:r>
              <a:rPr lang="en-US" altLang="en-US" sz="3700" dirty="0" smtClean="0"/>
              <a:t>Compass</a:t>
            </a:r>
            <a:endParaRPr lang="en-US" altLang="en-US" sz="3700" dirty="0"/>
          </a:p>
          <a:p>
            <a:pPr>
              <a:buFont typeface="Wingdings" panose="05000000000000000000" pitchFamily="2" charset="2"/>
              <a:buChar char="q"/>
            </a:pPr>
            <a:r>
              <a:rPr lang="en-US" altLang="en-US" sz="3700" dirty="0" smtClean="0"/>
              <a:t>Pocket </a:t>
            </a:r>
            <a:r>
              <a:rPr lang="en-US" altLang="en-US" sz="3700" dirty="0"/>
              <a:t>knife/Leatherman</a:t>
            </a:r>
          </a:p>
          <a:p>
            <a:pPr>
              <a:buFont typeface="Wingdings" panose="05000000000000000000" pitchFamily="2" charset="2"/>
              <a:buChar char="q"/>
            </a:pPr>
            <a:r>
              <a:rPr lang="en-US" altLang="en-US" sz="3700" dirty="0" smtClean="0"/>
              <a:t>Small </a:t>
            </a:r>
            <a:r>
              <a:rPr lang="en-US" altLang="en-US" sz="3700" dirty="0"/>
              <a:t>flashlight or </a:t>
            </a:r>
            <a:r>
              <a:rPr lang="en-US" altLang="en-US" sz="3700" dirty="0" smtClean="0"/>
              <a:t>headlamp with </a:t>
            </a:r>
            <a:r>
              <a:rPr lang="en-US" altLang="en-US" sz="3700" dirty="0"/>
              <a:t>new batteries </a:t>
            </a:r>
          </a:p>
          <a:p>
            <a:pPr>
              <a:buFont typeface="Wingdings" panose="05000000000000000000" pitchFamily="2" charset="2"/>
              <a:buChar char="q"/>
            </a:pPr>
            <a:r>
              <a:rPr lang="en-US" altLang="en-US" sz="3700" dirty="0" smtClean="0"/>
              <a:t>Whistle </a:t>
            </a:r>
            <a:r>
              <a:rPr lang="en-US" altLang="en-US" sz="3700" dirty="0"/>
              <a:t>- accessible; not packed</a:t>
            </a:r>
          </a:p>
          <a:p>
            <a:pPr>
              <a:buFont typeface="Wingdings" panose="05000000000000000000" pitchFamily="2" charset="2"/>
              <a:buChar char="q"/>
            </a:pPr>
            <a:r>
              <a:rPr lang="en-US" altLang="en-US" sz="3700" dirty="0" smtClean="0"/>
              <a:t>[</a:t>
            </a:r>
            <a:r>
              <a:rPr lang="en-US" altLang="en-US" sz="3700" dirty="0"/>
              <a:t>BC] Matches in waterproof </a:t>
            </a:r>
            <a:r>
              <a:rPr lang="en-US" altLang="en-US" sz="3700" dirty="0" smtClean="0"/>
              <a:t>container </a:t>
            </a:r>
            <a:r>
              <a:rPr lang="en-US" altLang="en-US" sz="3700" dirty="0"/>
              <a:t>or disposable lighter</a:t>
            </a:r>
          </a:p>
          <a:p>
            <a:pPr>
              <a:buFont typeface="Wingdings" panose="05000000000000000000" pitchFamily="2" charset="2"/>
              <a:buChar char="q"/>
            </a:pPr>
            <a:r>
              <a:rPr lang="en-US" altLang="en-US" sz="3700" dirty="0" smtClean="0"/>
              <a:t>Walking </a:t>
            </a:r>
            <a:r>
              <a:rPr lang="en-US" altLang="en-US" sz="3700" dirty="0"/>
              <a:t>stick/trekking poles</a:t>
            </a:r>
          </a:p>
          <a:p>
            <a:pPr marL="0" indent="0">
              <a:buNone/>
            </a:pPr>
            <a:r>
              <a:rPr lang="en-US" altLang="en-US" dirty="0"/>
              <a:t> </a:t>
            </a:r>
          </a:p>
          <a:p>
            <a:pPr marL="0" indent="0">
              <a:buNone/>
            </a:pPr>
            <a:r>
              <a:rPr lang="en-US" altLang="en-US" sz="4300" b="1" dirty="0"/>
              <a:t>Clothes (wearing + packing)</a:t>
            </a:r>
            <a:endParaRPr lang="en-US" altLang="en-US" sz="4300" dirty="0"/>
          </a:p>
          <a:p>
            <a:pPr>
              <a:buFont typeface="Wingdings" panose="05000000000000000000" pitchFamily="2" charset="2"/>
              <a:buChar char="q"/>
            </a:pPr>
            <a:r>
              <a:rPr lang="en-US" altLang="en-US" sz="3700" dirty="0" smtClean="0"/>
              <a:t>Socks </a:t>
            </a:r>
            <a:r>
              <a:rPr lang="en-US" altLang="en-US" sz="3700" dirty="0"/>
              <a:t>(3 heavy wool pairs, 3 </a:t>
            </a:r>
            <a:r>
              <a:rPr lang="en-US" altLang="en-US" sz="3700" dirty="0" smtClean="0"/>
              <a:t>liner </a:t>
            </a:r>
            <a:r>
              <a:rPr lang="en-US" altLang="en-US" sz="3700" dirty="0"/>
              <a:t>pairs)</a:t>
            </a:r>
          </a:p>
          <a:p>
            <a:pPr>
              <a:buFont typeface="Wingdings" panose="05000000000000000000" pitchFamily="2" charset="2"/>
              <a:buChar char="q"/>
            </a:pPr>
            <a:r>
              <a:rPr lang="en-US" altLang="en-US" sz="3700" dirty="0" smtClean="0"/>
              <a:t>Shorts/pants </a:t>
            </a:r>
            <a:r>
              <a:rPr lang="en-US" altLang="en-US" sz="3700" dirty="0"/>
              <a:t>(2) not cotton</a:t>
            </a:r>
          </a:p>
          <a:p>
            <a:pPr>
              <a:buFont typeface="Wingdings" panose="05000000000000000000" pitchFamily="2" charset="2"/>
              <a:buChar char="q"/>
            </a:pPr>
            <a:r>
              <a:rPr lang="en-US" altLang="en-US" sz="3700" dirty="0" smtClean="0"/>
              <a:t>Tee </a:t>
            </a:r>
            <a:r>
              <a:rPr lang="en-US" altLang="en-US" sz="3700" dirty="0"/>
              <a:t>shirts (3)</a:t>
            </a:r>
          </a:p>
          <a:p>
            <a:pPr>
              <a:buFont typeface="Wingdings" panose="05000000000000000000" pitchFamily="2" charset="2"/>
              <a:buChar char="q"/>
            </a:pPr>
            <a:r>
              <a:rPr lang="en-US" altLang="en-US" sz="3700" dirty="0" smtClean="0"/>
              <a:t>Underwear </a:t>
            </a:r>
            <a:r>
              <a:rPr lang="en-US" altLang="en-US" sz="3700" dirty="0"/>
              <a:t>(3) not </a:t>
            </a:r>
            <a:r>
              <a:rPr lang="en-US" altLang="en-US" sz="3700" dirty="0" smtClean="0"/>
              <a:t>cotton</a:t>
            </a:r>
            <a:endParaRPr lang="en-US" altLang="en-US" sz="3700" dirty="0"/>
          </a:p>
        </p:txBody>
      </p:sp>
      <p:sp>
        <p:nvSpPr>
          <p:cNvPr id="4" name="Content Placeholder 2"/>
          <p:cNvSpPr txBox="1">
            <a:spLocks/>
          </p:cNvSpPr>
          <p:nvPr/>
        </p:nvSpPr>
        <p:spPr>
          <a:xfrm>
            <a:off x="3059832" y="1124744"/>
            <a:ext cx="3024336" cy="547260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500" b="1" dirty="0"/>
              <a:t>Clothes </a:t>
            </a:r>
            <a:r>
              <a:rPr lang="en-US" altLang="en-US" sz="2500" b="1" dirty="0" smtClean="0"/>
              <a:t>(continued)</a:t>
            </a:r>
            <a:endParaRPr lang="en-US" altLang="en-US" sz="2500" dirty="0"/>
          </a:p>
          <a:p>
            <a:pPr>
              <a:buFont typeface="Wingdings" panose="05000000000000000000" pitchFamily="2" charset="2"/>
              <a:buChar char="q"/>
            </a:pPr>
            <a:r>
              <a:rPr lang="en-US" altLang="en-US" sz="2200" dirty="0"/>
              <a:t>Sleepwear</a:t>
            </a:r>
          </a:p>
          <a:p>
            <a:pPr>
              <a:buFont typeface="Wingdings" panose="05000000000000000000" pitchFamily="2" charset="2"/>
              <a:buChar char="q"/>
            </a:pPr>
            <a:r>
              <a:rPr lang="en-US" altLang="en-US" sz="2200" dirty="0" smtClean="0"/>
              <a:t>Fleece </a:t>
            </a:r>
            <a:r>
              <a:rPr lang="en-US" altLang="en-US" sz="2200" dirty="0"/>
              <a:t>jacket  </a:t>
            </a:r>
          </a:p>
          <a:p>
            <a:pPr>
              <a:buFont typeface="Wingdings" panose="05000000000000000000" pitchFamily="2" charset="2"/>
              <a:buChar char="q"/>
            </a:pPr>
            <a:r>
              <a:rPr lang="en-US" altLang="en-US" sz="2200" dirty="0"/>
              <a:t>Long sleeve shirt</a:t>
            </a:r>
          </a:p>
          <a:p>
            <a:pPr>
              <a:buFont typeface="Wingdings" panose="05000000000000000000" pitchFamily="2" charset="2"/>
              <a:buChar char="q"/>
            </a:pPr>
            <a:r>
              <a:rPr lang="en-US" altLang="en-US" sz="2200" dirty="0"/>
              <a:t>Poncho or rain suit</a:t>
            </a:r>
          </a:p>
          <a:p>
            <a:pPr>
              <a:buFont typeface="Wingdings" panose="05000000000000000000" pitchFamily="2" charset="2"/>
              <a:buChar char="q"/>
            </a:pPr>
            <a:r>
              <a:rPr lang="en-US" altLang="en-US" sz="2200" dirty="0"/>
              <a:t>Hat, bandanna, bug netting</a:t>
            </a:r>
          </a:p>
          <a:p>
            <a:pPr>
              <a:buFont typeface="Wingdings" panose="05000000000000000000" pitchFamily="2" charset="2"/>
              <a:buChar char="q"/>
            </a:pPr>
            <a:r>
              <a:rPr lang="en-US" altLang="en-US" sz="2200" dirty="0"/>
              <a:t>Sandals/light sneakers to relax in camp (optional but highly recommended)</a:t>
            </a:r>
          </a:p>
          <a:p>
            <a:pPr marL="0" indent="0">
              <a:buNone/>
            </a:pPr>
            <a:r>
              <a:rPr lang="en-US" altLang="en-US" dirty="0"/>
              <a:t> </a:t>
            </a:r>
          </a:p>
          <a:p>
            <a:pPr marL="0" indent="0">
              <a:buFont typeface="Arial" pitchFamily="34" charset="0"/>
              <a:buNone/>
            </a:pPr>
            <a:r>
              <a:rPr lang="en-US" sz="2500" b="1" dirty="0" smtClean="0"/>
              <a:t>Toiletries/Personal (BB items not used after 5:00pm)</a:t>
            </a:r>
            <a:endParaRPr lang="en-US" sz="2500" dirty="0" smtClean="0"/>
          </a:p>
          <a:p>
            <a:pPr>
              <a:buFont typeface="Wingdings" panose="05000000000000000000" pitchFamily="2" charset="2"/>
              <a:buChar char="q"/>
            </a:pPr>
            <a:r>
              <a:rPr lang="en-US" sz="2200" dirty="0" smtClean="0"/>
              <a:t>[BC] Biodegradable soap</a:t>
            </a:r>
          </a:p>
          <a:p>
            <a:pPr>
              <a:buFont typeface="Wingdings" panose="05000000000000000000" pitchFamily="2" charset="2"/>
              <a:buChar char="q"/>
            </a:pPr>
            <a:r>
              <a:rPr lang="en-US" sz="2200" dirty="0" smtClean="0"/>
              <a:t>[BC] Toothbrush/paste</a:t>
            </a:r>
          </a:p>
          <a:p>
            <a:pPr>
              <a:buFont typeface="Wingdings" panose="05000000000000000000" pitchFamily="2" charset="2"/>
              <a:buChar char="q"/>
            </a:pPr>
            <a:r>
              <a:rPr lang="en-US" sz="2200" dirty="0" smtClean="0"/>
              <a:t>[BC] Sunscreen</a:t>
            </a:r>
          </a:p>
          <a:p>
            <a:pPr>
              <a:buFont typeface="Wingdings" panose="05000000000000000000" pitchFamily="2" charset="2"/>
              <a:buChar char="q"/>
            </a:pPr>
            <a:r>
              <a:rPr lang="en-US" sz="2200" dirty="0" smtClean="0"/>
              <a:t>[BC] Lip balm</a:t>
            </a:r>
          </a:p>
          <a:p>
            <a:pPr>
              <a:buFont typeface="Wingdings" panose="05000000000000000000" pitchFamily="2" charset="2"/>
              <a:buChar char="q"/>
            </a:pPr>
            <a:r>
              <a:rPr lang="en-US" sz="2200" dirty="0" smtClean="0"/>
              <a:t>[BC] Insect repellent</a:t>
            </a:r>
          </a:p>
          <a:p>
            <a:pPr>
              <a:buFont typeface="Wingdings" panose="05000000000000000000" pitchFamily="2" charset="2"/>
              <a:buChar char="q"/>
            </a:pPr>
            <a:r>
              <a:rPr lang="en-US" sz="2200" dirty="0" smtClean="0"/>
              <a:t>[BC] Small first aid kit -- moleskin, bandages, drugs for medical conditions (allergies) or to self-administer (Advil), medical card</a:t>
            </a:r>
          </a:p>
          <a:p>
            <a:pPr>
              <a:buFont typeface="Wingdings" panose="05000000000000000000" pitchFamily="2" charset="2"/>
              <a:buChar char="q"/>
            </a:pPr>
            <a:r>
              <a:rPr lang="en-US" sz="2200" dirty="0" smtClean="0"/>
              <a:t>Toilet paper in Ziploc bag </a:t>
            </a:r>
          </a:p>
          <a:p>
            <a:pPr>
              <a:buFont typeface="Wingdings" panose="05000000000000000000" pitchFamily="2" charset="2"/>
              <a:buChar char="q"/>
            </a:pPr>
            <a:r>
              <a:rPr lang="en-US" sz="2200" dirty="0" smtClean="0"/>
              <a:t>[BC] Hand sanitizer (inside of toilet paper roll)</a:t>
            </a:r>
          </a:p>
          <a:p>
            <a:pPr>
              <a:buFont typeface="Wingdings" panose="05000000000000000000" pitchFamily="2" charset="2"/>
              <a:buChar char="q"/>
            </a:pPr>
            <a:r>
              <a:rPr lang="en-US" sz="2200" dirty="0" smtClean="0"/>
              <a:t>Watch</a:t>
            </a:r>
          </a:p>
          <a:p>
            <a:pPr>
              <a:buFont typeface="Wingdings" panose="05000000000000000000" pitchFamily="2" charset="2"/>
              <a:buChar char="q"/>
            </a:pPr>
            <a:r>
              <a:rPr lang="en-US" sz="2200" dirty="0" smtClean="0"/>
              <a:t>Money</a:t>
            </a:r>
          </a:p>
          <a:p>
            <a:pPr>
              <a:buFont typeface="Wingdings" panose="05000000000000000000" pitchFamily="2" charset="2"/>
              <a:buChar char="q"/>
            </a:pPr>
            <a:r>
              <a:rPr lang="en-US" sz="2200" dirty="0" smtClean="0"/>
              <a:t>Sunglasses with hard case</a:t>
            </a:r>
          </a:p>
          <a:p>
            <a:pPr>
              <a:buFont typeface="Wingdings" panose="05000000000000000000" pitchFamily="2" charset="2"/>
              <a:buChar char="q"/>
            </a:pPr>
            <a:r>
              <a:rPr lang="en-US" sz="2200" dirty="0" smtClean="0"/>
              <a:t>[BC] Camera</a:t>
            </a:r>
          </a:p>
          <a:p>
            <a:pPr>
              <a:buFont typeface="Wingdings" panose="05000000000000000000" pitchFamily="2" charset="2"/>
              <a:buChar char="q"/>
            </a:pPr>
            <a:r>
              <a:rPr lang="en-US" sz="2200" dirty="0" smtClean="0"/>
              <a:t>Mesh bags</a:t>
            </a:r>
          </a:p>
          <a:p>
            <a:pPr>
              <a:buFont typeface="Wingdings" panose="05000000000000000000" pitchFamily="2" charset="2"/>
              <a:buChar char="q"/>
            </a:pPr>
            <a:r>
              <a:rPr lang="en-US" sz="2200" dirty="0" smtClean="0"/>
              <a:t>Backpacking towel</a:t>
            </a:r>
          </a:p>
          <a:p>
            <a:pPr marL="0" indent="0">
              <a:buFont typeface="Arial" pitchFamily="34" charset="0"/>
              <a:buNone/>
            </a:pPr>
            <a:r>
              <a:rPr lang="en-US" dirty="0" smtClean="0"/>
              <a:t> </a:t>
            </a:r>
          </a:p>
          <a:p>
            <a:pPr marL="0" indent="0">
              <a:buFont typeface="Arial" pitchFamily="34" charset="0"/>
              <a:buNone/>
            </a:pPr>
            <a:endParaRPr lang="en-US" dirty="0" smtClean="0"/>
          </a:p>
        </p:txBody>
      </p:sp>
      <p:sp>
        <p:nvSpPr>
          <p:cNvPr id="5" name="Content Placeholder 2"/>
          <p:cNvSpPr txBox="1">
            <a:spLocks/>
          </p:cNvSpPr>
          <p:nvPr/>
        </p:nvSpPr>
        <p:spPr>
          <a:xfrm>
            <a:off x="6156176" y="1124744"/>
            <a:ext cx="2808312" cy="547260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500" b="1" dirty="0"/>
              <a:t>Cooking &amp; Eating</a:t>
            </a:r>
            <a:endParaRPr lang="en-US" sz="2500" dirty="0"/>
          </a:p>
          <a:p>
            <a:pPr>
              <a:buFont typeface="Wingdings" panose="05000000000000000000" pitchFamily="2" charset="2"/>
              <a:buChar char="q"/>
            </a:pPr>
            <a:r>
              <a:rPr lang="en-US" sz="2200" dirty="0"/>
              <a:t>[BC] Food </a:t>
            </a:r>
          </a:p>
          <a:p>
            <a:pPr>
              <a:buFont typeface="Wingdings" panose="05000000000000000000" pitchFamily="2" charset="2"/>
              <a:buChar char="q"/>
            </a:pPr>
            <a:r>
              <a:rPr lang="en-US" sz="2200" dirty="0"/>
              <a:t>[SD] Spoon</a:t>
            </a:r>
          </a:p>
          <a:p>
            <a:pPr>
              <a:buFont typeface="Wingdings" panose="05000000000000000000" pitchFamily="2" charset="2"/>
              <a:buChar char="q"/>
            </a:pPr>
            <a:r>
              <a:rPr lang="en-US" sz="2200" dirty="0"/>
              <a:t>[SD] Bowl</a:t>
            </a:r>
          </a:p>
          <a:p>
            <a:pPr>
              <a:buFont typeface="Wingdings" panose="05000000000000000000" pitchFamily="2" charset="2"/>
              <a:buChar char="q"/>
            </a:pPr>
            <a:r>
              <a:rPr lang="en-US" sz="2200" dirty="0"/>
              <a:t>[SD] Cup (preferably with measured markings</a:t>
            </a:r>
            <a:r>
              <a:rPr lang="en-US" sz="2200" dirty="0" smtClean="0"/>
              <a:t>)</a:t>
            </a:r>
          </a:p>
          <a:p>
            <a:pPr marL="0" indent="0">
              <a:buNone/>
            </a:pPr>
            <a:endParaRPr lang="en-US" dirty="0"/>
          </a:p>
          <a:p>
            <a:pPr marL="0" indent="0">
              <a:buNone/>
            </a:pPr>
            <a:r>
              <a:rPr lang="en-US" dirty="0"/>
              <a:t> </a:t>
            </a:r>
            <a:r>
              <a:rPr lang="en-US" sz="2500" b="1" dirty="0" smtClean="0"/>
              <a:t>Shared with buddy</a:t>
            </a:r>
            <a:endParaRPr lang="en-US" sz="2500" dirty="0" smtClean="0"/>
          </a:p>
          <a:p>
            <a:pPr>
              <a:buFont typeface="Wingdings" panose="05000000000000000000" pitchFamily="2" charset="2"/>
              <a:buChar char="q"/>
            </a:pPr>
            <a:r>
              <a:rPr lang="en-US" sz="2200" dirty="0" smtClean="0"/>
              <a:t>Tent </a:t>
            </a:r>
          </a:p>
          <a:p>
            <a:pPr>
              <a:buFont typeface="Wingdings" panose="05000000000000000000" pitchFamily="2" charset="2"/>
              <a:buChar char="q"/>
            </a:pPr>
            <a:r>
              <a:rPr lang="en-US" sz="2200" dirty="0" smtClean="0"/>
              <a:t>Ground cloth for under tent </a:t>
            </a:r>
          </a:p>
          <a:p>
            <a:pPr>
              <a:buFont typeface="Wingdings" panose="05000000000000000000" pitchFamily="2" charset="2"/>
              <a:buChar char="q"/>
            </a:pPr>
            <a:r>
              <a:rPr lang="en-US" sz="2200" dirty="0" smtClean="0"/>
              <a:t>[SD] Backpacking stove</a:t>
            </a:r>
          </a:p>
          <a:p>
            <a:pPr>
              <a:buFont typeface="Wingdings" panose="05000000000000000000" pitchFamily="2" charset="2"/>
              <a:buChar char="q"/>
            </a:pPr>
            <a:r>
              <a:rPr lang="en-US" sz="2200" dirty="0" smtClean="0"/>
              <a:t>[SD] Fuel bottle</a:t>
            </a:r>
          </a:p>
          <a:p>
            <a:pPr>
              <a:buFont typeface="Wingdings" panose="05000000000000000000" pitchFamily="2" charset="2"/>
              <a:buChar char="q"/>
            </a:pPr>
            <a:r>
              <a:rPr lang="en-US" sz="2200" dirty="0" smtClean="0"/>
              <a:t>Stove repair kit</a:t>
            </a:r>
          </a:p>
          <a:p>
            <a:pPr>
              <a:buFont typeface="Wingdings" panose="05000000000000000000" pitchFamily="2" charset="2"/>
              <a:buChar char="q"/>
            </a:pPr>
            <a:r>
              <a:rPr lang="en-US" sz="2200" dirty="0" smtClean="0"/>
              <a:t>Water filter, iodine or chlorine</a:t>
            </a:r>
          </a:p>
          <a:p>
            <a:pPr>
              <a:buFont typeface="Wingdings" panose="05000000000000000000" pitchFamily="2" charset="2"/>
              <a:buChar char="q"/>
            </a:pPr>
            <a:r>
              <a:rPr lang="en-US" sz="2200" dirty="0" smtClean="0"/>
              <a:t>Parachute cord (25 ft.) </a:t>
            </a:r>
          </a:p>
          <a:p>
            <a:pPr marL="0" indent="0">
              <a:buFont typeface="Arial" pitchFamily="34" charset="0"/>
              <a:buNone/>
            </a:pPr>
            <a:r>
              <a:rPr lang="en-US" dirty="0" smtClean="0"/>
              <a:t> </a:t>
            </a:r>
          </a:p>
          <a:p>
            <a:pPr marL="0" indent="0">
              <a:buFont typeface="Arial" pitchFamily="34" charset="0"/>
              <a:buNone/>
            </a:pPr>
            <a:r>
              <a:rPr lang="en-US" sz="2500" b="1" dirty="0" smtClean="0"/>
              <a:t>Shared Crew Equipment</a:t>
            </a:r>
            <a:endParaRPr lang="en-US" sz="2500" dirty="0" smtClean="0"/>
          </a:p>
          <a:p>
            <a:pPr>
              <a:buFont typeface="Wingdings" panose="05000000000000000000" pitchFamily="2" charset="2"/>
              <a:buChar char="q"/>
            </a:pPr>
            <a:r>
              <a:rPr lang="en-US" sz="2200" dirty="0" smtClean="0"/>
              <a:t>[SD] Pots for heating water, etc.</a:t>
            </a:r>
          </a:p>
          <a:p>
            <a:pPr>
              <a:buFont typeface="Wingdings" panose="05000000000000000000" pitchFamily="2" charset="2"/>
              <a:buChar char="q"/>
            </a:pPr>
            <a:r>
              <a:rPr lang="en-US" sz="2200" dirty="0" smtClean="0"/>
              <a:t>[SD] Cleaning/scrub pad</a:t>
            </a:r>
          </a:p>
          <a:p>
            <a:pPr>
              <a:buFont typeface="Wingdings" panose="05000000000000000000" pitchFamily="2" charset="2"/>
              <a:buChar char="q"/>
            </a:pPr>
            <a:r>
              <a:rPr lang="en-US" sz="2200" dirty="0" smtClean="0"/>
              <a:t>Bear canister</a:t>
            </a:r>
          </a:p>
          <a:p>
            <a:pPr>
              <a:buFont typeface="Wingdings" panose="05000000000000000000" pitchFamily="2" charset="2"/>
              <a:buChar char="q"/>
            </a:pPr>
            <a:r>
              <a:rPr lang="en-US" sz="2200" dirty="0" smtClean="0"/>
              <a:t>75-100 ft. parachute cord</a:t>
            </a:r>
          </a:p>
          <a:p>
            <a:pPr>
              <a:buFont typeface="Wingdings" panose="05000000000000000000" pitchFamily="2" charset="2"/>
              <a:buChar char="q"/>
            </a:pPr>
            <a:r>
              <a:rPr lang="en-US" sz="2200" dirty="0" smtClean="0"/>
              <a:t>Trowel (for cat holes &amp; sump)</a:t>
            </a:r>
          </a:p>
          <a:p>
            <a:pPr>
              <a:buFont typeface="Wingdings" panose="05000000000000000000" pitchFamily="2" charset="2"/>
              <a:buChar char="q"/>
            </a:pPr>
            <a:r>
              <a:rPr lang="en-US" sz="2200" dirty="0" smtClean="0"/>
              <a:t>[BC] Repair kit - needle, thread, duct tape, wire ties, etc.</a:t>
            </a:r>
          </a:p>
          <a:p>
            <a:pPr>
              <a:buFont typeface="Wingdings" panose="05000000000000000000" pitchFamily="2" charset="2"/>
              <a:buChar char="q"/>
            </a:pPr>
            <a:r>
              <a:rPr lang="en-US" sz="2200" dirty="0" smtClean="0"/>
              <a:t>Dining fly (optional)</a:t>
            </a:r>
          </a:p>
          <a:p>
            <a:pPr>
              <a:buFont typeface="Wingdings" panose="05000000000000000000" pitchFamily="2" charset="2"/>
              <a:buChar char="q"/>
            </a:pPr>
            <a:r>
              <a:rPr lang="en-US" sz="2200" dirty="0" smtClean="0"/>
              <a:t>Wilderness permit</a:t>
            </a:r>
          </a:p>
          <a:p>
            <a:pPr>
              <a:buFont typeface="Wingdings" panose="05000000000000000000" pitchFamily="2" charset="2"/>
              <a:buChar char="q"/>
            </a:pPr>
            <a:r>
              <a:rPr lang="en-US" sz="2200" dirty="0" smtClean="0"/>
              <a:t>Shower/wash bag</a:t>
            </a:r>
          </a:p>
          <a:p>
            <a:pPr marL="0" indent="0">
              <a:buFont typeface="Arial" pitchFamily="34" charset="0"/>
              <a:buNone/>
            </a:pPr>
            <a:r>
              <a:rPr lang="en-US" dirty="0" smtClean="0"/>
              <a:t/>
            </a:r>
            <a:br>
              <a:rPr lang="en-US" dirty="0" smtClean="0"/>
            </a:br>
            <a:endParaRPr lang="en-US" dirty="0" smtClean="0"/>
          </a:p>
          <a:p>
            <a:pPr marL="0" indent="0">
              <a:buFont typeface="Arial" pitchFamily="34" charset="0"/>
              <a:buNone/>
            </a:pPr>
            <a:endParaRPr lang="en-US" dirty="0"/>
          </a:p>
        </p:txBody>
      </p:sp>
    </p:spTree>
    <p:extLst>
      <p:ext uri="{BB962C8B-B14F-4D97-AF65-F5344CB8AC3E}">
        <p14:creationId xmlns:p14="http://schemas.microsoft.com/office/powerpoint/2010/main" val="2347851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Packing Your Equipment</a:t>
            </a:r>
            <a:endParaRPr lang="en-US" dirty="0"/>
          </a:p>
        </p:txBody>
      </p:sp>
      <p:sp>
        <p:nvSpPr>
          <p:cNvPr id="3" name="Content Placeholder 2"/>
          <p:cNvSpPr>
            <a:spLocks noGrp="1"/>
          </p:cNvSpPr>
          <p:nvPr>
            <p:ph idx="1"/>
          </p:nvPr>
        </p:nvSpPr>
        <p:spPr/>
        <p:txBody>
          <a:bodyPr>
            <a:normAutofit fontScale="92500" lnSpcReduction="10000"/>
          </a:bodyPr>
          <a:lstStyle/>
          <a:p>
            <a:r>
              <a:rPr lang="en-US" altLang="en-US" dirty="0"/>
              <a:t>There are lots of different ways and philosophies on where things go in the pack. </a:t>
            </a:r>
            <a:endParaRPr lang="en-US" altLang="en-US" dirty="0" smtClean="0"/>
          </a:p>
          <a:p>
            <a:r>
              <a:rPr lang="en-US" altLang="en-US" dirty="0" smtClean="0"/>
              <a:t>Recent </a:t>
            </a:r>
            <a:r>
              <a:rPr lang="en-US" altLang="en-US" dirty="0"/>
              <a:t>versions of internal and external frame packs are shown as illustrations. </a:t>
            </a:r>
            <a:endParaRPr lang="en-US" altLang="en-US" dirty="0" smtClean="0"/>
          </a:p>
          <a:p>
            <a:r>
              <a:rPr lang="en-US" altLang="en-US" dirty="0" smtClean="0"/>
              <a:t>Internal </a:t>
            </a:r>
            <a:r>
              <a:rPr lang="en-US" altLang="en-US" dirty="0"/>
              <a:t>and external frame pack designs seem to be converging, with external frames sometimes taking on nearly the same profile as internal frames -- tall and narrow with a lower (sleeping bag) compartment -- and internal frames adding many external pockets and places (web daisy chains and lash patches) to hang things off the top, sides and back outside the pack -- areas where external frame have traditionally excelled. </a:t>
            </a:r>
            <a:endParaRPr lang="en-US" altLang="en-US" dirty="0" smtClean="0"/>
          </a:p>
          <a:p>
            <a:r>
              <a:rPr lang="en-US" altLang="en-US" dirty="0" smtClean="0"/>
              <a:t>Some </a:t>
            </a:r>
            <a:r>
              <a:rPr lang="en-US" altLang="en-US" dirty="0"/>
              <a:t>external frame packs have also become more flexible with poly/PVC frames. </a:t>
            </a:r>
            <a:endParaRPr lang="en-US" altLang="en-US" dirty="0" smtClean="0"/>
          </a:p>
          <a:p>
            <a:r>
              <a:rPr lang="en-US" altLang="en-US" dirty="0" smtClean="0"/>
              <a:t>Both </a:t>
            </a:r>
            <a:r>
              <a:rPr lang="en-US" altLang="en-US" dirty="0"/>
              <a:t>have added mechanisms to adjust the shoulder strap position, a feature first found only on a few external frames. </a:t>
            </a:r>
            <a:endParaRPr lang="en-US" altLang="en-US" dirty="0" smtClean="0"/>
          </a:p>
          <a:p>
            <a:r>
              <a:rPr lang="en-US" altLang="en-US" dirty="0" smtClean="0"/>
              <a:t>We </a:t>
            </a:r>
            <a:r>
              <a:rPr lang="en-US" altLang="en-US" dirty="0"/>
              <a:t>now see in the blending together of the "best" features of traditional external and internal frames designs. </a:t>
            </a:r>
            <a:endParaRPr lang="en-US" altLang="en-US" dirty="0" smtClean="0"/>
          </a:p>
          <a:p>
            <a:r>
              <a:rPr lang="en-US" altLang="en-US" dirty="0" smtClean="0"/>
              <a:t>This </a:t>
            </a:r>
            <a:r>
              <a:rPr lang="en-US" altLang="en-US" dirty="0"/>
              <a:t>should all but finish the debate as to which is best – you can "have your cake and eat it too". </a:t>
            </a:r>
          </a:p>
          <a:p>
            <a:endParaRPr lang="en-US" dirty="0"/>
          </a:p>
        </p:txBody>
      </p:sp>
    </p:spTree>
    <p:extLst>
      <p:ext uri="{BB962C8B-B14F-4D97-AF65-F5344CB8AC3E}">
        <p14:creationId xmlns:p14="http://schemas.microsoft.com/office/powerpoint/2010/main" val="4274834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Internal Vs. External Frame Packs</a:t>
            </a:r>
            <a:endParaRPr lang="en-US" dirty="0"/>
          </a:p>
        </p:txBody>
      </p:sp>
      <p:sp>
        <p:nvSpPr>
          <p:cNvPr id="3" name="Content Placeholder 2"/>
          <p:cNvSpPr>
            <a:spLocks noGrp="1"/>
          </p:cNvSpPr>
          <p:nvPr>
            <p:ph idx="1"/>
          </p:nvPr>
        </p:nvSpPr>
        <p:spPr>
          <a:xfrm>
            <a:off x="2267744" y="1340768"/>
            <a:ext cx="4680520" cy="4739712"/>
          </a:xfrm>
        </p:spPr>
        <p:txBody>
          <a:bodyPr>
            <a:normAutofit fontScale="92500" lnSpcReduction="10000"/>
          </a:bodyPr>
          <a:lstStyle/>
          <a:p>
            <a:r>
              <a:rPr lang="en-US" altLang="en-US" dirty="0"/>
              <a:t>To the </a:t>
            </a:r>
            <a:r>
              <a:rPr lang="en-US" altLang="en-US" dirty="0" smtClean="0"/>
              <a:t>left </a:t>
            </a:r>
            <a:r>
              <a:rPr lang="en-US" altLang="en-US" dirty="0"/>
              <a:t>and </a:t>
            </a:r>
            <a:r>
              <a:rPr lang="en-US" altLang="en-US" dirty="0" smtClean="0"/>
              <a:t>right </a:t>
            </a:r>
            <a:r>
              <a:rPr lang="en-US" altLang="en-US" dirty="0"/>
              <a:t>are somewhat typical external and internal frame packs. </a:t>
            </a:r>
            <a:endParaRPr lang="en-US" altLang="en-US" dirty="0" smtClean="0"/>
          </a:p>
          <a:p>
            <a:r>
              <a:rPr lang="en-US" altLang="en-US" dirty="0" smtClean="0"/>
              <a:t>As </a:t>
            </a:r>
            <a:r>
              <a:rPr lang="en-US" altLang="en-US" dirty="0"/>
              <a:t>the name implies, the external frame (often looks like a ladder) can be seen from the back of the pack (the side against your back). </a:t>
            </a:r>
            <a:endParaRPr lang="en-US" altLang="en-US" dirty="0" smtClean="0"/>
          </a:p>
          <a:p>
            <a:r>
              <a:rPr lang="en-US" altLang="en-US" dirty="0" smtClean="0"/>
              <a:t>The </a:t>
            </a:r>
            <a:r>
              <a:rPr lang="en-US" altLang="en-US" dirty="0"/>
              <a:t>frame stays of internal packs are often two 3/4" to 1" wide flat aluminum bars 20" to 30" long sewn into the back of the pack itself. </a:t>
            </a:r>
            <a:endParaRPr lang="en-US" altLang="en-US" dirty="0" smtClean="0"/>
          </a:p>
          <a:p>
            <a:r>
              <a:rPr lang="en-US" altLang="en-US" dirty="0" smtClean="0"/>
              <a:t>One </a:t>
            </a:r>
            <a:r>
              <a:rPr lang="en-US" altLang="en-US" dirty="0"/>
              <a:t>main difference is that the sleeping bag and tent are often lashed to the outside of an external frame at points #8 and #9, while, internal frames are designed so that, all gear can either be stored inside the main compartments or in the outside pockets. </a:t>
            </a:r>
            <a:endParaRPr lang="en-US" dirty="0"/>
          </a:p>
        </p:txBody>
      </p:sp>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3466" y="1255688"/>
            <a:ext cx="2220534" cy="3528392"/>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5" t="3169" r="3696" b="3169"/>
          <a:stretch/>
        </p:blipFill>
        <p:spPr>
          <a:xfrm>
            <a:off x="47352" y="1340768"/>
            <a:ext cx="2271338" cy="3456384"/>
          </a:xfrm>
          <a:prstGeom prst="rect">
            <a:avLst/>
          </a:prstGeom>
        </p:spPr>
      </p:pic>
      <p:sp>
        <p:nvSpPr>
          <p:cNvPr id="10" name="TextBox 9"/>
          <p:cNvSpPr txBox="1"/>
          <p:nvPr/>
        </p:nvSpPr>
        <p:spPr>
          <a:xfrm>
            <a:off x="220996" y="4780467"/>
            <a:ext cx="1924050" cy="369332"/>
          </a:xfrm>
          <a:prstGeom prst="rect">
            <a:avLst/>
          </a:prstGeom>
          <a:noFill/>
        </p:spPr>
        <p:txBody>
          <a:bodyPr wrap="square" rtlCol="0">
            <a:spAutoFit/>
          </a:bodyPr>
          <a:lstStyle/>
          <a:p>
            <a:r>
              <a:rPr lang="en-US" dirty="0" smtClean="0"/>
              <a:t>External Frame</a:t>
            </a:r>
            <a:endParaRPr lang="en-US" dirty="0"/>
          </a:p>
        </p:txBody>
      </p:sp>
      <p:sp>
        <p:nvSpPr>
          <p:cNvPr id="11" name="TextBox 10"/>
          <p:cNvSpPr txBox="1"/>
          <p:nvPr/>
        </p:nvSpPr>
        <p:spPr>
          <a:xfrm>
            <a:off x="7070962" y="4780467"/>
            <a:ext cx="1924050" cy="369332"/>
          </a:xfrm>
          <a:prstGeom prst="rect">
            <a:avLst/>
          </a:prstGeom>
          <a:noFill/>
        </p:spPr>
        <p:txBody>
          <a:bodyPr wrap="square" rtlCol="0">
            <a:spAutoFit/>
          </a:bodyPr>
          <a:lstStyle/>
          <a:p>
            <a:r>
              <a:rPr lang="en-US" dirty="0" smtClean="0"/>
              <a:t>Internal Frame</a:t>
            </a:r>
            <a:endParaRPr lang="en-US" dirty="0"/>
          </a:p>
        </p:txBody>
      </p:sp>
    </p:spTree>
    <p:extLst>
      <p:ext uri="{BB962C8B-B14F-4D97-AF65-F5344CB8AC3E}">
        <p14:creationId xmlns:p14="http://schemas.microsoft.com/office/powerpoint/2010/main" val="1623003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Considerations for Packing Gear</a:t>
            </a:r>
            <a:endParaRPr lang="en-US" dirty="0"/>
          </a:p>
        </p:txBody>
      </p:sp>
      <p:sp>
        <p:nvSpPr>
          <p:cNvPr id="3" name="Content Placeholder 2"/>
          <p:cNvSpPr>
            <a:spLocks noGrp="1"/>
          </p:cNvSpPr>
          <p:nvPr>
            <p:ph idx="1"/>
          </p:nvPr>
        </p:nvSpPr>
        <p:spPr>
          <a:xfrm>
            <a:off x="251520" y="1340768"/>
            <a:ext cx="8640960" cy="5256584"/>
          </a:xfrm>
        </p:spPr>
        <p:txBody>
          <a:bodyPr>
            <a:normAutofit fontScale="92500" lnSpcReduction="20000"/>
          </a:bodyPr>
          <a:lstStyle/>
          <a:p>
            <a:r>
              <a:rPr lang="en-US" altLang="en-US" dirty="0"/>
              <a:t>After you've decided on your list of backpacking equipment to carry, you'll need to pack for the trail. Before getting into the details of matching equipment to compartments and pockets, consider the following observations: </a:t>
            </a:r>
          </a:p>
          <a:p>
            <a:pPr lvl="1"/>
            <a:r>
              <a:rPr lang="en-US" altLang="en-US" dirty="0" smtClean="0"/>
              <a:t>Small</a:t>
            </a:r>
            <a:r>
              <a:rPr lang="en-US" altLang="en-US" dirty="0"/>
              <a:t>, frequently used items should go in your pants pockets, "throw" pockets on the pack, hung from your shoulder straps, or placed in other readily accessible place. These include knife, compass, map, whistle and watch. </a:t>
            </a:r>
          </a:p>
          <a:p>
            <a:pPr lvl="1"/>
            <a:r>
              <a:rPr lang="en-US" altLang="en-US" dirty="0"/>
              <a:t>Other items that need to be readily accessible to you or others should be in conspicuous outside pockets. These may include rain gear, first aid kit, sun and insect protection, trail snacks and lunch, bandana, some matches, toilet paper, digging trowel, and perhaps </a:t>
            </a:r>
            <a:r>
              <a:rPr lang="en-US" altLang="en-US" dirty="0" smtClean="0"/>
              <a:t>a camera. </a:t>
            </a:r>
            <a:endParaRPr lang="en-US" altLang="en-US" dirty="0"/>
          </a:p>
          <a:p>
            <a:pPr lvl="1"/>
            <a:r>
              <a:rPr lang="en-US" altLang="en-US" dirty="0"/>
              <a:t>Packing several small similar items together in heavy plastic (Ziploc) bags organizes items that could get "lost" inside the pack and keeps the contents dry even if the pack gets soaked.     </a:t>
            </a:r>
          </a:p>
          <a:p>
            <a:pPr lvl="1"/>
            <a:r>
              <a:rPr lang="en-US" altLang="en-US" dirty="0"/>
              <a:t>Items that must be kept dry but are too large for Ziploc bags, like a sleeping bag, should be placed inside a heavy plastic bag and the opening closed with a "gooseneck". </a:t>
            </a:r>
          </a:p>
          <a:p>
            <a:pPr lvl="1"/>
            <a:r>
              <a:rPr lang="en-US" altLang="en-US" dirty="0"/>
              <a:t>Your water bottle should be easy to retrieve. The harder it is to drink, the more likely you are to get dehydrated. </a:t>
            </a:r>
          </a:p>
          <a:p>
            <a:pPr lvl="1"/>
            <a:r>
              <a:rPr lang="en-US" altLang="en-US" dirty="0"/>
              <a:t>Equipment you won't need until you make camp can be buried deep in the pack, but reserve an outside pocket for isolating your fuel and any other "smellables" that might contaminate food, clothing, tent or sleeping bag. </a:t>
            </a:r>
          </a:p>
          <a:p>
            <a:pPr lvl="1"/>
            <a:r>
              <a:rPr lang="en-US" altLang="en-US" dirty="0"/>
              <a:t>Assign each item a specific "home" in your pack so that it can be located quickly and always return it to that home. </a:t>
            </a:r>
          </a:p>
          <a:p>
            <a:pPr lvl="1"/>
            <a:r>
              <a:rPr lang="en-US" altLang="en-US" dirty="0"/>
              <a:t>Normally, arrange the pack's contents so that its center of gravity (heavy gear) is high and close to your back. Compression straps can help. Where stability is vital, some comfort can be traded for the stability of a lower center of gravity by placing heavy gear in the bottom of the pack. </a:t>
            </a:r>
          </a:p>
          <a:p>
            <a:endParaRPr lang="en-US" dirty="0"/>
          </a:p>
        </p:txBody>
      </p:sp>
    </p:spTree>
    <p:extLst>
      <p:ext uri="{BB962C8B-B14F-4D97-AF65-F5344CB8AC3E}">
        <p14:creationId xmlns:p14="http://schemas.microsoft.com/office/powerpoint/2010/main" val="2916744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a:t>
            </a:r>
            <a:r>
              <a:rPr lang="en-US" dirty="0" smtClean="0"/>
              <a:t>Backpacks</a:t>
            </a:r>
            <a:endParaRPr lang="en-US" dirty="0"/>
          </a:p>
        </p:txBody>
      </p:sp>
      <p:sp>
        <p:nvSpPr>
          <p:cNvPr id="3" name="Content Placeholder 2"/>
          <p:cNvSpPr>
            <a:spLocks noGrp="1"/>
          </p:cNvSpPr>
          <p:nvPr>
            <p:ph idx="1"/>
          </p:nvPr>
        </p:nvSpPr>
        <p:spPr>
          <a:xfrm>
            <a:off x="251520" y="3717032"/>
            <a:ext cx="8640960" cy="2994908"/>
          </a:xfrm>
        </p:spPr>
        <p:txBody>
          <a:bodyPr/>
          <a:lstStyle/>
          <a:p>
            <a:r>
              <a:rPr lang="en-US" b="1" dirty="0"/>
              <a:t>Weekend (1-3 nights; 30-50 liters)</a:t>
            </a:r>
          </a:p>
          <a:p>
            <a:pPr lvl="1"/>
            <a:r>
              <a:rPr lang="en-US" dirty="0"/>
              <a:t>Efficient packers using newer, less-bulky gear can really keep things light on 1- to 3-night trips by using a pack in this </a:t>
            </a:r>
            <a:r>
              <a:rPr lang="en-US" dirty="0" smtClean="0"/>
              <a:t>range (requires </a:t>
            </a:r>
            <a:r>
              <a:rPr lang="en-US" dirty="0"/>
              <a:t>self-discipline and careful </a:t>
            </a:r>
            <a:r>
              <a:rPr lang="en-US" dirty="0" smtClean="0"/>
              <a:t>planning). </a:t>
            </a:r>
            <a:endParaRPr lang="en-US" dirty="0"/>
          </a:p>
          <a:p>
            <a:r>
              <a:rPr lang="en-US" b="1" dirty="0"/>
              <a:t>Multiday (3-5 nights; 50-80 liters)</a:t>
            </a:r>
          </a:p>
          <a:p>
            <a:pPr lvl="1"/>
            <a:r>
              <a:rPr lang="en-US" dirty="0"/>
              <a:t>These are the most popular backpacking </a:t>
            </a:r>
            <a:r>
              <a:rPr lang="en-US" dirty="0" smtClean="0"/>
              <a:t>packs.</a:t>
            </a:r>
          </a:p>
          <a:p>
            <a:pPr lvl="1"/>
            <a:r>
              <a:rPr lang="en-US" dirty="0" smtClean="0"/>
              <a:t>They’re </a:t>
            </a:r>
            <a:r>
              <a:rPr lang="en-US" dirty="0"/>
              <a:t>an excellent choice for warm-weather trips lasting 3 or more days</a:t>
            </a:r>
            <a:r>
              <a:rPr lang="en-US" dirty="0" smtClean="0"/>
              <a:t>. </a:t>
            </a:r>
            <a:endParaRPr lang="en-US" dirty="0"/>
          </a:p>
          <a:p>
            <a:r>
              <a:rPr lang="en-US" b="1" dirty="0"/>
              <a:t>Extended-trip (5+ nights; 70 liters or larger)</a:t>
            </a:r>
          </a:p>
          <a:p>
            <a:pPr lvl="1"/>
            <a:r>
              <a:rPr lang="en-US" dirty="0" smtClean="0"/>
              <a:t>Trips </a:t>
            </a:r>
            <a:r>
              <a:rPr lang="en-US" dirty="0"/>
              <a:t>of 5 days or more usually call for packs of 70 liters or more.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118252"/>
            <a:ext cx="4871864" cy="2435932"/>
          </a:xfrm>
          <a:prstGeom prst="rect">
            <a:avLst/>
          </a:prstGeom>
        </p:spPr>
      </p:pic>
    </p:spTree>
    <p:extLst>
      <p:ext uri="{BB962C8B-B14F-4D97-AF65-F5344CB8AC3E}">
        <p14:creationId xmlns:p14="http://schemas.microsoft.com/office/powerpoint/2010/main" val="1472523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Matching the Compartments/Pockets with the Gear</a:t>
            </a:r>
            <a:endParaRPr lang="en-US" dirty="0"/>
          </a:p>
        </p:txBody>
      </p:sp>
      <p:sp>
        <p:nvSpPr>
          <p:cNvPr id="3" name="Content Placeholder 2"/>
          <p:cNvSpPr>
            <a:spLocks noGrp="1"/>
          </p:cNvSpPr>
          <p:nvPr>
            <p:ph idx="1"/>
          </p:nvPr>
        </p:nvSpPr>
        <p:spPr>
          <a:xfrm>
            <a:off x="2195736" y="1340768"/>
            <a:ext cx="4536504" cy="4739712"/>
          </a:xfrm>
        </p:spPr>
        <p:txBody>
          <a:bodyPr>
            <a:normAutofit fontScale="85000" lnSpcReduction="10000"/>
          </a:bodyPr>
          <a:lstStyle/>
          <a:p>
            <a:pPr marL="0" lvl="0" indent="0" algn="just" eaLnBrk="0" fontAlgn="base" hangingPunct="0">
              <a:spcBef>
                <a:spcPct val="0"/>
              </a:spcBef>
              <a:spcAft>
                <a:spcPct val="0"/>
              </a:spcAft>
              <a:buNone/>
              <a:tabLst>
                <a:tab pos="409575" algn="l"/>
              </a:tabLst>
            </a:pPr>
            <a:r>
              <a:rPr lang="en-US" altLang="en-US" sz="2400" dirty="0" smtClean="0">
                <a:ea typeface="Times New Roman" panose="02020603050405020304" pitchFamily="18" charset="0"/>
              </a:rPr>
              <a:t>The </a:t>
            </a:r>
            <a:r>
              <a:rPr lang="en-US" altLang="en-US" sz="2400" dirty="0">
                <a:ea typeface="Times New Roman" panose="02020603050405020304" pitchFamily="18" charset="0"/>
              </a:rPr>
              <a:t>pockets and compartments in the illustrations are designated as follows: </a:t>
            </a:r>
            <a:endParaRPr lang="en-US" altLang="en-US" sz="2400" dirty="0" smtClean="0">
              <a:ea typeface="Times New Roman" panose="02020603050405020304" pitchFamily="18" charset="0"/>
            </a:endParaRPr>
          </a:p>
          <a:p>
            <a:pPr marL="0" lvl="0" indent="0" algn="just" eaLnBrk="0" fontAlgn="base" hangingPunct="0">
              <a:spcBef>
                <a:spcPct val="0"/>
              </a:spcBef>
              <a:spcAft>
                <a:spcPct val="0"/>
              </a:spcAft>
              <a:buNone/>
              <a:tabLst>
                <a:tab pos="409575" algn="l"/>
              </a:tabLst>
            </a:pPr>
            <a:endParaRPr lang="en-US" altLang="en-US" sz="2100" dirty="0"/>
          </a:p>
          <a:p>
            <a:pPr marL="457200" lvl="0" indent="-457200" eaLnBrk="0" fontAlgn="base" hangingPunct="0">
              <a:spcBef>
                <a:spcPct val="0"/>
              </a:spcBef>
              <a:spcAft>
                <a:spcPct val="0"/>
              </a:spcAft>
              <a:buFont typeface="+mj-lt"/>
              <a:buAutoNum type="arabicPeriod"/>
              <a:tabLst>
                <a:tab pos="409575" algn="l"/>
              </a:tabLst>
            </a:pPr>
            <a:r>
              <a:rPr lang="en-US" altLang="en-US" sz="1900" b="1" dirty="0">
                <a:ea typeface="Times New Roman" panose="02020603050405020304" pitchFamily="18" charset="0"/>
              </a:rPr>
              <a:t>Upper Main Compartment.</a:t>
            </a:r>
            <a:r>
              <a:rPr lang="en-US" altLang="en-US" sz="1900" dirty="0">
                <a:ea typeface="Times New Roman" panose="02020603050405020304" pitchFamily="18" charset="0"/>
              </a:rPr>
              <a:t> It usually holds the bulky and heavy things (to keep weight over your skeleton). The external frame shown is "front-loading", meaning that it has a zippered door/flap that allows scouts to place gear when the pack is lying down. The internal frame pack is "top-loading". The top pocket (#6) is swung off and all gear is loaded from the top like putting groceries into a shopping bag. On most newer design packs, that compartment has a draw string at the top to close it before it is covered by the top flap/pocket. Some external frames are also top loading. Top-loading main compartments are often quite a bit larger than front-loading main compartments. Basically, everything that doesn't go somewhere else gets "dumped" into here. </a:t>
            </a:r>
            <a:endParaRPr lang="en-US" altLang="en-US" sz="1900" dirty="0"/>
          </a:p>
        </p:txBody>
      </p:sp>
      <p:pic>
        <p:nvPicPr>
          <p:cNvPr id="6" name="Picture 5" descr="bckpcke3"/>
          <p:cNvPicPr/>
          <p:nvPr/>
        </p:nvPicPr>
        <p:blipFill>
          <a:blip r:embed="rId2" cstate="print">
            <a:clrChange>
              <a:clrFrom>
                <a:srgbClr val="FFFFFF"/>
              </a:clrFrom>
              <a:clrTo>
                <a:srgbClr val="FFFFFF">
                  <a:alpha val="0"/>
                </a:srgbClr>
              </a:clrTo>
            </a:clrChange>
          </a:blip>
          <a:srcRect b="4013"/>
          <a:stretch>
            <a:fillRect/>
          </a:stretch>
        </p:blipFill>
        <p:spPr bwMode="auto">
          <a:xfrm>
            <a:off x="238944" y="1556792"/>
            <a:ext cx="1924050" cy="2733675"/>
          </a:xfrm>
          <a:prstGeom prst="rect">
            <a:avLst/>
          </a:prstGeom>
          <a:noFill/>
          <a:ln w="9525">
            <a:noFill/>
            <a:miter lim="800000"/>
            <a:headEnd/>
            <a:tailEnd/>
          </a:ln>
        </p:spPr>
      </p:pic>
      <p:pic>
        <p:nvPicPr>
          <p:cNvPr id="7" name="Picture 6" descr="bckpcki3"/>
          <p:cNvPicPr/>
          <p:nvPr/>
        </p:nvPicPr>
        <p:blipFill>
          <a:blip r:embed="rId3" cstate="print">
            <a:clrChange>
              <a:clrFrom>
                <a:srgbClr val="FFFFFF"/>
              </a:clrFrom>
              <a:clrTo>
                <a:srgbClr val="FFFFFF">
                  <a:alpha val="0"/>
                </a:srgbClr>
              </a:clrTo>
            </a:clrChange>
          </a:blip>
          <a:srcRect l="12060" r="9548" b="6000"/>
          <a:stretch>
            <a:fillRect/>
          </a:stretch>
        </p:blipFill>
        <p:spPr bwMode="auto">
          <a:xfrm>
            <a:off x="6948264" y="1601349"/>
            <a:ext cx="1485900" cy="2686050"/>
          </a:xfrm>
          <a:prstGeom prst="rect">
            <a:avLst/>
          </a:prstGeom>
          <a:noFill/>
          <a:ln w="9525">
            <a:noFill/>
            <a:miter lim="800000"/>
            <a:headEnd/>
            <a:tailEnd/>
          </a:ln>
        </p:spPr>
      </p:pic>
      <p:sp>
        <p:nvSpPr>
          <p:cNvPr id="8" name="TextBox 7"/>
          <p:cNvSpPr txBox="1"/>
          <p:nvPr/>
        </p:nvSpPr>
        <p:spPr>
          <a:xfrm>
            <a:off x="238944" y="4509120"/>
            <a:ext cx="1924050" cy="369332"/>
          </a:xfrm>
          <a:prstGeom prst="rect">
            <a:avLst/>
          </a:prstGeom>
          <a:noFill/>
        </p:spPr>
        <p:txBody>
          <a:bodyPr wrap="square" rtlCol="0">
            <a:spAutoFit/>
          </a:bodyPr>
          <a:lstStyle/>
          <a:p>
            <a:r>
              <a:rPr lang="en-US" dirty="0" smtClean="0"/>
              <a:t>External Frame</a:t>
            </a:r>
            <a:endParaRPr lang="en-US" dirty="0"/>
          </a:p>
        </p:txBody>
      </p:sp>
      <p:sp>
        <p:nvSpPr>
          <p:cNvPr id="9" name="TextBox 8"/>
          <p:cNvSpPr txBox="1"/>
          <p:nvPr/>
        </p:nvSpPr>
        <p:spPr>
          <a:xfrm>
            <a:off x="6960725" y="4509120"/>
            <a:ext cx="1924050" cy="369332"/>
          </a:xfrm>
          <a:prstGeom prst="rect">
            <a:avLst/>
          </a:prstGeom>
          <a:noFill/>
        </p:spPr>
        <p:txBody>
          <a:bodyPr wrap="square" rtlCol="0">
            <a:spAutoFit/>
          </a:bodyPr>
          <a:lstStyle/>
          <a:p>
            <a:r>
              <a:rPr lang="en-US" dirty="0" smtClean="0"/>
              <a:t>Internal Frame</a:t>
            </a:r>
            <a:endParaRPr lang="en-US" dirty="0"/>
          </a:p>
        </p:txBody>
      </p:sp>
    </p:spTree>
    <p:extLst>
      <p:ext uri="{BB962C8B-B14F-4D97-AF65-F5344CB8AC3E}">
        <p14:creationId xmlns:p14="http://schemas.microsoft.com/office/powerpoint/2010/main" val="1086393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Matching the Compartments/Pockets with the Gear</a:t>
            </a:r>
            <a:endParaRPr lang="en-US" dirty="0"/>
          </a:p>
        </p:txBody>
      </p:sp>
      <p:sp>
        <p:nvSpPr>
          <p:cNvPr id="3" name="Content Placeholder 2"/>
          <p:cNvSpPr>
            <a:spLocks noGrp="1"/>
          </p:cNvSpPr>
          <p:nvPr>
            <p:ph idx="1"/>
          </p:nvPr>
        </p:nvSpPr>
        <p:spPr>
          <a:xfrm>
            <a:off x="2195736" y="1340768"/>
            <a:ext cx="4536504" cy="5112568"/>
          </a:xfrm>
        </p:spPr>
        <p:txBody>
          <a:bodyPr>
            <a:normAutofit fontScale="70000" lnSpcReduction="20000"/>
          </a:bodyPr>
          <a:lstStyle/>
          <a:p>
            <a:pPr marL="0" lvl="0" indent="0" eaLnBrk="0" fontAlgn="base" hangingPunct="0">
              <a:spcBef>
                <a:spcPct val="0"/>
              </a:spcBef>
              <a:spcAft>
                <a:spcPct val="0"/>
              </a:spcAft>
              <a:buNone/>
              <a:tabLst>
                <a:tab pos="409575" algn="l"/>
              </a:tabLst>
            </a:pPr>
            <a:r>
              <a:rPr lang="en-US" altLang="en-US" sz="2900" dirty="0" smtClean="0">
                <a:ea typeface="Times New Roman" panose="02020603050405020304" pitchFamily="18" charset="0"/>
              </a:rPr>
              <a:t>The </a:t>
            </a:r>
            <a:r>
              <a:rPr lang="en-US" altLang="en-US" sz="2900" dirty="0">
                <a:ea typeface="Times New Roman" panose="02020603050405020304" pitchFamily="18" charset="0"/>
              </a:rPr>
              <a:t>pockets and compartments in the illustrations are designated as follows: </a:t>
            </a:r>
            <a:endParaRPr lang="en-US" altLang="en-US" sz="2900" dirty="0" smtClean="0">
              <a:ea typeface="Times New Roman" panose="02020603050405020304" pitchFamily="18" charset="0"/>
            </a:endParaRPr>
          </a:p>
          <a:p>
            <a:pPr marL="0" lvl="0" indent="0" algn="just" eaLnBrk="0" fontAlgn="base" hangingPunct="0">
              <a:spcBef>
                <a:spcPct val="0"/>
              </a:spcBef>
              <a:spcAft>
                <a:spcPct val="0"/>
              </a:spcAft>
              <a:buNone/>
              <a:tabLst>
                <a:tab pos="409575" algn="l"/>
              </a:tabLst>
            </a:pPr>
            <a:endParaRPr lang="en-US" altLang="en-US" sz="2100" dirty="0"/>
          </a:p>
          <a:p>
            <a:pPr marL="457200" lvl="0" indent="-457200" eaLnBrk="0" fontAlgn="base" hangingPunct="0">
              <a:spcBef>
                <a:spcPct val="0"/>
              </a:spcBef>
              <a:spcAft>
                <a:spcPct val="0"/>
              </a:spcAft>
              <a:buFont typeface="+mj-lt"/>
              <a:buAutoNum type="arabicPeriod" startAt="2"/>
              <a:tabLst>
                <a:tab pos="409575" algn="l"/>
              </a:tabLst>
            </a:pPr>
            <a:r>
              <a:rPr lang="en-US" altLang="en-US" sz="2300" b="1" dirty="0">
                <a:ea typeface="Times New Roman" panose="02020603050405020304" pitchFamily="18" charset="0"/>
              </a:rPr>
              <a:t>Lower Main Compartment.</a:t>
            </a:r>
            <a:r>
              <a:rPr lang="en-US" altLang="en-US" sz="2300" dirty="0">
                <a:ea typeface="Times New Roman" panose="02020603050405020304" pitchFamily="18" charset="0"/>
              </a:rPr>
              <a:t> It is often called the sleeping bag compartment, after its usual contents in internal frames. Generally, this compartment is front-loading with a heavy zipper. On an external frame this compartment can be used for clothing because the sleeping bag is put in a stuff sack and lashed on the outside (at #8 or #9). Many external frames (especially ones with top-loading main compartments and older designs) don't have this second main compartment, so more is stored in the upper compartment. Sometimes the two compartments have a removable (drawstring or zipper) separator and it is incomplete so that long things (like tent poles) can "passed-through" both compartments. Instead, sometimes one of the external side pockets is not fastened to the main pack at the top and bottom to allow tent poles to be "passed-behind" or "tunnel" it to rest in a lower pocket. </a:t>
            </a:r>
            <a:endParaRPr lang="en-US" altLang="en-US" sz="2300" dirty="0"/>
          </a:p>
        </p:txBody>
      </p:sp>
      <p:pic>
        <p:nvPicPr>
          <p:cNvPr id="6" name="Picture 5" descr="bckpcke3"/>
          <p:cNvPicPr/>
          <p:nvPr/>
        </p:nvPicPr>
        <p:blipFill>
          <a:blip r:embed="rId2" cstate="print">
            <a:clrChange>
              <a:clrFrom>
                <a:srgbClr val="FFFFFF"/>
              </a:clrFrom>
              <a:clrTo>
                <a:srgbClr val="FFFFFF">
                  <a:alpha val="0"/>
                </a:srgbClr>
              </a:clrTo>
            </a:clrChange>
          </a:blip>
          <a:srcRect b="4013"/>
          <a:stretch>
            <a:fillRect/>
          </a:stretch>
        </p:blipFill>
        <p:spPr bwMode="auto">
          <a:xfrm>
            <a:off x="238944" y="1556792"/>
            <a:ext cx="1924050" cy="2733675"/>
          </a:xfrm>
          <a:prstGeom prst="rect">
            <a:avLst/>
          </a:prstGeom>
          <a:noFill/>
          <a:ln w="9525">
            <a:noFill/>
            <a:miter lim="800000"/>
            <a:headEnd/>
            <a:tailEnd/>
          </a:ln>
        </p:spPr>
      </p:pic>
      <p:pic>
        <p:nvPicPr>
          <p:cNvPr id="7" name="Picture 6" descr="bckpcki3"/>
          <p:cNvPicPr/>
          <p:nvPr/>
        </p:nvPicPr>
        <p:blipFill>
          <a:blip r:embed="rId3" cstate="print">
            <a:clrChange>
              <a:clrFrom>
                <a:srgbClr val="FFFFFF"/>
              </a:clrFrom>
              <a:clrTo>
                <a:srgbClr val="FFFFFF">
                  <a:alpha val="0"/>
                </a:srgbClr>
              </a:clrTo>
            </a:clrChange>
          </a:blip>
          <a:srcRect l="12060" r="9548" b="6000"/>
          <a:stretch>
            <a:fillRect/>
          </a:stretch>
        </p:blipFill>
        <p:spPr bwMode="auto">
          <a:xfrm>
            <a:off x="6948264" y="1601349"/>
            <a:ext cx="1485900" cy="2686050"/>
          </a:xfrm>
          <a:prstGeom prst="rect">
            <a:avLst/>
          </a:prstGeom>
          <a:noFill/>
          <a:ln w="9525">
            <a:noFill/>
            <a:miter lim="800000"/>
            <a:headEnd/>
            <a:tailEnd/>
          </a:ln>
        </p:spPr>
      </p:pic>
      <p:sp>
        <p:nvSpPr>
          <p:cNvPr id="8" name="TextBox 7"/>
          <p:cNvSpPr txBox="1"/>
          <p:nvPr/>
        </p:nvSpPr>
        <p:spPr>
          <a:xfrm>
            <a:off x="238944" y="4509120"/>
            <a:ext cx="1924050" cy="369332"/>
          </a:xfrm>
          <a:prstGeom prst="rect">
            <a:avLst/>
          </a:prstGeom>
          <a:noFill/>
        </p:spPr>
        <p:txBody>
          <a:bodyPr wrap="square" rtlCol="0">
            <a:spAutoFit/>
          </a:bodyPr>
          <a:lstStyle/>
          <a:p>
            <a:r>
              <a:rPr lang="en-US" dirty="0" smtClean="0"/>
              <a:t>External Frame</a:t>
            </a:r>
            <a:endParaRPr lang="en-US" dirty="0"/>
          </a:p>
        </p:txBody>
      </p:sp>
      <p:sp>
        <p:nvSpPr>
          <p:cNvPr id="9" name="TextBox 8"/>
          <p:cNvSpPr txBox="1"/>
          <p:nvPr/>
        </p:nvSpPr>
        <p:spPr>
          <a:xfrm>
            <a:off x="6960725" y="4509120"/>
            <a:ext cx="1924050" cy="369332"/>
          </a:xfrm>
          <a:prstGeom prst="rect">
            <a:avLst/>
          </a:prstGeom>
          <a:noFill/>
        </p:spPr>
        <p:txBody>
          <a:bodyPr wrap="square" rtlCol="0">
            <a:spAutoFit/>
          </a:bodyPr>
          <a:lstStyle/>
          <a:p>
            <a:r>
              <a:rPr lang="en-US" dirty="0" smtClean="0"/>
              <a:t>Internal Frame</a:t>
            </a:r>
            <a:endParaRPr lang="en-US" dirty="0"/>
          </a:p>
        </p:txBody>
      </p:sp>
    </p:spTree>
    <p:extLst>
      <p:ext uri="{BB962C8B-B14F-4D97-AF65-F5344CB8AC3E}">
        <p14:creationId xmlns:p14="http://schemas.microsoft.com/office/powerpoint/2010/main" val="788213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Matching the Compartments/Pockets with the Gear</a:t>
            </a:r>
            <a:endParaRPr lang="en-US" dirty="0"/>
          </a:p>
        </p:txBody>
      </p:sp>
      <p:sp>
        <p:nvSpPr>
          <p:cNvPr id="3" name="Content Placeholder 2"/>
          <p:cNvSpPr>
            <a:spLocks noGrp="1"/>
          </p:cNvSpPr>
          <p:nvPr>
            <p:ph idx="1"/>
          </p:nvPr>
        </p:nvSpPr>
        <p:spPr>
          <a:xfrm>
            <a:off x="2195736" y="1340768"/>
            <a:ext cx="4536504" cy="4739712"/>
          </a:xfrm>
        </p:spPr>
        <p:txBody>
          <a:bodyPr>
            <a:normAutofit fontScale="85000" lnSpcReduction="10000"/>
          </a:bodyPr>
          <a:lstStyle/>
          <a:p>
            <a:pPr marL="0" lvl="0" indent="0" eaLnBrk="0" fontAlgn="base" hangingPunct="0">
              <a:spcBef>
                <a:spcPct val="0"/>
              </a:spcBef>
              <a:spcAft>
                <a:spcPct val="0"/>
              </a:spcAft>
              <a:buNone/>
              <a:tabLst>
                <a:tab pos="409575" algn="l"/>
              </a:tabLst>
            </a:pPr>
            <a:r>
              <a:rPr lang="en-US" altLang="en-US" sz="2400" dirty="0" smtClean="0">
                <a:ea typeface="Times New Roman" panose="02020603050405020304" pitchFamily="18" charset="0"/>
              </a:rPr>
              <a:t>The </a:t>
            </a:r>
            <a:r>
              <a:rPr lang="en-US" altLang="en-US" sz="2400" dirty="0">
                <a:ea typeface="Times New Roman" panose="02020603050405020304" pitchFamily="18" charset="0"/>
              </a:rPr>
              <a:t>pockets and compartments in the illustrations are designated as follows: </a:t>
            </a:r>
            <a:endParaRPr lang="en-US" altLang="en-US" sz="2400" dirty="0" smtClean="0">
              <a:ea typeface="Times New Roman" panose="02020603050405020304" pitchFamily="18" charset="0"/>
            </a:endParaRPr>
          </a:p>
          <a:p>
            <a:pPr marL="0" lvl="0" indent="0" algn="just" eaLnBrk="0" fontAlgn="base" hangingPunct="0">
              <a:spcBef>
                <a:spcPct val="0"/>
              </a:spcBef>
              <a:spcAft>
                <a:spcPct val="0"/>
              </a:spcAft>
              <a:buNone/>
              <a:tabLst>
                <a:tab pos="409575" algn="l"/>
              </a:tabLst>
            </a:pPr>
            <a:endParaRPr lang="en-US" altLang="en-US" sz="2100" dirty="0"/>
          </a:p>
          <a:p>
            <a:pPr marL="457200" lvl="0" indent="-457200" eaLnBrk="0" fontAlgn="base" hangingPunct="0">
              <a:spcBef>
                <a:spcPct val="0"/>
              </a:spcBef>
              <a:spcAft>
                <a:spcPct val="0"/>
              </a:spcAft>
              <a:buFont typeface="+mj-lt"/>
              <a:buAutoNum type="arabicPeriod" startAt="3"/>
              <a:tabLst>
                <a:tab pos="409575" algn="l"/>
              </a:tabLst>
            </a:pPr>
            <a:r>
              <a:rPr lang="en-US" altLang="en-US" sz="1900" b="1" dirty="0">
                <a:ea typeface="Times New Roman" panose="02020603050405020304" pitchFamily="18" charset="0"/>
              </a:rPr>
              <a:t>Left Upper Pocket.</a:t>
            </a:r>
            <a:r>
              <a:rPr lang="en-US" altLang="en-US" sz="1900" dirty="0">
                <a:ea typeface="Times New Roman" panose="02020603050405020304" pitchFamily="18" charset="0"/>
              </a:rPr>
              <a:t> Because of accessibility, this is a good place to put rain gear. </a:t>
            </a:r>
            <a:endParaRPr lang="en-US" altLang="en-US" sz="1900" dirty="0"/>
          </a:p>
          <a:p>
            <a:pPr marL="457200" lvl="0" indent="-457200" eaLnBrk="0" fontAlgn="base" hangingPunct="0">
              <a:spcBef>
                <a:spcPct val="0"/>
              </a:spcBef>
              <a:spcAft>
                <a:spcPct val="0"/>
              </a:spcAft>
              <a:buFont typeface="+mj-lt"/>
              <a:buAutoNum type="arabicPeriod" startAt="3"/>
              <a:tabLst>
                <a:tab pos="409575" algn="l"/>
              </a:tabLst>
            </a:pPr>
            <a:r>
              <a:rPr lang="en-US" altLang="en-US" sz="1900" b="1" dirty="0">
                <a:ea typeface="Times New Roman" panose="02020603050405020304" pitchFamily="18" charset="0"/>
              </a:rPr>
              <a:t>Right Upper Pocket.</a:t>
            </a:r>
            <a:r>
              <a:rPr lang="en-US" altLang="en-US" sz="1900" dirty="0">
                <a:ea typeface="Times New Roman" panose="02020603050405020304" pitchFamily="18" charset="0"/>
              </a:rPr>
              <a:t> Because external pockets allow isolation of potentially contaminating items, this is a good place for the stove fuel bottle and other potential contaminants (toiletry articles) and things that can be washed if contaminated (cat hole/sump trowel). </a:t>
            </a:r>
            <a:endParaRPr lang="en-US" altLang="en-US" sz="1900" dirty="0"/>
          </a:p>
          <a:p>
            <a:pPr marL="457200" lvl="0" indent="-457200" eaLnBrk="0" fontAlgn="base" hangingPunct="0">
              <a:spcBef>
                <a:spcPct val="0"/>
              </a:spcBef>
              <a:spcAft>
                <a:spcPct val="0"/>
              </a:spcAft>
              <a:buFont typeface="+mj-lt"/>
              <a:buAutoNum type="arabicPeriod" startAt="3"/>
              <a:tabLst>
                <a:tab pos="409575" algn="l"/>
              </a:tabLst>
            </a:pPr>
            <a:r>
              <a:rPr lang="en-US" altLang="en-US" sz="1900" b="1" dirty="0">
                <a:ea typeface="Times New Roman" panose="02020603050405020304" pitchFamily="18" charset="0"/>
              </a:rPr>
              <a:t>Front Pocket.</a:t>
            </a:r>
            <a:r>
              <a:rPr lang="en-US" altLang="en-US" sz="1900" dirty="0">
                <a:ea typeface="Times New Roman" panose="02020603050405020304" pitchFamily="18" charset="0"/>
              </a:rPr>
              <a:t> It is sometimes called a "shovel pocket". Because of accessibility and its prominent visible position, this is a good place for important things like the first aid kit, tour permit and medical forms. It may also be a place for a camera and binoculars. Frames without this pocket often have a "top pocket" that can be used for the same purpose. </a:t>
            </a:r>
            <a:endParaRPr lang="en-US" altLang="en-US" sz="1900" dirty="0"/>
          </a:p>
        </p:txBody>
      </p:sp>
      <p:pic>
        <p:nvPicPr>
          <p:cNvPr id="6" name="Picture 5" descr="bckpcke3"/>
          <p:cNvPicPr/>
          <p:nvPr/>
        </p:nvPicPr>
        <p:blipFill>
          <a:blip r:embed="rId2" cstate="print">
            <a:clrChange>
              <a:clrFrom>
                <a:srgbClr val="FFFFFF"/>
              </a:clrFrom>
              <a:clrTo>
                <a:srgbClr val="FFFFFF">
                  <a:alpha val="0"/>
                </a:srgbClr>
              </a:clrTo>
            </a:clrChange>
          </a:blip>
          <a:srcRect b="4013"/>
          <a:stretch>
            <a:fillRect/>
          </a:stretch>
        </p:blipFill>
        <p:spPr bwMode="auto">
          <a:xfrm>
            <a:off x="238944" y="1556792"/>
            <a:ext cx="1924050" cy="2733675"/>
          </a:xfrm>
          <a:prstGeom prst="rect">
            <a:avLst/>
          </a:prstGeom>
          <a:noFill/>
          <a:ln w="9525">
            <a:noFill/>
            <a:miter lim="800000"/>
            <a:headEnd/>
            <a:tailEnd/>
          </a:ln>
        </p:spPr>
      </p:pic>
      <p:pic>
        <p:nvPicPr>
          <p:cNvPr id="7" name="Picture 6" descr="bckpcki3"/>
          <p:cNvPicPr/>
          <p:nvPr/>
        </p:nvPicPr>
        <p:blipFill>
          <a:blip r:embed="rId3" cstate="print">
            <a:clrChange>
              <a:clrFrom>
                <a:srgbClr val="FFFFFF"/>
              </a:clrFrom>
              <a:clrTo>
                <a:srgbClr val="FFFFFF">
                  <a:alpha val="0"/>
                </a:srgbClr>
              </a:clrTo>
            </a:clrChange>
          </a:blip>
          <a:srcRect l="12060" r="9548" b="6000"/>
          <a:stretch>
            <a:fillRect/>
          </a:stretch>
        </p:blipFill>
        <p:spPr bwMode="auto">
          <a:xfrm>
            <a:off x="6948264" y="1601349"/>
            <a:ext cx="1485900" cy="2686050"/>
          </a:xfrm>
          <a:prstGeom prst="rect">
            <a:avLst/>
          </a:prstGeom>
          <a:noFill/>
          <a:ln w="9525">
            <a:noFill/>
            <a:miter lim="800000"/>
            <a:headEnd/>
            <a:tailEnd/>
          </a:ln>
        </p:spPr>
      </p:pic>
      <p:sp>
        <p:nvSpPr>
          <p:cNvPr id="8" name="TextBox 7"/>
          <p:cNvSpPr txBox="1"/>
          <p:nvPr/>
        </p:nvSpPr>
        <p:spPr>
          <a:xfrm>
            <a:off x="238944" y="4509120"/>
            <a:ext cx="1924050" cy="369332"/>
          </a:xfrm>
          <a:prstGeom prst="rect">
            <a:avLst/>
          </a:prstGeom>
          <a:noFill/>
        </p:spPr>
        <p:txBody>
          <a:bodyPr wrap="square" rtlCol="0">
            <a:spAutoFit/>
          </a:bodyPr>
          <a:lstStyle/>
          <a:p>
            <a:r>
              <a:rPr lang="en-US" dirty="0" smtClean="0"/>
              <a:t>External Frame</a:t>
            </a:r>
            <a:endParaRPr lang="en-US" dirty="0"/>
          </a:p>
        </p:txBody>
      </p:sp>
      <p:sp>
        <p:nvSpPr>
          <p:cNvPr id="9" name="TextBox 8"/>
          <p:cNvSpPr txBox="1"/>
          <p:nvPr/>
        </p:nvSpPr>
        <p:spPr>
          <a:xfrm>
            <a:off x="6960725" y="4509120"/>
            <a:ext cx="1924050" cy="369332"/>
          </a:xfrm>
          <a:prstGeom prst="rect">
            <a:avLst/>
          </a:prstGeom>
          <a:noFill/>
        </p:spPr>
        <p:txBody>
          <a:bodyPr wrap="square" rtlCol="0">
            <a:spAutoFit/>
          </a:bodyPr>
          <a:lstStyle/>
          <a:p>
            <a:r>
              <a:rPr lang="en-US" dirty="0" smtClean="0"/>
              <a:t>Internal Frame</a:t>
            </a:r>
            <a:endParaRPr lang="en-US" dirty="0"/>
          </a:p>
        </p:txBody>
      </p:sp>
    </p:spTree>
    <p:extLst>
      <p:ext uri="{BB962C8B-B14F-4D97-AF65-F5344CB8AC3E}">
        <p14:creationId xmlns:p14="http://schemas.microsoft.com/office/powerpoint/2010/main" val="648401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Matching the Compartments/Pockets with the Gear</a:t>
            </a:r>
            <a:endParaRPr lang="en-US" dirty="0"/>
          </a:p>
        </p:txBody>
      </p:sp>
      <p:sp>
        <p:nvSpPr>
          <p:cNvPr id="3" name="Content Placeholder 2"/>
          <p:cNvSpPr>
            <a:spLocks noGrp="1"/>
          </p:cNvSpPr>
          <p:nvPr>
            <p:ph idx="1"/>
          </p:nvPr>
        </p:nvSpPr>
        <p:spPr>
          <a:xfrm>
            <a:off x="2195736" y="1268760"/>
            <a:ext cx="4536504" cy="5328592"/>
          </a:xfrm>
        </p:spPr>
        <p:txBody>
          <a:bodyPr>
            <a:normAutofit fontScale="70000" lnSpcReduction="20000"/>
          </a:bodyPr>
          <a:lstStyle/>
          <a:p>
            <a:pPr marL="0" lvl="0" indent="0" algn="just" eaLnBrk="0" fontAlgn="base" hangingPunct="0">
              <a:spcBef>
                <a:spcPct val="0"/>
              </a:spcBef>
              <a:spcAft>
                <a:spcPct val="0"/>
              </a:spcAft>
              <a:buNone/>
              <a:tabLst>
                <a:tab pos="409575" algn="l"/>
              </a:tabLst>
            </a:pPr>
            <a:r>
              <a:rPr lang="en-US" altLang="en-US" sz="2900" dirty="0" smtClean="0">
                <a:ea typeface="Times New Roman" panose="02020603050405020304" pitchFamily="18" charset="0"/>
              </a:rPr>
              <a:t>The </a:t>
            </a:r>
            <a:r>
              <a:rPr lang="en-US" altLang="en-US" sz="2900" dirty="0">
                <a:ea typeface="Times New Roman" panose="02020603050405020304" pitchFamily="18" charset="0"/>
              </a:rPr>
              <a:t>pockets and compartments in the illustrations are designated as follows: </a:t>
            </a:r>
            <a:endParaRPr lang="en-US" altLang="en-US" sz="2900" dirty="0" smtClean="0">
              <a:ea typeface="Times New Roman" panose="02020603050405020304" pitchFamily="18" charset="0"/>
            </a:endParaRPr>
          </a:p>
          <a:p>
            <a:pPr marL="0" lvl="0" indent="0" eaLnBrk="0" fontAlgn="base" hangingPunct="0">
              <a:spcBef>
                <a:spcPct val="0"/>
              </a:spcBef>
              <a:spcAft>
                <a:spcPct val="0"/>
              </a:spcAft>
              <a:buNone/>
              <a:tabLst>
                <a:tab pos="409575" algn="l"/>
              </a:tabLst>
            </a:pPr>
            <a:endParaRPr lang="en-US" altLang="en-US" sz="2100" dirty="0"/>
          </a:p>
          <a:p>
            <a:pPr marL="457200" lvl="0" indent="-457200" eaLnBrk="0" fontAlgn="base" hangingPunct="0">
              <a:spcBef>
                <a:spcPct val="0"/>
              </a:spcBef>
              <a:spcAft>
                <a:spcPct val="0"/>
              </a:spcAft>
              <a:buFont typeface="+mj-lt"/>
              <a:buAutoNum type="arabicPeriod" startAt="6"/>
              <a:tabLst>
                <a:tab pos="409575" algn="l"/>
              </a:tabLst>
            </a:pPr>
            <a:r>
              <a:rPr lang="en-US" altLang="en-US" sz="2300" b="1" dirty="0">
                <a:ea typeface="Times New Roman" panose="02020603050405020304" pitchFamily="18" charset="0"/>
              </a:rPr>
              <a:t>Other External Pockets.</a:t>
            </a:r>
            <a:r>
              <a:rPr lang="en-US" altLang="en-US" sz="2300" dirty="0">
                <a:ea typeface="Times New Roman" panose="02020603050405020304" pitchFamily="18" charset="0"/>
              </a:rPr>
              <a:t> They may include the top pocket on a top-loading main compartment (#6 of internal illustration), lower external pockets (lower-left #6 of external illustration) and elasticized throw pockets (middle #6 of external illustration). Don't put the fuel bottle or other contaminants in a top pocket for fear of contaminating the contents of main compartments; they can be used to distribute the contents of #3, #5 and #6. The lower left pocket is where you can keep a compass, flashlight, </a:t>
            </a:r>
            <a:r>
              <a:rPr lang="en-US" altLang="en-US" sz="2300" dirty="0" smtClean="0">
                <a:ea typeface="Times New Roman" panose="02020603050405020304" pitchFamily="18" charset="0"/>
              </a:rPr>
              <a:t>toilet </a:t>
            </a:r>
            <a:r>
              <a:rPr lang="en-US" altLang="en-US" sz="2300" dirty="0">
                <a:ea typeface="Times New Roman" panose="02020603050405020304" pitchFamily="18" charset="0"/>
              </a:rPr>
              <a:t>paper and iodine bottle. </a:t>
            </a:r>
            <a:endParaRPr lang="en-US" altLang="en-US" sz="2300" dirty="0"/>
          </a:p>
          <a:p>
            <a:pPr marL="457200" lvl="0" indent="-457200" eaLnBrk="0" fontAlgn="base" hangingPunct="0">
              <a:spcBef>
                <a:spcPct val="0"/>
              </a:spcBef>
              <a:spcAft>
                <a:spcPct val="0"/>
              </a:spcAft>
              <a:buFont typeface="+mj-lt"/>
              <a:buAutoNum type="arabicPeriod" startAt="6"/>
              <a:tabLst>
                <a:tab pos="409575" algn="l"/>
              </a:tabLst>
            </a:pPr>
            <a:r>
              <a:rPr lang="en-US" altLang="en-US" sz="2300" b="1" dirty="0">
                <a:ea typeface="Times New Roman" panose="02020603050405020304" pitchFamily="18" charset="0"/>
              </a:rPr>
              <a:t>Water Bottle Holder Pockets.</a:t>
            </a:r>
            <a:r>
              <a:rPr lang="en-US" altLang="en-US" sz="2300" dirty="0">
                <a:ea typeface="Times New Roman" panose="02020603050405020304" pitchFamily="18" charset="0"/>
              </a:rPr>
              <a:t> Sometimes they are specifically designed for this function. Other times extra external zippered or elasticized pockets can be used. Some packs have the bottle pockets near the top where #3 and #4 are pictured, with these pockets positioned lower. This provides "over-the-shoulder" access instead of "under-the-shoulder" access. Both work. If none of these are available, bottle bags </a:t>
            </a:r>
            <a:r>
              <a:rPr lang="en-US" altLang="en-US" sz="2300" dirty="0" smtClean="0">
                <a:ea typeface="Times New Roman" panose="02020603050405020304" pitchFamily="18" charset="0"/>
              </a:rPr>
              <a:t>or </a:t>
            </a:r>
            <a:r>
              <a:rPr lang="en-US" altLang="en-US" sz="2300" dirty="0">
                <a:ea typeface="Times New Roman" panose="02020603050405020304" pitchFamily="18" charset="0"/>
              </a:rPr>
              <a:t>canteen holders with belt loops or clips </a:t>
            </a:r>
            <a:r>
              <a:rPr lang="en-US" altLang="en-US" sz="2300" dirty="0" smtClean="0">
                <a:ea typeface="Times New Roman" panose="02020603050405020304" pitchFamily="18" charset="0"/>
              </a:rPr>
              <a:t>can </a:t>
            </a:r>
            <a:r>
              <a:rPr lang="en-US" altLang="en-US" sz="2300" dirty="0">
                <a:ea typeface="Times New Roman" panose="02020603050405020304" pitchFamily="18" charset="0"/>
              </a:rPr>
              <a:t>be used on the hip belt. </a:t>
            </a:r>
            <a:endParaRPr lang="en-US" altLang="en-US" sz="2300" dirty="0"/>
          </a:p>
        </p:txBody>
      </p:sp>
      <p:pic>
        <p:nvPicPr>
          <p:cNvPr id="6" name="Picture 5" descr="bckpcke3"/>
          <p:cNvPicPr/>
          <p:nvPr/>
        </p:nvPicPr>
        <p:blipFill>
          <a:blip r:embed="rId2" cstate="print">
            <a:clrChange>
              <a:clrFrom>
                <a:srgbClr val="FFFFFF"/>
              </a:clrFrom>
              <a:clrTo>
                <a:srgbClr val="FFFFFF">
                  <a:alpha val="0"/>
                </a:srgbClr>
              </a:clrTo>
            </a:clrChange>
          </a:blip>
          <a:srcRect b="4013"/>
          <a:stretch>
            <a:fillRect/>
          </a:stretch>
        </p:blipFill>
        <p:spPr bwMode="auto">
          <a:xfrm>
            <a:off x="238944" y="1556792"/>
            <a:ext cx="1924050" cy="2733675"/>
          </a:xfrm>
          <a:prstGeom prst="rect">
            <a:avLst/>
          </a:prstGeom>
          <a:noFill/>
          <a:ln w="9525">
            <a:noFill/>
            <a:miter lim="800000"/>
            <a:headEnd/>
            <a:tailEnd/>
          </a:ln>
        </p:spPr>
      </p:pic>
      <p:pic>
        <p:nvPicPr>
          <p:cNvPr id="7" name="Picture 6" descr="bckpcki3"/>
          <p:cNvPicPr/>
          <p:nvPr/>
        </p:nvPicPr>
        <p:blipFill>
          <a:blip r:embed="rId3" cstate="print">
            <a:clrChange>
              <a:clrFrom>
                <a:srgbClr val="FFFFFF"/>
              </a:clrFrom>
              <a:clrTo>
                <a:srgbClr val="FFFFFF">
                  <a:alpha val="0"/>
                </a:srgbClr>
              </a:clrTo>
            </a:clrChange>
          </a:blip>
          <a:srcRect l="12060" r="9548" b="6000"/>
          <a:stretch>
            <a:fillRect/>
          </a:stretch>
        </p:blipFill>
        <p:spPr bwMode="auto">
          <a:xfrm>
            <a:off x="6948264" y="1601349"/>
            <a:ext cx="1485900" cy="2686050"/>
          </a:xfrm>
          <a:prstGeom prst="rect">
            <a:avLst/>
          </a:prstGeom>
          <a:noFill/>
          <a:ln w="9525">
            <a:noFill/>
            <a:miter lim="800000"/>
            <a:headEnd/>
            <a:tailEnd/>
          </a:ln>
        </p:spPr>
      </p:pic>
      <p:sp>
        <p:nvSpPr>
          <p:cNvPr id="8" name="TextBox 7"/>
          <p:cNvSpPr txBox="1"/>
          <p:nvPr/>
        </p:nvSpPr>
        <p:spPr>
          <a:xfrm>
            <a:off x="238944" y="4509120"/>
            <a:ext cx="1924050" cy="369332"/>
          </a:xfrm>
          <a:prstGeom prst="rect">
            <a:avLst/>
          </a:prstGeom>
          <a:noFill/>
        </p:spPr>
        <p:txBody>
          <a:bodyPr wrap="square" rtlCol="0">
            <a:spAutoFit/>
          </a:bodyPr>
          <a:lstStyle/>
          <a:p>
            <a:r>
              <a:rPr lang="en-US" dirty="0" smtClean="0"/>
              <a:t>External Frame</a:t>
            </a:r>
            <a:endParaRPr lang="en-US" dirty="0"/>
          </a:p>
        </p:txBody>
      </p:sp>
      <p:sp>
        <p:nvSpPr>
          <p:cNvPr id="9" name="TextBox 8"/>
          <p:cNvSpPr txBox="1"/>
          <p:nvPr/>
        </p:nvSpPr>
        <p:spPr>
          <a:xfrm>
            <a:off x="6960725" y="4509120"/>
            <a:ext cx="1924050" cy="369332"/>
          </a:xfrm>
          <a:prstGeom prst="rect">
            <a:avLst/>
          </a:prstGeom>
          <a:noFill/>
        </p:spPr>
        <p:txBody>
          <a:bodyPr wrap="square" rtlCol="0">
            <a:spAutoFit/>
          </a:bodyPr>
          <a:lstStyle/>
          <a:p>
            <a:r>
              <a:rPr lang="en-US" dirty="0" smtClean="0"/>
              <a:t>Internal Frame</a:t>
            </a:r>
            <a:endParaRPr lang="en-US" dirty="0"/>
          </a:p>
        </p:txBody>
      </p:sp>
    </p:spTree>
    <p:extLst>
      <p:ext uri="{BB962C8B-B14F-4D97-AF65-F5344CB8AC3E}">
        <p14:creationId xmlns:p14="http://schemas.microsoft.com/office/powerpoint/2010/main" val="1683220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Matching the Compartments/Pockets with the Gear</a:t>
            </a:r>
            <a:endParaRPr lang="en-US" dirty="0"/>
          </a:p>
        </p:txBody>
      </p:sp>
      <p:sp>
        <p:nvSpPr>
          <p:cNvPr id="3" name="Content Placeholder 2"/>
          <p:cNvSpPr>
            <a:spLocks noGrp="1"/>
          </p:cNvSpPr>
          <p:nvPr>
            <p:ph idx="1"/>
          </p:nvPr>
        </p:nvSpPr>
        <p:spPr>
          <a:xfrm>
            <a:off x="2195736" y="1340768"/>
            <a:ext cx="4536504" cy="4739712"/>
          </a:xfrm>
        </p:spPr>
        <p:txBody>
          <a:bodyPr>
            <a:normAutofit/>
          </a:bodyPr>
          <a:lstStyle/>
          <a:p>
            <a:pPr marL="0" lvl="0" indent="0" eaLnBrk="0" fontAlgn="base" hangingPunct="0">
              <a:spcBef>
                <a:spcPct val="0"/>
              </a:spcBef>
              <a:spcAft>
                <a:spcPct val="0"/>
              </a:spcAft>
              <a:buNone/>
              <a:tabLst>
                <a:tab pos="409575" algn="l"/>
              </a:tabLst>
            </a:pPr>
            <a:r>
              <a:rPr lang="en-US" altLang="en-US" dirty="0" smtClean="0">
                <a:ea typeface="Times New Roman" panose="02020603050405020304" pitchFamily="18" charset="0"/>
              </a:rPr>
              <a:t>The </a:t>
            </a:r>
            <a:r>
              <a:rPr lang="en-US" altLang="en-US" dirty="0">
                <a:ea typeface="Times New Roman" panose="02020603050405020304" pitchFamily="18" charset="0"/>
              </a:rPr>
              <a:t>pockets and compartments in the illustrations are designated as follows: </a:t>
            </a:r>
            <a:endParaRPr lang="en-US" altLang="en-US" dirty="0" smtClean="0">
              <a:ea typeface="Times New Roman" panose="02020603050405020304" pitchFamily="18" charset="0"/>
            </a:endParaRPr>
          </a:p>
          <a:p>
            <a:pPr marL="0" lvl="0" indent="0" algn="just" eaLnBrk="0" fontAlgn="base" hangingPunct="0">
              <a:spcBef>
                <a:spcPct val="0"/>
              </a:spcBef>
              <a:spcAft>
                <a:spcPct val="0"/>
              </a:spcAft>
              <a:buNone/>
              <a:tabLst>
                <a:tab pos="409575" algn="l"/>
              </a:tabLst>
            </a:pPr>
            <a:endParaRPr lang="en-US" altLang="en-US" sz="1800" dirty="0"/>
          </a:p>
          <a:p>
            <a:pPr marL="457200" lvl="0" indent="-457200" eaLnBrk="0" fontAlgn="base" hangingPunct="0">
              <a:spcBef>
                <a:spcPct val="0"/>
              </a:spcBef>
              <a:spcAft>
                <a:spcPct val="0"/>
              </a:spcAft>
              <a:buFont typeface="+mj-lt"/>
              <a:buAutoNum type="arabicPeriod" startAt="8"/>
              <a:tabLst>
                <a:tab pos="409575" algn="l"/>
              </a:tabLst>
            </a:pPr>
            <a:r>
              <a:rPr lang="en-US" altLang="en-US" sz="1600" b="1" dirty="0">
                <a:ea typeface="Times New Roman" panose="02020603050405020304" pitchFamily="18" charset="0"/>
              </a:rPr>
              <a:t>Top Lash Points.</a:t>
            </a:r>
            <a:r>
              <a:rPr lang="en-US" altLang="en-US" sz="1600" dirty="0">
                <a:ea typeface="Times New Roman" panose="02020603050405020304" pitchFamily="18" charset="0"/>
              </a:rPr>
              <a:t> These points are often used for sleeping bags (in stuff sack), sleeping pads, tents (in bag) and ground cloths, especially on external frames (as pictured). The same purpose can be achieved by placing things between the top pocket (#6 of internal illustration) and the top-loading upper main compartment (#1 of internal illustration) and tightening the fastening straps. This isn't recommended if you don't have a drawstring on that compartment. </a:t>
            </a:r>
            <a:endParaRPr lang="en-US" altLang="en-US" sz="1600" dirty="0"/>
          </a:p>
          <a:p>
            <a:pPr marL="457200" lvl="0" indent="-457200" eaLnBrk="0" fontAlgn="base" hangingPunct="0">
              <a:spcBef>
                <a:spcPct val="0"/>
              </a:spcBef>
              <a:spcAft>
                <a:spcPct val="0"/>
              </a:spcAft>
              <a:buFont typeface="+mj-lt"/>
              <a:buAutoNum type="arabicPeriod" startAt="8"/>
              <a:tabLst>
                <a:tab pos="409575" algn="l"/>
              </a:tabLst>
            </a:pPr>
            <a:r>
              <a:rPr lang="en-US" altLang="en-US" sz="1600" b="1" dirty="0">
                <a:ea typeface="Times New Roman" panose="02020603050405020304" pitchFamily="18" charset="0"/>
              </a:rPr>
              <a:t>Bottom Lash Points.</a:t>
            </a:r>
            <a:r>
              <a:rPr lang="en-US" altLang="en-US" sz="1600" dirty="0">
                <a:ea typeface="Times New Roman" panose="02020603050405020304" pitchFamily="18" charset="0"/>
              </a:rPr>
              <a:t> They serve the same purpose as those on top. </a:t>
            </a:r>
            <a:endParaRPr lang="en-US" altLang="en-US" sz="1600" dirty="0"/>
          </a:p>
        </p:txBody>
      </p:sp>
      <p:pic>
        <p:nvPicPr>
          <p:cNvPr id="6" name="Picture 5" descr="bckpcke3"/>
          <p:cNvPicPr/>
          <p:nvPr/>
        </p:nvPicPr>
        <p:blipFill>
          <a:blip r:embed="rId2" cstate="print">
            <a:clrChange>
              <a:clrFrom>
                <a:srgbClr val="FFFFFF"/>
              </a:clrFrom>
              <a:clrTo>
                <a:srgbClr val="FFFFFF">
                  <a:alpha val="0"/>
                </a:srgbClr>
              </a:clrTo>
            </a:clrChange>
          </a:blip>
          <a:srcRect b="4013"/>
          <a:stretch>
            <a:fillRect/>
          </a:stretch>
        </p:blipFill>
        <p:spPr bwMode="auto">
          <a:xfrm>
            <a:off x="238944" y="1556792"/>
            <a:ext cx="1924050" cy="2733675"/>
          </a:xfrm>
          <a:prstGeom prst="rect">
            <a:avLst/>
          </a:prstGeom>
          <a:noFill/>
          <a:ln w="9525">
            <a:noFill/>
            <a:miter lim="800000"/>
            <a:headEnd/>
            <a:tailEnd/>
          </a:ln>
        </p:spPr>
      </p:pic>
      <p:pic>
        <p:nvPicPr>
          <p:cNvPr id="7" name="Picture 6" descr="bckpcki3"/>
          <p:cNvPicPr/>
          <p:nvPr/>
        </p:nvPicPr>
        <p:blipFill>
          <a:blip r:embed="rId3" cstate="print">
            <a:clrChange>
              <a:clrFrom>
                <a:srgbClr val="FFFFFF"/>
              </a:clrFrom>
              <a:clrTo>
                <a:srgbClr val="FFFFFF">
                  <a:alpha val="0"/>
                </a:srgbClr>
              </a:clrTo>
            </a:clrChange>
          </a:blip>
          <a:srcRect l="12060" r="9548" b="6000"/>
          <a:stretch>
            <a:fillRect/>
          </a:stretch>
        </p:blipFill>
        <p:spPr bwMode="auto">
          <a:xfrm>
            <a:off x="6948264" y="1601349"/>
            <a:ext cx="1485900" cy="2686050"/>
          </a:xfrm>
          <a:prstGeom prst="rect">
            <a:avLst/>
          </a:prstGeom>
          <a:noFill/>
          <a:ln w="9525">
            <a:noFill/>
            <a:miter lim="800000"/>
            <a:headEnd/>
            <a:tailEnd/>
          </a:ln>
        </p:spPr>
      </p:pic>
      <p:sp>
        <p:nvSpPr>
          <p:cNvPr id="8" name="TextBox 7"/>
          <p:cNvSpPr txBox="1"/>
          <p:nvPr/>
        </p:nvSpPr>
        <p:spPr>
          <a:xfrm>
            <a:off x="238944" y="4509120"/>
            <a:ext cx="1924050" cy="369332"/>
          </a:xfrm>
          <a:prstGeom prst="rect">
            <a:avLst/>
          </a:prstGeom>
          <a:noFill/>
        </p:spPr>
        <p:txBody>
          <a:bodyPr wrap="square" rtlCol="0">
            <a:spAutoFit/>
          </a:bodyPr>
          <a:lstStyle/>
          <a:p>
            <a:r>
              <a:rPr lang="en-US" dirty="0" smtClean="0"/>
              <a:t>External Frame</a:t>
            </a:r>
            <a:endParaRPr lang="en-US" dirty="0"/>
          </a:p>
        </p:txBody>
      </p:sp>
      <p:sp>
        <p:nvSpPr>
          <p:cNvPr id="9" name="TextBox 8"/>
          <p:cNvSpPr txBox="1"/>
          <p:nvPr/>
        </p:nvSpPr>
        <p:spPr>
          <a:xfrm>
            <a:off x="6960725" y="4509120"/>
            <a:ext cx="1924050" cy="369332"/>
          </a:xfrm>
          <a:prstGeom prst="rect">
            <a:avLst/>
          </a:prstGeom>
          <a:noFill/>
        </p:spPr>
        <p:txBody>
          <a:bodyPr wrap="square" rtlCol="0">
            <a:spAutoFit/>
          </a:bodyPr>
          <a:lstStyle/>
          <a:p>
            <a:r>
              <a:rPr lang="en-US" dirty="0" smtClean="0"/>
              <a:t>Internal Frame</a:t>
            </a:r>
            <a:endParaRPr lang="en-US" dirty="0"/>
          </a:p>
        </p:txBody>
      </p:sp>
    </p:spTree>
    <p:extLst>
      <p:ext uri="{BB962C8B-B14F-4D97-AF65-F5344CB8AC3E}">
        <p14:creationId xmlns:p14="http://schemas.microsoft.com/office/powerpoint/2010/main" val="706506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4427984" y="548680"/>
            <a:ext cx="4716016" cy="2422476"/>
          </a:xfrm>
        </p:spPr>
        <p:txBody>
          <a:bodyPr/>
          <a:lstStyle/>
          <a:p>
            <a:r>
              <a:rPr lang="en-US" altLang="ko-KR" dirty="0" smtClean="0"/>
              <a:t>Questions?</a:t>
            </a:r>
            <a:endParaRPr lang="ko-KR" altLang="en-US" dirty="0"/>
          </a:p>
        </p:txBody>
      </p:sp>
      <p:sp>
        <p:nvSpPr>
          <p:cNvPr id="4" name="직사각형 17"/>
          <p:cNvSpPr/>
          <p:nvPr/>
        </p:nvSpPr>
        <p:spPr>
          <a:xfrm>
            <a:off x="6228184" y="2967212"/>
            <a:ext cx="2664296"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auto">
              <a:spcBef>
                <a:spcPts val="0"/>
              </a:spcBef>
              <a:spcAft>
                <a:spcPts val="0"/>
              </a:spcAft>
              <a:defRPr/>
            </a:pPr>
            <a:r>
              <a:rPr lang="en-US" altLang="ko-KR" sz="1600" dirty="0">
                <a:solidFill>
                  <a:schemeClr val="bg1"/>
                </a:solidFill>
              </a:rPr>
              <a:t>Terry McKibben</a:t>
            </a:r>
          </a:p>
          <a:p>
            <a:pPr fontAlgn="auto">
              <a:spcBef>
                <a:spcPts val="0"/>
              </a:spcBef>
              <a:spcAft>
                <a:spcPts val="0"/>
              </a:spcAft>
              <a:defRPr/>
            </a:pPr>
            <a:r>
              <a:rPr lang="en-US" altLang="ko-KR" sz="1600" dirty="0">
                <a:solidFill>
                  <a:schemeClr val="bg1"/>
                </a:solidFill>
              </a:rPr>
              <a:t>Troop 344/9344</a:t>
            </a:r>
          </a:p>
          <a:p>
            <a:pPr fontAlgn="auto">
              <a:spcBef>
                <a:spcPts val="0"/>
              </a:spcBef>
              <a:spcAft>
                <a:spcPts val="0"/>
              </a:spcAft>
              <a:defRPr/>
            </a:pPr>
            <a:r>
              <a:rPr lang="en-US" altLang="ko-KR" sz="1600" dirty="0">
                <a:solidFill>
                  <a:schemeClr val="bg1"/>
                </a:solidFill>
              </a:rPr>
              <a:t>Pemberville, OH</a:t>
            </a:r>
          </a:p>
          <a:p>
            <a:pPr fontAlgn="auto">
              <a:spcBef>
                <a:spcPts val="0"/>
              </a:spcBef>
              <a:spcAft>
                <a:spcPts val="0"/>
              </a:spcAft>
              <a:defRPr/>
            </a:pPr>
            <a:r>
              <a:rPr lang="en-US" altLang="ko-KR" sz="1600" dirty="0">
                <a:solidFill>
                  <a:schemeClr val="bg1"/>
                </a:solidFill>
              </a:rPr>
              <a:t>troop344leaders@gmail.com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3995936" y="1340768"/>
            <a:ext cx="4896544" cy="4739712"/>
          </a:xfrm>
        </p:spPr>
        <p:txBody>
          <a:bodyPr>
            <a:normAutofit/>
          </a:bodyPr>
          <a:lstStyle/>
          <a:p>
            <a:r>
              <a:rPr lang="en-US" b="1" dirty="0"/>
              <a:t>Frame Type</a:t>
            </a:r>
          </a:p>
          <a:p>
            <a:pPr lvl="1"/>
            <a:r>
              <a:rPr lang="en-US" b="1" dirty="0"/>
              <a:t>Internal-frame backpacks</a:t>
            </a:r>
            <a:r>
              <a:rPr lang="en-US" dirty="0"/>
              <a:t>: The majority of packs sold </a:t>
            </a:r>
            <a:r>
              <a:rPr lang="en-US" dirty="0" smtClean="0"/>
              <a:t>today </a:t>
            </a:r>
            <a:r>
              <a:rPr lang="en-US" dirty="0"/>
              <a:t>are body-hugging, internal-frame packs where the structure is hidden inside the back panel. </a:t>
            </a:r>
            <a:endParaRPr lang="en-US" dirty="0" smtClean="0"/>
          </a:p>
          <a:p>
            <a:pPr lvl="1"/>
            <a:r>
              <a:rPr lang="en-US" dirty="0" smtClean="0"/>
              <a:t>They </a:t>
            </a:r>
            <a:r>
              <a:rPr lang="en-US" dirty="0"/>
              <a:t>are designed to keep a hiker stable on uneven, off-kilter terrain and may incorporate a variety of load-support technologies that all function to transfer the load to the wearer’s hips.</a:t>
            </a:r>
          </a:p>
          <a:p>
            <a:endParaRPr lang="en-US" dirty="0"/>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07" r="16555"/>
          <a:stretch/>
        </p:blipFill>
        <p:spPr>
          <a:xfrm>
            <a:off x="755576" y="1268760"/>
            <a:ext cx="3240360" cy="4653136"/>
          </a:xfrm>
          <a:prstGeom prst="rect">
            <a:avLst/>
          </a:prstGeom>
        </p:spPr>
      </p:pic>
    </p:spTree>
    <p:extLst>
      <p:ext uri="{BB962C8B-B14F-4D97-AF65-F5344CB8AC3E}">
        <p14:creationId xmlns:p14="http://schemas.microsoft.com/office/powerpoint/2010/main" val="3493545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251520" y="1340768"/>
            <a:ext cx="3960440" cy="4739712"/>
          </a:xfrm>
        </p:spPr>
        <p:txBody>
          <a:bodyPr>
            <a:normAutofit/>
          </a:bodyPr>
          <a:lstStyle/>
          <a:p>
            <a:r>
              <a:rPr lang="en-US" b="1" dirty="0"/>
              <a:t>Frame Type</a:t>
            </a:r>
          </a:p>
          <a:p>
            <a:pPr lvl="1"/>
            <a:r>
              <a:rPr lang="en-US" b="1" dirty="0" smtClean="0"/>
              <a:t>External-frame </a:t>
            </a:r>
            <a:r>
              <a:rPr lang="en-US" b="1" dirty="0"/>
              <a:t>backpacks</a:t>
            </a:r>
            <a:r>
              <a:rPr lang="en-US" dirty="0"/>
              <a:t>: With an external-frame pack, you can see the structure that supports the load: aluminum (usually) hardware on the outside. </a:t>
            </a:r>
            <a:endParaRPr lang="en-US" dirty="0" smtClean="0"/>
          </a:p>
          <a:p>
            <a:pPr lvl="1"/>
            <a:r>
              <a:rPr lang="en-US" dirty="0" smtClean="0"/>
              <a:t>Because </a:t>
            </a:r>
            <a:r>
              <a:rPr lang="en-US" dirty="0"/>
              <a:t>the frame extends beyond the packbag, a backpack like this may be an appropriate choice if you’re carrying a heavy, irregular load (like an oversize </a:t>
            </a:r>
            <a:r>
              <a:rPr lang="en-US" dirty="0" smtClean="0"/>
              <a:t>tent). </a:t>
            </a:r>
          </a:p>
          <a:p>
            <a:pPr lvl="1"/>
            <a:r>
              <a:rPr lang="en-US" dirty="0" smtClean="0"/>
              <a:t>External-frame </a:t>
            </a:r>
            <a:r>
              <a:rPr lang="en-US" dirty="0"/>
              <a:t>packs also offer good ventilation and lots of gear organization options</a:t>
            </a:r>
            <a:r>
              <a:rPr lang="en-US" dirty="0" smtClean="0"/>
              <a:t>.</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1960" y="1484784"/>
            <a:ext cx="4686623" cy="3240360"/>
          </a:xfrm>
          <a:prstGeom prst="rect">
            <a:avLst/>
          </a:prstGeom>
        </p:spPr>
      </p:pic>
    </p:spTree>
    <p:extLst>
      <p:ext uri="{BB962C8B-B14F-4D97-AF65-F5344CB8AC3E}">
        <p14:creationId xmlns:p14="http://schemas.microsoft.com/office/powerpoint/2010/main" val="418036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4067944" y="1340768"/>
            <a:ext cx="4824536" cy="4739712"/>
          </a:xfrm>
        </p:spPr>
        <p:txBody>
          <a:bodyPr>
            <a:normAutofit/>
          </a:bodyPr>
          <a:lstStyle/>
          <a:p>
            <a:r>
              <a:rPr lang="en-US" b="1" dirty="0"/>
              <a:t>Frame Type</a:t>
            </a:r>
          </a:p>
          <a:p>
            <a:pPr lvl="1"/>
            <a:r>
              <a:rPr lang="en-US" b="1" dirty="0" smtClean="0"/>
              <a:t>Frameless </a:t>
            </a:r>
            <a:r>
              <a:rPr lang="en-US" b="1" dirty="0"/>
              <a:t>backpacks</a:t>
            </a:r>
            <a:r>
              <a:rPr lang="en-US" dirty="0"/>
              <a:t>: Ultralight devotees who like to hike fast and light might choose a frameless pack or a climbing pack where the frame is removable for weight savings. </a:t>
            </a:r>
            <a:endParaRPr lang="en-US" dirty="0" smtClean="0"/>
          </a:p>
          <a:p>
            <a:pPr lvl="1"/>
            <a:r>
              <a:rPr lang="en-US" dirty="0" smtClean="0"/>
              <a:t>But </a:t>
            </a:r>
            <a:r>
              <a:rPr lang="en-US" dirty="0"/>
              <a:t>packs without a frame are much more uncomfortable under heavy loads.</a:t>
            </a:r>
          </a:p>
          <a:p>
            <a:endParaRPr lang="en-US" dirty="0"/>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899592" y="1340768"/>
            <a:ext cx="3038475" cy="4191000"/>
          </a:xfrm>
          <a:prstGeom prst="rect">
            <a:avLst/>
          </a:prstGeom>
        </p:spPr>
      </p:pic>
    </p:spTree>
    <p:extLst>
      <p:ext uri="{BB962C8B-B14F-4D97-AF65-F5344CB8AC3E}">
        <p14:creationId xmlns:p14="http://schemas.microsoft.com/office/powerpoint/2010/main" val="4253815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 </a:t>
            </a:r>
            <a:r>
              <a:rPr lang="en-US" dirty="0" smtClean="0"/>
              <a:t>Features</a:t>
            </a:r>
            <a:endParaRPr lang="en-US" dirty="0"/>
          </a:p>
        </p:txBody>
      </p:sp>
      <p:sp>
        <p:nvSpPr>
          <p:cNvPr id="3" name="Content Placeholder 2"/>
          <p:cNvSpPr>
            <a:spLocks noGrp="1"/>
          </p:cNvSpPr>
          <p:nvPr>
            <p:ph idx="1"/>
          </p:nvPr>
        </p:nvSpPr>
        <p:spPr>
          <a:xfrm>
            <a:off x="251520" y="1340768"/>
            <a:ext cx="4320480" cy="4739712"/>
          </a:xfrm>
        </p:spPr>
        <p:txBody>
          <a:bodyPr>
            <a:normAutofit/>
          </a:bodyPr>
          <a:lstStyle/>
          <a:p>
            <a:r>
              <a:rPr lang="en-US" b="1" dirty="0"/>
              <a:t>Ventilation</a:t>
            </a:r>
          </a:p>
          <a:p>
            <a:pPr lvl="1"/>
            <a:r>
              <a:rPr lang="en-US" dirty="0"/>
              <a:t>Some packs feature a </a:t>
            </a:r>
            <a:r>
              <a:rPr lang="en-US" b="1" dirty="0"/>
              <a:t>suspended mesh back panel</a:t>
            </a:r>
            <a:r>
              <a:rPr lang="en-US" dirty="0"/>
              <a:t> to combat the sweaty-back syndrome you tend to get with internal-frame packs that ride against your body. </a:t>
            </a:r>
            <a:endParaRPr lang="en-US" dirty="0" smtClean="0"/>
          </a:p>
          <a:p>
            <a:pPr lvl="1"/>
            <a:r>
              <a:rPr lang="en-US" dirty="0" smtClean="0"/>
              <a:t>Also </a:t>
            </a:r>
            <a:r>
              <a:rPr lang="en-US" dirty="0"/>
              <a:t>called a “tension-mesh suspension,” this is a trampoline-like design where the frame-supported packbag rides a few inches away from your back, which instead rests against the highly breathable mesh. </a:t>
            </a:r>
            <a:endParaRPr lang="en-US" dirty="0" smtClean="0"/>
          </a:p>
          <a:p>
            <a:pPr lvl="1"/>
            <a:r>
              <a:rPr lang="en-US" dirty="0" smtClean="0"/>
              <a:t>Other </a:t>
            </a:r>
            <a:r>
              <a:rPr lang="en-US" dirty="0"/>
              <a:t>packs will have </a:t>
            </a:r>
            <a:r>
              <a:rPr lang="en-US" b="1" dirty="0"/>
              <a:t>ventilation channels</a:t>
            </a:r>
            <a:r>
              <a:rPr lang="en-US" dirty="0"/>
              <a:t> (sometimes called “chimneys”) in the back panel to solve the same issue.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628800"/>
            <a:ext cx="4241439" cy="3326879"/>
          </a:xfrm>
          <a:prstGeom prst="rect">
            <a:avLst/>
          </a:prstGeom>
        </p:spPr>
      </p:pic>
    </p:spTree>
    <p:extLst>
      <p:ext uri="{BB962C8B-B14F-4D97-AF65-F5344CB8AC3E}">
        <p14:creationId xmlns:p14="http://schemas.microsoft.com/office/powerpoint/2010/main" val="54450159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12670</TotalTime>
  <Words>5960</Words>
  <Application>Microsoft Office PowerPoint</Application>
  <PresentationFormat>On-screen Show (4:3)</PresentationFormat>
  <Paragraphs>438</Paragraphs>
  <Slides>55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Calibri</vt:lpstr>
      <vt:lpstr>Times New Roman</vt:lpstr>
      <vt:lpstr>Calibri Light</vt:lpstr>
      <vt:lpstr>굴림체</vt:lpstr>
      <vt:lpstr>Wingdings</vt:lpstr>
      <vt:lpstr>굴림</vt:lpstr>
      <vt:lpstr>Arial</vt:lpstr>
      <vt:lpstr>맑은 고딕</vt:lpstr>
      <vt:lpstr>Courier New</vt:lpstr>
      <vt:lpstr>Office 테마</vt:lpstr>
      <vt:lpstr>Backpacking Guide Course #3 </vt:lpstr>
      <vt:lpstr>PowerPoint Presentation</vt:lpstr>
      <vt:lpstr>PowerPoint Presentation</vt:lpstr>
      <vt:lpstr>How to Choose a Backpack</vt:lpstr>
      <vt:lpstr>Types of Backpacks</vt:lpstr>
      <vt:lpstr>Backpack Features</vt:lpstr>
      <vt:lpstr>Backpack Features</vt:lpstr>
      <vt:lpstr>Backpack Features</vt:lpstr>
      <vt:lpstr>Backpack Features</vt:lpstr>
      <vt:lpstr>Backpack Features</vt:lpstr>
      <vt:lpstr>Backpack Features</vt:lpstr>
      <vt:lpstr>Backpack Features</vt:lpstr>
      <vt:lpstr>Backpack Features</vt:lpstr>
      <vt:lpstr>Backpack Features</vt:lpstr>
      <vt:lpstr>Backpack Features</vt:lpstr>
      <vt:lpstr>Backpack Features</vt:lpstr>
      <vt:lpstr>How to Fit a Backpack</vt:lpstr>
      <vt:lpstr>Measure Your Torso Length</vt:lpstr>
      <vt:lpstr>Use Your Torso Length to Find Your Pack Size</vt:lpstr>
      <vt:lpstr>Measure Your Hip Size</vt:lpstr>
      <vt:lpstr>Adjusting Torso Length</vt:lpstr>
      <vt:lpstr>Fit Adjustment at Home</vt:lpstr>
      <vt:lpstr>Padded Hip Belt</vt:lpstr>
      <vt:lpstr>Adjusting the Hip Belt</vt:lpstr>
      <vt:lpstr>Stabilizer Straps</vt:lpstr>
      <vt:lpstr>Load Lifting Straps</vt:lpstr>
      <vt:lpstr>Padded Shoulder Straps</vt:lpstr>
      <vt:lpstr>Shoulder Strap Adjustment</vt:lpstr>
      <vt:lpstr>Load Control Straps</vt:lpstr>
      <vt:lpstr>Adjusting Load Control Straps</vt:lpstr>
      <vt:lpstr>Sternum Strap</vt:lpstr>
      <vt:lpstr>Adjusting Sternum Strap</vt:lpstr>
      <vt:lpstr>Compression Straps</vt:lpstr>
      <vt:lpstr>Fit Adjustment on the Trail</vt:lpstr>
      <vt:lpstr>Loosening Straps in Unsure Footing</vt:lpstr>
      <vt:lpstr>Backpack Care</vt:lpstr>
      <vt:lpstr>Backpack Care</vt:lpstr>
      <vt:lpstr>Backpack Care</vt:lpstr>
      <vt:lpstr>Backpack Care</vt:lpstr>
      <vt:lpstr>Backpack Care</vt:lpstr>
      <vt:lpstr>Backpack Care</vt:lpstr>
      <vt:lpstr>Backpack Care</vt:lpstr>
      <vt:lpstr>Backpack Care</vt:lpstr>
      <vt:lpstr>PowerPoint Presentation</vt:lpstr>
      <vt:lpstr>Backpacking Equipment List</vt:lpstr>
      <vt:lpstr>Backpacking Equipment List (Non-Winter)</vt:lpstr>
      <vt:lpstr>Packing Your Equipment</vt:lpstr>
      <vt:lpstr>Internal Vs. External Frame Packs</vt:lpstr>
      <vt:lpstr>Considerations for Packing Gear</vt:lpstr>
      <vt:lpstr>Matching the Compartments/Pockets with the Gear</vt:lpstr>
      <vt:lpstr>Matching the Compartments/Pockets with the Gear</vt:lpstr>
      <vt:lpstr>Matching the Compartments/Pockets with the Gear</vt:lpstr>
      <vt:lpstr>Matching the Compartments/Pockets with the Gear</vt:lpstr>
      <vt:lpstr>Matching the Compartments/Pockets with the Gear</vt:lpstr>
      <vt:lpstr>Questions?</vt:lpstr>
    </vt:vector>
  </TitlesOfParts>
  <Manager>Slide Members</Manager>
  <Company>YESFORM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dc:creator>
  <cp:keywords>SlideMembers, ppt, PPT Templates, Presentation, Diagram, Chart, Yesform, Google slides, Keynote, Free Slides</cp:keywords>
  <dc:description>The copyright of this document is at Slide Members. Unauthorized copying may result in legal sanctions.</dc:description>
  <cp:lastModifiedBy>Terry McKibben</cp:lastModifiedBy>
  <cp:revision>276</cp:revision>
  <dcterms:created xsi:type="dcterms:W3CDTF">2010-02-01T08:03:16Z</dcterms:created>
  <dcterms:modified xsi:type="dcterms:W3CDTF">2023-02-17T18:15:23Z</dcterms:modified>
  <cp:category>www.slidemembers.com</cp:category>
</cp:coreProperties>
</file>