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notesMasterIdLst>
    <p:notesMasterId r:id="rId48"/>
  </p:notesMasterIdLst>
  <p:handoutMasterIdLst>
    <p:handoutMasterId r:id="rId49"/>
  </p:handoutMasterIdLst>
  <p:sldIdLst>
    <p:sldId id="322" r:id="rId2"/>
    <p:sldId id="259" r:id="rId3"/>
    <p:sldId id="684" r:id="rId4"/>
    <p:sldId id="489" r:id="rId5"/>
    <p:sldId id="763" r:id="rId6"/>
    <p:sldId id="764" r:id="rId7"/>
    <p:sldId id="766" r:id="rId8"/>
    <p:sldId id="765" r:id="rId9"/>
    <p:sldId id="768" r:id="rId10"/>
    <p:sldId id="770" r:id="rId11"/>
    <p:sldId id="771" r:id="rId12"/>
    <p:sldId id="772" r:id="rId13"/>
    <p:sldId id="773" r:id="rId14"/>
    <p:sldId id="774" r:id="rId15"/>
    <p:sldId id="775" r:id="rId16"/>
    <p:sldId id="778" r:id="rId17"/>
    <p:sldId id="776" r:id="rId18"/>
    <p:sldId id="785" r:id="rId19"/>
    <p:sldId id="779" r:id="rId20"/>
    <p:sldId id="784" r:id="rId21"/>
    <p:sldId id="777" r:id="rId22"/>
    <p:sldId id="490" r:id="rId23"/>
    <p:sldId id="491" r:id="rId24"/>
    <p:sldId id="492" r:id="rId25"/>
    <p:sldId id="495" r:id="rId26"/>
    <p:sldId id="780" r:id="rId27"/>
    <p:sldId id="494" r:id="rId28"/>
    <p:sldId id="497" r:id="rId29"/>
    <p:sldId id="803" r:id="rId30"/>
    <p:sldId id="498" r:id="rId31"/>
    <p:sldId id="499" r:id="rId32"/>
    <p:sldId id="501" r:id="rId33"/>
    <p:sldId id="502" r:id="rId34"/>
    <p:sldId id="503" r:id="rId35"/>
    <p:sldId id="786" r:id="rId36"/>
    <p:sldId id="787" r:id="rId37"/>
    <p:sldId id="500" r:id="rId38"/>
    <p:sldId id="788" r:id="rId39"/>
    <p:sldId id="789" r:id="rId40"/>
    <p:sldId id="504" r:id="rId41"/>
    <p:sldId id="505" r:id="rId42"/>
    <p:sldId id="506" r:id="rId43"/>
    <p:sldId id="507" r:id="rId44"/>
    <p:sldId id="508" r:id="rId45"/>
    <p:sldId id="804" r:id="rId46"/>
    <p:sldId id="790" r:id="rId47"/>
  </p:sldIdLst>
  <p:sldSz cx="9144000" cy="6858000" type="screen4x3"/>
  <p:notesSz cx="6858000" cy="9144000"/>
  <p:embeddedFontLs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맑은 고딕" panose="020B0503020000020004" pitchFamily="34" charset="-127"/>
      <p:regular r:id="rId56"/>
      <p:bold r:id="rId57"/>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5353"/>
    <a:srgbClr val="E9EDF4"/>
    <a:srgbClr val="D0D8E8"/>
    <a:srgbClr val="48424B"/>
    <a:srgbClr val="66A9B8"/>
    <a:srgbClr val="9DC1CF"/>
    <a:srgbClr val="72A4B9"/>
    <a:srgbClr val="224577"/>
    <a:srgbClr val="A56966"/>
    <a:srgbClr val="A569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F5AB1C69-6EDB-4FF4-983F-18BD219EF322}" styleName="보통 스타일 2 - 강조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31" autoAdjust="0"/>
    <p:restoredTop sz="94792" autoAdjust="0"/>
  </p:normalViewPr>
  <p:slideViewPr>
    <p:cSldViewPr>
      <p:cViewPr varScale="1">
        <p:scale>
          <a:sx n="113" d="100"/>
          <a:sy n="113" d="100"/>
        </p:scale>
        <p:origin x="1794" y="9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85" d="100"/>
          <a:sy n="85" d="100"/>
        </p:scale>
        <p:origin x="-387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33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57" Type="http://schemas.openxmlformats.org/officeDocument/2006/relationships/font" Target="fonts/font8.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4CCFBE2-2B8D-499C-81C9-2CD5B3EB8E93}" type="datetimeFigureOut">
              <a:rPr lang="ko-KR" altLang="en-US" smtClean="0"/>
              <a:pPr/>
              <a:t>2023-02-17</a:t>
            </a:fld>
            <a:endParaRPr lang="ko-KR" altLang="en-US"/>
          </a:p>
        </p:txBody>
      </p:sp>
      <p:sp>
        <p:nvSpPr>
          <p:cNvPr id="4" name="바닥글 개체 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54DD7E-3179-445A-81DB-781C4554AFF2}" type="slidenum">
              <a:rPr lang="ko-KR" altLang="en-US" smtClean="0"/>
              <a:pPr/>
              <a:t>‹#›</a:t>
            </a:fld>
            <a:endParaRPr lang="ko-KR" altLang="en-US"/>
          </a:p>
        </p:txBody>
      </p:sp>
    </p:spTree>
    <p:extLst>
      <p:ext uri="{BB962C8B-B14F-4D97-AF65-F5344CB8AC3E}">
        <p14:creationId xmlns:p14="http://schemas.microsoft.com/office/powerpoint/2010/main" val="2469536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545AC5-813F-4ED1-B011-8EA17CB93331}" type="datetimeFigureOut">
              <a:rPr lang="ko-KR" altLang="en-US" smtClean="0"/>
              <a:pPr/>
              <a:t>2023-02-17</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504B90-27FD-422C-8CC6-2AADAD122D08}" type="slidenum">
              <a:rPr lang="ko-KR" altLang="en-US" smtClean="0"/>
              <a:pPr/>
              <a:t>‹#›</a:t>
            </a:fld>
            <a:endParaRPr lang="ko-KR" altLang="en-US"/>
          </a:p>
        </p:txBody>
      </p:sp>
    </p:spTree>
    <p:extLst>
      <p:ext uri="{BB962C8B-B14F-4D97-AF65-F5344CB8AC3E}">
        <p14:creationId xmlns:p14="http://schemas.microsoft.com/office/powerpoint/2010/main" val="26870727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1</a:t>
            </a:fld>
            <a:endParaRPr lang="ko-KR" altLang="en-US" dirty="0"/>
          </a:p>
        </p:txBody>
      </p:sp>
    </p:spTree>
    <p:extLst>
      <p:ext uri="{BB962C8B-B14F-4D97-AF65-F5344CB8AC3E}">
        <p14:creationId xmlns:p14="http://schemas.microsoft.com/office/powerpoint/2010/main" val="3160646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9" name="제목 1"/>
          <p:cNvSpPr>
            <a:spLocks noGrp="1"/>
          </p:cNvSpPr>
          <p:nvPr>
            <p:ph type="ctrTitle" hasCustomPrompt="1"/>
          </p:nvPr>
        </p:nvSpPr>
        <p:spPr>
          <a:xfrm>
            <a:off x="4231010" y="1992322"/>
            <a:ext cx="4563533" cy="1436678"/>
          </a:xfr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marL="0" indent="0" algn="r" defTabSz="914400" rtl="0" eaLnBrk="1" fontAlgn="base" latinLnBrk="1" hangingPunct="1">
              <a:lnSpc>
                <a:spcPct val="100000"/>
              </a:lnSpc>
              <a:spcBef>
                <a:spcPct val="0"/>
              </a:spcBef>
              <a:spcAft>
                <a:spcPct val="0"/>
              </a:spcAft>
              <a:buClr>
                <a:schemeClr val="hlink"/>
              </a:buClr>
              <a:buFont typeface="굴림체" pitchFamily="49" charset="-127"/>
              <a:buNone/>
              <a:defRPr lang="ko-KR" altLang="en-US" sz="5400" kern="1200" baseline="0" dirty="0">
                <a:solidFill>
                  <a:schemeClr val="bg1"/>
                </a:solidFill>
                <a:effectLst/>
                <a:latin typeface="+mj-lt"/>
                <a:ea typeface="맑은 고딕" pitchFamily="50" charset="-127"/>
                <a:cs typeface="+mj-cs"/>
              </a:defRPr>
            </a:lvl1pPr>
          </a:lstStyle>
          <a:p>
            <a:r>
              <a:rPr lang="en-US" altLang="ko-KR" dirty="0" smtClean="0"/>
              <a:t>Main</a:t>
            </a:r>
            <a:br>
              <a:rPr lang="en-US" altLang="ko-KR" dirty="0" smtClean="0"/>
            </a:br>
            <a:r>
              <a:rPr lang="en-US" altLang="ko-KR" dirty="0" smtClean="0"/>
              <a:t>Title</a:t>
            </a:r>
            <a:endParaRPr lang="ko-KR"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빈 화면">
    <p:bg>
      <p:bgPr>
        <a:solidFill>
          <a:schemeClr val="bg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날짜 개체 틀 1"/>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구역 머리글">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사용자 지정 레이아웃">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hasCustomPrompt="1"/>
          </p:nvPr>
        </p:nvSpPr>
        <p:spPr>
          <a:xfrm>
            <a:off x="251520" y="158496"/>
            <a:ext cx="8424936" cy="796908"/>
          </a:xfrm>
        </p:spPr>
        <p:txBody>
          <a:bodyPr vert="horz" lIns="91440" tIns="45720" rIns="91440" bIns="45720" rtlCol="0" anchor="ctr">
            <a:normAutofit/>
          </a:bodyPr>
          <a:lstStyle>
            <a:lvl1pPr algn="l" defTabSz="914400" rtl="0" eaLnBrk="1" latinLnBrk="1" hangingPunct="1">
              <a:spcBef>
                <a:spcPct val="0"/>
              </a:spcBef>
              <a:buNone/>
              <a:defRPr lang="ko-KR" altLang="en-US" sz="2500" b="1" kern="1200" baseline="0" dirty="0">
                <a:solidFill>
                  <a:srgbClr val="66A9B8"/>
                </a:solidFill>
                <a:effectLst/>
                <a:latin typeface="+mj-lt"/>
                <a:ea typeface="맑은 고딕" pitchFamily="50" charset="-127"/>
                <a:cs typeface="+mj-cs"/>
              </a:defRPr>
            </a:lvl1pPr>
          </a:lstStyle>
          <a:p>
            <a:r>
              <a:rPr lang="en-US" altLang="ko-KR" dirty="0" smtClean="0"/>
              <a:t>Hello</a:t>
            </a:r>
            <a:endParaRPr lang="ko-KR" altLang="en-US" dirty="0"/>
          </a:p>
        </p:txBody>
      </p:sp>
      <p:sp>
        <p:nvSpPr>
          <p:cNvPr id="3" name="날짜 개체 틀 2"/>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6" name="내용 개체 틀 2"/>
          <p:cNvSpPr>
            <a:spLocks noGrp="1"/>
          </p:cNvSpPr>
          <p:nvPr>
            <p:ph idx="1" hasCustomPrompt="1"/>
          </p:nvPr>
        </p:nvSpPr>
        <p:spPr>
          <a:xfrm>
            <a:off x="251520" y="1340768"/>
            <a:ext cx="8640960" cy="4739712"/>
          </a:xfrm>
        </p:spPr>
        <p:txBody>
          <a:bodyPr>
            <a:normAutofit/>
          </a:bodyPr>
          <a:lstStyle>
            <a:lvl1pPr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1pPr>
            <a:lvl2pPr marL="800100" indent="-342900" algn="l" latinLnBrk="0">
              <a:buFont typeface="Calibri Light" panose="020F0302020204030204" pitchFamily="34" charset="0"/>
              <a:buChar char="–"/>
              <a:defRPr sz="1600" i="0" baseline="0">
                <a:solidFill>
                  <a:schemeClr val="tx1">
                    <a:lumMod val="65000"/>
                    <a:lumOff val="35000"/>
                  </a:schemeClr>
                </a:solidFill>
                <a:latin typeface="+mn-lt"/>
                <a:ea typeface="맑은 고딕" pitchFamily="50" charset="-127"/>
              </a:defRPr>
            </a:lvl2pPr>
            <a:lvl3pPr marL="1257300" indent="-342900" algn="l" latinLnBrk="0">
              <a:buFont typeface="Courier New" panose="02070309020205020404" pitchFamily="49" charset="0"/>
              <a:buChar char="o"/>
              <a:defRPr sz="1400" i="0" baseline="0">
                <a:solidFill>
                  <a:schemeClr val="tx1">
                    <a:lumMod val="65000"/>
                    <a:lumOff val="35000"/>
                  </a:schemeClr>
                </a:solidFill>
                <a:latin typeface="+mn-lt"/>
                <a:ea typeface="맑은 고딕" pitchFamily="50" charset="-127"/>
              </a:defRPr>
            </a:lvl3pPr>
            <a:lvl4pPr marL="1714500" indent="-342900"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4pPr>
            <a:lvl5pPr marL="2171700" indent="-342900"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5pPr>
          </a:lstStyle>
          <a:p>
            <a:pPr lvl="0"/>
            <a:r>
              <a:rPr lang="en-US" altLang="ko-KR" dirty="0" smtClean="0"/>
              <a:t>Hello</a:t>
            </a:r>
            <a:endParaRPr lang="ko-KR" altLang="en-US" dirty="0"/>
          </a:p>
          <a:p>
            <a:pPr lvl="1"/>
            <a:r>
              <a:rPr lang="en-US" altLang="ko-KR" dirty="0" smtClean="0"/>
              <a:t>Hello</a:t>
            </a:r>
            <a:endParaRPr lang="ko-KR" altLang="en-US" dirty="0"/>
          </a:p>
          <a:p>
            <a:pPr lvl="2"/>
            <a:r>
              <a:rPr lang="en-US" altLang="ko-KR" dirty="0" smtClean="0"/>
              <a:t>Hello</a:t>
            </a:r>
            <a:endParaRPr lang="ko-KR"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제목 및 내용">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날짜 개체 틀 3"/>
          <p:cNvSpPr>
            <a:spLocks noGrp="1"/>
          </p:cNvSpPr>
          <p:nvPr>
            <p:ph type="dt" sz="half" idx="10"/>
          </p:nvPr>
        </p:nvSpPr>
        <p:spPr>
          <a:xfrm>
            <a:off x="457200" y="6500834"/>
            <a:ext cx="2133600" cy="220641"/>
          </a:xfrm>
        </p:spPr>
        <p:txBody>
          <a:bodyPr/>
          <a:lstStyle/>
          <a:p>
            <a:fld id="{ED3D6733-6F27-4404-AB51-585418F146E5}" type="datetimeFigureOut">
              <a:rPr lang="ko-KR" altLang="en-US" smtClean="0"/>
              <a:pPr/>
              <a:t>2023-02-17</a:t>
            </a:fld>
            <a:endParaRPr lang="ko-KR" altLang="en-US"/>
          </a:p>
        </p:txBody>
      </p:sp>
      <p:sp>
        <p:nvSpPr>
          <p:cNvPr id="5" name="바닥글 개체 틀 4"/>
          <p:cNvSpPr>
            <a:spLocks noGrp="1"/>
          </p:cNvSpPr>
          <p:nvPr>
            <p:ph type="ftr" sz="quarter" idx="11"/>
          </p:nvPr>
        </p:nvSpPr>
        <p:spPr>
          <a:xfrm>
            <a:off x="3124200" y="6500834"/>
            <a:ext cx="2895600" cy="220641"/>
          </a:xfrm>
        </p:spPr>
        <p:txBody>
          <a:bodyPr/>
          <a:lstStyle/>
          <a:p>
            <a:endParaRPr lang="ko-KR" altLang="en-US"/>
          </a:p>
        </p:txBody>
      </p:sp>
      <p:sp>
        <p:nvSpPr>
          <p:cNvPr id="6" name="슬라이드 번호 개체 틀 5"/>
          <p:cNvSpPr>
            <a:spLocks noGrp="1"/>
          </p:cNvSpPr>
          <p:nvPr>
            <p:ph type="sldNum" sz="quarter" idx="12"/>
          </p:nvPr>
        </p:nvSpPr>
        <p:spPr>
          <a:xfrm>
            <a:off x="6553200" y="6500834"/>
            <a:ext cx="2133600" cy="220641"/>
          </a:xfrm>
        </p:spPr>
        <p:txBody>
          <a:bodyPr/>
          <a:lstStyle/>
          <a:p>
            <a:fld id="{EE6BC638-39B7-4287-91A7-2A3DDA573295}" type="slidenum">
              <a:rPr lang="ko-KR" altLang="en-US" smtClean="0"/>
              <a:pPr/>
              <a:t>‹#›</a:t>
            </a:fld>
            <a:endParaRPr lang="ko-KR" altLang="en-US"/>
          </a:p>
        </p:txBody>
      </p:sp>
      <p:sp>
        <p:nvSpPr>
          <p:cNvPr id="9" name="제목 1"/>
          <p:cNvSpPr>
            <a:spLocks noGrp="1"/>
          </p:cNvSpPr>
          <p:nvPr>
            <p:ph type="title" hasCustomPrompt="1"/>
          </p:nvPr>
        </p:nvSpPr>
        <p:spPr>
          <a:xfrm>
            <a:off x="251520" y="158496"/>
            <a:ext cx="8424936" cy="796908"/>
          </a:xfrm>
        </p:spPr>
        <p:txBody>
          <a:bodyPr vert="horz" lIns="91440" tIns="45720" rIns="91440" bIns="45720" rtlCol="0" anchor="ctr">
            <a:normAutofit/>
          </a:bodyPr>
          <a:lstStyle>
            <a:lvl1pPr algn="l" defTabSz="914400" rtl="0" eaLnBrk="1" latinLnBrk="1" hangingPunct="1">
              <a:spcBef>
                <a:spcPct val="0"/>
              </a:spcBef>
              <a:buNone/>
              <a:defRPr lang="ko-KR" altLang="en-US" sz="2500" b="1" kern="1200" baseline="0" dirty="0">
                <a:solidFill>
                  <a:srgbClr val="66A9B8"/>
                </a:solidFill>
                <a:effectLst/>
                <a:latin typeface="+mj-lt"/>
                <a:ea typeface="맑은 고딕" pitchFamily="50" charset="-127"/>
                <a:cs typeface="+mj-cs"/>
              </a:defRPr>
            </a:lvl1pPr>
          </a:lstStyle>
          <a:p>
            <a:r>
              <a:rPr lang="en-US" altLang="ko-KR" dirty="0" smtClean="0"/>
              <a:t>Hello</a:t>
            </a:r>
            <a:endParaRPr lang="ko-KR" altLang="en-US" dirty="0"/>
          </a:p>
        </p:txBody>
      </p:sp>
      <p:sp>
        <p:nvSpPr>
          <p:cNvPr id="10" name="내용 개체 틀 2"/>
          <p:cNvSpPr>
            <a:spLocks noGrp="1"/>
          </p:cNvSpPr>
          <p:nvPr>
            <p:ph idx="1" hasCustomPrompt="1"/>
          </p:nvPr>
        </p:nvSpPr>
        <p:spPr>
          <a:xfrm>
            <a:off x="251520" y="1340768"/>
            <a:ext cx="8640960" cy="4739712"/>
          </a:xfrm>
        </p:spPr>
        <p:txBody>
          <a:bodyPr>
            <a:normAutofit/>
          </a:bodyPr>
          <a:lstStyle>
            <a:lvl1pPr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1pPr>
            <a:lvl2pPr marL="800100" indent="-342900" algn="l" latinLnBrk="0">
              <a:buFont typeface="Calibri Light" panose="020F0302020204030204" pitchFamily="34" charset="0"/>
              <a:buChar char="–"/>
              <a:defRPr sz="1600" i="0" baseline="0">
                <a:solidFill>
                  <a:schemeClr val="tx1">
                    <a:lumMod val="65000"/>
                    <a:lumOff val="35000"/>
                  </a:schemeClr>
                </a:solidFill>
                <a:latin typeface="+mn-lt"/>
                <a:ea typeface="맑은 고딕" pitchFamily="50" charset="-127"/>
              </a:defRPr>
            </a:lvl2pPr>
            <a:lvl3pPr marL="1257300" indent="-342900" algn="l" latinLnBrk="0">
              <a:buFont typeface="Courier New" panose="02070309020205020404" pitchFamily="49" charset="0"/>
              <a:buChar char="o"/>
              <a:defRPr sz="1400" i="0" baseline="0">
                <a:solidFill>
                  <a:schemeClr val="tx1">
                    <a:lumMod val="65000"/>
                    <a:lumOff val="35000"/>
                  </a:schemeClr>
                </a:solidFill>
                <a:latin typeface="+mn-lt"/>
                <a:ea typeface="맑은 고딕" pitchFamily="50" charset="-127"/>
              </a:defRPr>
            </a:lvl3pPr>
            <a:lvl4pPr marL="1714500" indent="-342900"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4pPr>
            <a:lvl5pPr marL="2171700" indent="-342900" algn="l" latinLnBrk="0">
              <a:buFont typeface="Arial" panose="020B0604020202020204" pitchFamily="34" charset="0"/>
              <a:buChar char="•"/>
              <a:defRPr sz="2000" i="0" baseline="0">
                <a:solidFill>
                  <a:schemeClr val="tx1">
                    <a:lumMod val="65000"/>
                    <a:lumOff val="35000"/>
                  </a:schemeClr>
                </a:solidFill>
                <a:latin typeface="+mn-lt"/>
                <a:ea typeface="맑은 고딕" pitchFamily="50" charset="-127"/>
              </a:defRPr>
            </a:lvl5pPr>
          </a:lstStyle>
          <a:p>
            <a:pPr lvl="0"/>
            <a:r>
              <a:rPr lang="en-US" altLang="ko-KR" dirty="0" smtClean="0"/>
              <a:t>Hello</a:t>
            </a:r>
            <a:endParaRPr lang="ko-KR" altLang="en-US" dirty="0"/>
          </a:p>
          <a:p>
            <a:pPr lvl="1"/>
            <a:r>
              <a:rPr lang="en-US" altLang="ko-KR" dirty="0" smtClean="0"/>
              <a:t>Hello</a:t>
            </a:r>
            <a:endParaRPr lang="ko-KR" altLang="en-US" dirty="0"/>
          </a:p>
          <a:p>
            <a:pPr lvl="2"/>
            <a:r>
              <a:rPr lang="en-US" altLang="ko-KR" dirty="0" smtClean="0"/>
              <a:t>Hello</a:t>
            </a:r>
            <a:endParaRPr lang="ko-KR"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날짜 개체 틀 2"/>
          <p:cNvSpPr>
            <a:spLocks noGrp="1"/>
          </p:cNvSpPr>
          <p:nvPr>
            <p:ph type="dt" sz="half" idx="10"/>
          </p:nvPr>
        </p:nvSpPr>
        <p:spPr/>
        <p:txBody>
          <a:bodyPr/>
          <a:lstStyle/>
          <a:p>
            <a:fld id="{ED3D6733-6F27-4404-AB51-585418F146E5}" type="datetimeFigureOut">
              <a:rPr lang="ko-KR" altLang="en-US" smtClean="0"/>
              <a:pPr/>
              <a:t>2023-02-17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6" name="제목 1"/>
          <p:cNvSpPr>
            <a:spLocks noGrp="1"/>
          </p:cNvSpPr>
          <p:nvPr>
            <p:ph type="ctrTitle"/>
          </p:nvPr>
        </p:nvSpPr>
        <p:spPr>
          <a:xfrm>
            <a:off x="4427984" y="1196752"/>
            <a:ext cx="4052333" cy="2422476"/>
          </a:xfrm>
          <a:noFill/>
          <a:ln w="9525">
            <a:noFill/>
            <a:miter lim="800000"/>
            <a:headEnd/>
            <a:tailEnd/>
          </a:ln>
        </p:spPr>
        <p:txBody>
          <a:bodyPr vert="horz" wrap="square" lIns="91440" tIns="45720" rIns="91440" bIns="45720" numCol="1" rtlCol="0" anchor="ctr" anchorCtr="0" compatLnSpc="1">
            <a:prstTxWarp prst="textNoShape">
              <a:avLst/>
            </a:prstTxWarp>
            <a:noAutofit/>
          </a:bodyPr>
          <a:lstStyle>
            <a:lvl1pPr marL="0" indent="0" algn="r" defTabSz="914400" rtl="0" eaLnBrk="1" fontAlgn="base" latinLnBrk="1" hangingPunct="1">
              <a:lnSpc>
                <a:spcPct val="100000"/>
              </a:lnSpc>
              <a:spcBef>
                <a:spcPct val="0"/>
              </a:spcBef>
              <a:spcAft>
                <a:spcPct val="0"/>
              </a:spcAft>
              <a:buClr>
                <a:schemeClr val="hlink"/>
              </a:buClr>
              <a:buFont typeface="굴림체" pitchFamily="49" charset="-127"/>
              <a:buNone/>
              <a:defRPr lang="ko-KR" altLang="en-US" sz="7000" kern="1200" baseline="0" dirty="0">
                <a:solidFill>
                  <a:srgbClr val="66A9B8"/>
                </a:solidFill>
                <a:effectLst/>
                <a:latin typeface="+mj-lt"/>
                <a:ea typeface="맑은 고딕" pitchFamily="50" charset="-127"/>
                <a:cs typeface="+mj-cs"/>
              </a:defRPr>
            </a:lvl1pPr>
          </a:lstStyle>
          <a:p>
            <a:endParaRPr lang="ko-KR"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E2979274-30B5-49B0-B5A4-5B862A993240}" type="datetimeFigureOut">
              <a:rPr lang="en-US" smtClean="0"/>
              <a:pPr/>
              <a:t>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D0AA11-754D-4D38-B0B9-9AAD7B1AA419}"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00949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2979274-30B5-49B0-B5A4-5B862A993240}" type="datetimeFigureOut">
              <a:rPr lang="en-US" smtClean="0"/>
              <a:pPr/>
              <a:t>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D0AA11-754D-4D38-B0B9-9AAD7B1AA419}"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697805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19026"/>
            <a:ext cx="8229600" cy="796908"/>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062021"/>
            <a:ext cx="8229600" cy="5286412"/>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29396"/>
            <a:ext cx="2133600" cy="292079"/>
          </a:xfrm>
          <a:prstGeom prst="rect">
            <a:avLst/>
          </a:prstGeom>
        </p:spPr>
        <p:txBody>
          <a:bodyPr vert="horz" lIns="91440" tIns="45720" rIns="91440" bIns="45720" rtlCol="0" anchor="ctr"/>
          <a:lstStyle>
            <a:lvl1pPr algn="l">
              <a:defRPr sz="1200">
                <a:solidFill>
                  <a:schemeClr val="tx1">
                    <a:tint val="75000"/>
                  </a:schemeClr>
                </a:solidFill>
              </a:defRPr>
            </a:lvl1pPr>
          </a:lstStyle>
          <a:p>
            <a:fld id="{ED3D6733-6F27-4404-AB51-585418F146E5}" type="datetimeFigureOut">
              <a:rPr lang="ko-KR" altLang="en-US" smtClean="0"/>
              <a:pPr/>
              <a:t>2023-02-17</a:t>
            </a:fld>
            <a:endParaRPr lang="ko-KR" altLang="en-US"/>
          </a:p>
        </p:txBody>
      </p:sp>
      <p:sp>
        <p:nvSpPr>
          <p:cNvPr id="5" name="바닥글 개체 틀 4"/>
          <p:cNvSpPr>
            <a:spLocks noGrp="1"/>
          </p:cNvSpPr>
          <p:nvPr>
            <p:ph type="ftr" sz="quarter" idx="3"/>
          </p:nvPr>
        </p:nvSpPr>
        <p:spPr>
          <a:xfrm>
            <a:off x="3124200" y="6429396"/>
            <a:ext cx="2895600" cy="29207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429396"/>
            <a:ext cx="2133600" cy="292079"/>
          </a:xfrm>
          <a:prstGeom prst="rect">
            <a:avLst/>
          </a:prstGeom>
        </p:spPr>
        <p:txBody>
          <a:bodyPr vert="horz" lIns="91440" tIns="45720" rIns="91440" bIns="45720" rtlCol="0" anchor="ctr"/>
          <a:lstStyle>
            <a:lvl1pPr algn="r">
              <a:defRPr sz="1200">
                <a:solidFill>
                  <a:schemeClr val="tx1">
                    <a:tint val="75000"/>
                  </a:schemeClr>
                </a:solidFill>
              </a:defRPr>
            </a:lvl1pPr>
          </a:lstStyle>
          <a:p>
            <a:fld id="{EE6BC638-39B7-4287-91A7-2A3DDA573295}"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 id="2147483651" r:id="rId3"/>
    <p:sldLayoutId id="2147483656" r:id="rId4"/>
    <p:sldLayoutId id="2147483650" r:id="rId5"/>
    <p:sldLayoutId id="2147483657" r:id="rId6"/>
    <p:sldLayoutId id="2147483658" r:id="rId7"/>
    <p:sldLayoutId id="2147483659" r:id="rId8"/>
  </p:sldLayoutIdLst>
  <p:txStyles>
    <p:titleStyle>
      <a:lvl1pPr algn="l" defTabSz="914400" rtl="0" eaLnBrk="1" latinLnBrk="1" hangingPunct="1">
        <a:spcBef>
          <a:spcPct val="0"/>
        </a:spcBef>
        <a:buNone/>
        <a:defRPr lang="ko-KR" altLang="en-US" sz="3500" kern="1200">
          <a:solidFill>
            <a:sysClr val="windowText" lastClr="000000"/>
          </a:solidFill>
          <a:latin typeface="맑은 고딕" pitchFamily="50" charset="-127"/>
          <a:ea typeface="맑은 고딕" pitchFamily="50" charset="-127"/>
          <a:cs typeface="+mj-cs"/>
        </a:defRPr>
      </a:lvl1pPr>
    </p:titleStyle>
    <p:bodyStyle>
      <a:lvl1pPr marL="342900" indent="-342900" algn="l" defTabSz="914400" rtl="0" eaLnBrk="1" latinLnBrk="1" hangingPunct="1">
        <a:spcBef>
          <a:spcPct val="20000"/>
        </a:spcBef>
        <a:buFont typeface="Arial" pitchFamily="34" charset="0"/>
        <a:buChar char="•"/>
        <a:defRPr lang="ko-KR" altLang="en-US" sz="2500" kern="1200" smtClean="0">
          <a:solidFill>
            <a:schemeClr val="tx1"/>
          </a:solidFill>
          <a:latin typeface="맑은 고딕" pitchFamily="50" charset="-127"/>
          <a:ea typeface="맑은 고딕" pitchFamily="50" charset="-127"/>
          <a:cs typeface="+mn-cs"/>
        </a:defRPr>
      </a:lvl1pPr>
      <a:lvl2pPr marL="742950" indent="-28575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2pPr>
      <a:lvl3pPr marL="11430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3pPr>
      <a:lvl4pPr marL="1600200" indent="-228600" algn="l" defTabSz="914400" rtl="0" eaLnBrk="1" latinLnBrk="1" hangingPunct="1">
        <a:spcBef>
          <a:spcPct val="20000"/>
        </a:spcBef>
        <a:buFont typeface="Arial" pitchFamily="34" charset="0"/>
        <a:buChar char="–"/>
        <a:defRPr lang="ko-KR" altLang="en-US" sz="1800" kern="1200" smtClean="0">
          <a:solidFill>
            <a:schemeClr val="tx1"/>
          </a:solidFill>
          <a:latin typeface="맑은 고딕" pitchFamily="50" charset="-127"/>
          <a:ea typeface="맑은 고딕" pitchFamily="50" charset="-127"/>
          <a:cs typeface="+mn-cs"/>
        </a:defRPr>
      </a:lvl4pPr>
      <a:lvl5pPr marL="2057400" indent="-228600" algn="l" defTabSz="914400" rtl="0" eaLnBrk="1" latinLnBrk="1" hangingPunct="1">
        <a:spcBef>
          <a:spcPct val="20000"/>
        </a:spcBef>
        <a:buFont typeface="Arial" pitchFamily="34" charset="0"/>
        <a:buChar char="»"/>
        <a:defRPr lang="ko-KR" altLang="en-US" sz="1800" kern="1200">
          <a:solidFill>
            <a:schemeClr val="tx1"/>
          </a:solidFill>
          <a:latin typeface="맑은 고딕" pitchFamily="50" charset="-127"/>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p:cNvSpPr>
            <a:spLocks noGrp="1"/>
          </p:cNvSpPr>
          <p:nvPr>
            <p:ph type="ctrTitle"/>
          </p:nvPr>
        </p:nvSpPr>
        <p:spPr>
          <a:xfrm>
            <a:off x="4175448" y="1196752"/>
            <a:ext cx="4824536" cy="1656184"/>
          </a:xfrm>
        </p:spPr>
        <p:txBody>
          <a:bodyPr/>
          <a:lstStyle/>
          <a:p>
            <a:pPr latinLnBrk="0"/>
            <a:r>
              <a:rPr lang="en-US" sz="4400" dirty="0" smtClean="0"/>
              <a:t>Backpacking Guide Course #2</a:t>
            </a:r>
            <a:endParaRPr lang="ko-KR" altLang="en-US" sz="4400" b="1" dirty="0"/>
          </a:p>
        </p:txBody>
      </p:sp>
      <p:sp>
        <p:nvSpPr>
          <p:cNvPr id="2" name="Rectangle 1"/>
          <p:cNvSpPr/>
          <p:nvPr/>
        </p:nvSpPr>
        <p:spPr>
          <a:xfrm>
            <a:off x="6012160" y="4005064"/>
            <a:ext cx="2987824" cy="1200329"/>
          </a:xfrm>
          <a:prstGeom prst="rect">
            <a:avLst/>
          </a:prstGeom>
        </p:spPr>
        <p:txBody>
          <a:bodyPr wrap="square">
            <a:spAutoFit/>
          </a:bodyPr>
          <a:lstStyle/>
          <a:p>
            <a:pPr fontAlgn="auto">
              <a:spcBef>
                <a:spcPts val="0"/>
              </a:spcBef>
              <a:spcAft>
                <a:spcPts val="0"/>
              </a:spcAft>
              <a:defRPr/>
            </a:pPr>
            <a:r>
              <a:rPr lang="en-US" altLang="ko-KR" dirty="0">
                <a:solidFill>
                  <a:schemeClr val="bg1"/>
                </a:solidFill>
              </a:rPr>
              <a:t>Terry McKibben</a:t>
            </a:r>
          </a:p>
          <a:p>
            <a:pPr fontAlgn="auto">
              <a:spcBef>
                <a:spcPts val="0"/>
              </a:spcBef>
              <a:spcAft>
                <a:spcPts val="0"/>
              </a:spcAft>
              <a:defRPr/>
            </a:pPr>
            <a:r>
              <a:rPr lang="en-US" altLang="ko-KR" dirty="0">
                <a:solidFill>
                  <a:schemeClr val="bg1"/>
                </a:solidFill>
              </a:rPr>
              <a:t>Troop 344/9344</a:t>
            </a:r>
          </a:p>
          <a:p>
            <a:pPr fontAlgn="auto">
              <a:spcBef>
                <a:spcPts val="0"/>
              </a:spcBef>
              <a:spcAft>
                <a:spcPts val="0"/>
              </a:spcAft>
              <a:defRPr/>
            </a:pPr>
            <a:r>
              <a:rPr lang="en-US" altLang="ko-KR" dirty="0">
                <a:solidFill>
                  <a:schemeClr val="bg1"/>
                </a:solidFill>
              </a:rPr>
              <a:t>Pemberville, OH</a:t>
            </a:r>
          </a:p>
          <a:p>
            <a:pPr fontAlgn="auto">
              <a:spcBef>
                <a:spcPts val="0"/>
              </a:spcBef>
              <a:spcAft>
                <a:spcPts val="0"/>
              </a:spcAft>
              <a:defRPr/>
            </a:pPr>
            <a:r>
              <a:rPr lang="en-US" altLang="ko-KR" dirty="0">
                <a:solidFill>
                  <a:schemeClr val="bg1"/>
                </a:solidFill>
              </a:rPr>
              <a:t>troop344leaders@gmail.com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 Insulation</a:t>
            </a:r>
            <a:endParaRPr lang="en-US" dirty="0"/>
          </a:p>
        </p:txBody>
      </p:sp>
      <p:sp>
        <p:nvSpPr>
          <p:cNvPr id="3" name="Content Placeholder 2"/>
          <p:cNvSpPr>
            <a:spLocks noGrp="1"/>
          </p:cNvSpPr>
          <p:nvPr>
            <p:ph idx="1"/>
          </p:nvPr>
        </p:nvSpPr>
        <p:spPr>
          <a:xfrm>
            <a:off x="251520" y="3140968"/>
            <a:ext cx="8640960" cy="3443568"/>
          </a:xfrm>
        </p:spPr>
        <p:txBody>
          <a:bodyPr>
            <a:normAutofit lnSpcReduction="10000"/>
          </a:bodyPr>
          <a:lstStyle/>
          <a:p>
            <a:r>
              <a:rPr lang="en-US" dirty="0" smtClean="0"/>
              <a:t>More </a:t>
            </a:r>
            <a:r>
              <a:rPr lang="en-US" dirty="0"/>
              <a:t>expensive on average than synthetic insulations, down is sought after because it’s lighter and more compressible. </a:t>
            </a:r>
            <a:endParaRPr lang="en-US" dirty="0" smtClean="0"/>
          </a:p>
          <a:p>
            <a:r>
              <a:rPr lang="en-US" dirty="0" smtClean="0"/>
              <a:t>Down </a:t>
            </a:r>
            <a:r>
              <a:rPr lang="en-US" dirty="0"/>
              <a:t>fill is more durable than a synthetic fill, which means it retains a more consistent level of warmth for longer period of time (decades, if properly cared for). </a:t>
            </a:r>
            <a:endParaRPr lang="en-US" dirty="0" smtClean="0"/>
          </a:p>
          <a:p>
            <a:r>
              <a:rPr lang="en-US" dirty="0" smtClean="0"/>
              <a:t>Here </a:t>
            </a:r>
            <a:r>
              <a:rPr lang="en-US" dirty="0"/>
              <a:t>are a few common questions when considering down insulation:</a:t>
            </a:r>
          </a:p>
          <a:p>
            <a:pPr lvl="1"/>
            <a:r>
              <a:rPr lang="en-US" b="1" dirty="0"/>
              <a:t>What does “fill power” mean?</a:t>
            </a:r>
            <a:r>
              <a:rPr lang="en-US" dirty="0"/>
              <a:t> Not all down is created equal. “Fill power” is a spec that indicates the quality of down—a higher number indicates down that lofts higher to generate greater warmth for its weight. The priciest down bags, ones intended for extreme cold or ultralight backpacking, have the highest fill powers—closer to 800- than to 500-fill-power. </a:t>
            </a:r>
            <a:endParaRPr lang="en-US" dirty="0" smtClean="0"/>
          </a:p>
          <a:p>
            <a:pPr lvl="1"/>
            <a:r>
              <a:rPr lang="en-US" b="1" dirty="0" smtClean="0"/>
              <a:t>What </a:t>
            </a:r>
            <a:r>
              <a:rPr lang="en-US" b="1" dirty="0"/>
              <a:t>is</a:t>
            </a:r>
            <a:r>
              <a:rPr lang="en-US" dirty="0"/>
              <a:t> </a:t>
            </a:r>
            <a:r>
              <a:rPr lang="en-US" b="1" dirty="0"/>
              <a:t>water-resistant down insulation?</a:t>
            </a:r>
            <a:r>
              <a:rPr lang="en-US" dirty="0"/>
              <a:t> To combat down’s loss of insulating efficiency when wet, most sleeping bags are filled with down that has a water-repellent treatment.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0068"/>
            <a:ext cx="9144000" cy="1920240"/>
          </a:xfrm>
          <a:prstGeom prst="rect">
            <a:avLst/>
          </a:prstGeom>
        </p:spPr>
      </p:pic>
    </p:spTree>
    <p:extLst>
      <p:ext uri="{BB962C8B-B14F-4D97-AF65-F5344CB8AC3E}">
        <p14:creationId xmlns:p14="http://schemas.microsoft.com/office/powerpoint/2010/main" val="624496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Synthetic Insulation</a:t>
            </a:r>
            <a:endParaRPr lang="en-US" dirty="0"/>
          </a:p>
        </p:txBody>
      </p:sp>
      <p:sp>
        <p:nvSpPr>
          <p:cNvPr id="3" name="Content Placeholder 2"/>
          <p:cNvSpPr>
            <a:spLocks noGrp="1"/>
          </p:cNvSpPr>
          <p:nvPr>
            <p:ph idx="1"/>
          </p:nvPr>
        </p:nvSpPr>
        <p:spPr>
          <a:xfrm>
            <a:off x="251520" y="3429000"/>
            <a:ext cx="8640960" cy="2651480"/>
          </a:xfrm>
        </p:spPr>
        <p:txBody>
          <a:bodyPr/>
          <a:lstStyle/>
          <a:p>
            <a:r>
              <a:rPr lang="en-US" dirty="0"/>
              <a:t>Synthetic insulation offers solid performance at an affordable price. </a:t>
            </a:r>
            <a:endParaRPr lang="en-US" dirty="0" smtClean="0"/>
          </a:p>
          <a:p>
            <a:pPr lvl="1"/>
            <a:r>
              <a:rPr lang="en-US" dirty="0" smtClean="0"/>
              <a:t>Unlike </a:t>
            </a:r>
            <a:r>
              <a:rPr lang="en-US" dirty="0"/>
              <a:t>down, it continues to insulate when wet, so it’s the bag insulation of choice for damp </a:t>
            </a:r>
            <a:r>
              <a:rPr lang="en-US" dirty="0" smtClean="0"/>
              <a:t>climates and new campers. </a:t>
            </a:r>
          </a:p>
          <a:p>
            <a:pPr lvl="1"/>
            <a:r>
              <a:rPr lang="en-US" dirty="0" smtClean="0"/>
              <a:t>Available </a:t>
            </a:r>
            <a:r>
              <a:rPr lang="en-US" dirty="0"/>
              <a:t>in a variety of branded names, most synthetics are made of polyester. </a:t>
            </a:r>
          </a:p>
        </p:txBody>
      </p:sp>
      <p:pic>
        <p:nvPicPr>
          <p:cNvPr id="6" name="Picture 5"/>
          <p:cNvPicPr>
            <a:picLocks noChangeAspect="1"/>
          </p:cNvPicPr>
          <p:nvPr/>
        </p:nvPicPr>
        <p:blipFill rotWithShape="1">
          <a:blip r:embed="rId2">
            <a:clrChange>
              <a:clrFrom>
                <a:srgbClr val="FFFFFF"/>
              </a:clrFrom>
              <a:clrTo>
                <a:srgbClr val="FFFFFF">
                  <a:alpha val="0"/>
                </a:srgbClr>
              </a:clrTo>
            </a:clrChange>
          </a:blip>
          <a:srcRect t="13738"/>
          <a:stretch/>
        </p:blipFill>
        <p:spPr>
          <a:xfrm>
            <a:off x="2131814" y="1240277"/>
            <a:ext cx="4664348" cy="2260731"/>
          </a:xfrm>
          <a:prstGeom prst="rect">
            <a:avLst/>
          </a:prstGeom>
        </p:spPr>
      </p:pic>
    </p:spTree>
    <p:extLst>
      <p:ext uri="{BB962C8B-B14F-4D97-AF65-F5344CB8AC3E}">
        <p14:creationId xmlns:p14="http://schemas.microsoft.com/office/powerpoint/2010/main" val="4208475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Understanding Sleeping Bag </a:t>
            </a:r>
            <a:r>
              <a:rPr lang="en-US" dirty="0" smtClean="0"/>
              <a:t>Weight</a:t>
            </a:r>
            <a:endParaRPr lang="en-US" dirty="0"/>
          </a:p>
        </p:txBody>
      </p:sp>
      <p:sp>
        <p:nvSpPr>
          <p:cNvPr id="3" name="Content Placeholder 2"/>
          <p:cNvSpPr>
            <a:spLocks noGrp="1"/>
          </p:cNvSpPr>
          <p:nvPr>
            <p:ph idx="1"/>
          </p:nvPr>
        </p:nvSpPr>
        <p:spPr>
          <a:xfrm>
            <a:off x="251520" y="4509120"/>
            <a:ext cx="8640960" cy="2003407"/>
          </a:xfrm>
        </p:spPr>
        <p:txBody>
          <a:bodyPr>
            <a:normAutofit fontScale="92500"/>
          </a:bodyPr>
          <a:lstStyle/>
          <a:p>
            <a:r>
              <a:rPr lang="en-US" dirty="0" smtClean="0"/>
              <a:t>The </a:t>
            </a:r>
            <a:r>
              <a:rPr lang="en-US" dirty="0"/>
              <a:t>biggest factors in the weight of a sleeping bag are its insulation and its shape. </a:t>
            </a:r>
            <a:endParaRPr lang="en-US" dirty="0" smtClean="0"/>
          </a:p>
          <a:p>
            <a:r>
              <a:rPr lang="en-US" dirty="0" smtClean="0"/>
              <a:t>More </a:t>
            </a:r>
            <a:r>
              <a:rPr lang="en-US" dirty="0"/>
              <a:t>efficient insulations, like advanced synthetics and high-fill-power downs, will deliver greater warmth for less weight than less efficient fills. </a:t>
            </a:r>
            <a:endParaRPr lang="en-US" dirty="0" smtClean="0"/>
          </a:p>
          <a:p>
            <a:r>
              <a:rPr lang="en-US" dirty="0" smtClean="0"/>
              <a:t>Because </a:t>
            </a:r>
            <a:r>
              <a:rPr lang="en-US" dirty="0"/>
              <a:t>a bag requires more insulation to get a warmer (lower) temperature rating, you should always compare bags of similar temperature ratings when comparing bag weights</a:t>
            </a:r>
            <a:r>
              <a:rPr lang="en-US" dirty="0" smtClean="0"/>
              <a: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735" y="1124744"/>
            <a:ext cx="6590506" cy="3295253"/>
          </a:xfrm>
          <a:prstGeom prst="rect">
            <a:avLst/>
          </a:prstGeom>
        </p:spPr>
      </p:pic>
    </p:spTree>
    <p:extLst>
      <p:ext uri="{BB962C8B-B14F-4D97-AF65-F5344CB8AC3E}">
        <p14:creationId xmlns:p14="http://schemas.microsoft.com/office/powerpoint/2010/main" val="3799500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Insulation Fill Weight</a:t>
            </a:r>
            <a:endParaRPr lang="en-US" dirty="0"/>
          </a:p>
        </p:txBody>
      </p:sp>
      <p:sp>
        <p:nvSpPr>
          <p:cNvPr id="3" name="Content Placeholder 2"/>
          <p:cNvSpPr>
            <a:spLocks noGrp="1"/>
          </p:cNvSpPr>
          <p:nvPr>
            <p:ph idx="1"/>
          </p:nvPr>
        </p:nvSpPr>
        <p:spPr/>
        <p:txBody>
          <a:bodyPr/>
          <a:lstStyle/>
          <a:p>
            <a:r>
              <a:rPr lang="en-US" b="1" dirty="0"/>
              <a:t>Insulation fill weight:</a:t>
            </a:r>
            <a:r>
              <a:rPr lang="en-US" dirty="0"/>
              <a:t> </a:t>
            </a:r>
            <a:endParaRPr lang="en-US" dirty="0" smtClean="0"/>
          </a:p>
          <a:p>
            <a:pPr lvl="1"/>
            <a:r>
              <a:rPr lang="en-US" dirty="0" smtClean="0"/>
              <a:t>The </a:t>
            </a:r>
            <a:r>
              <a:rPr lang="en-US" dirty="0"/>
              <a:t>overall bag weight is what matters when you’re carrying a bag in your pack. </a:t>
            </a:r>
            <a:endParaRPr lang="en-US" dirty="0" smtClean="0"/>
          </a:p>
          <a:p>
            <a:pPr lvl="1"/>
            <a:r>
              <a:rPr lang="en-US" dirty="0" smtClean="0"/>
              <a:t>Insulation </a:t>
            </a:r>
            <a:r>
              <a:rPr lang="en-US" dirty="0"/>
              <a:t>fill weight tells you only the weight of the insulation in the bag. </a:t>
            </a:r>
            <a:endParaRPr lang="en-US" dirty="0" smtClean="0"/>
          </a:p>
          <a:p>
            <a:pPr lvl="1"/>
            <a:r>
              <a:rPr lang="en-US" dirty="0" smtClean="0"/>
              <a:t>Some </a:t>
            </a:r>
            <a:r>
              <a:rPr lang="en-US" dirty="0"/>
              <a:t>people use it as another rough indicator of bag warmth, reasoning that having more fill in a bag makes it warmer. </a:t>
            </a:r>
            <a:endParaRPr lang="en-US" dirty="0" smtClean="0"/>
          </a:p>
          <a:p>
            <a:pPr lvl="1"/>
            <a:r>
              <a:rPr lang="en-US" dirty="0" smtClean="0"/>
              <a:t>The </a:t>
            </a:r>
            <a:r>
              <a:rPr lang="en-US" dirty="0"/>
              <a:t>bag's temperature rating, though, is the more reliable indicator of warmth.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091" y="3336197"/>
            <a:ext cx="6569818" cy="2723488"/>
          </a:xfrm>
          <a:prstGeom prst="rect">
            <a:avLst/>
          </a:prstGeom>
        </p:spPr>
      </p:pic>
      <p:sp>
        <p:nvSpPr>
          <p:cNvPr id="5" name="Oval 4"/>
          <p:cNvSpPr/>
          <p:nvPr/>
        </p:nvSpPr>
        <p:spPr>
          <a:xfrm>
            <a:off x="5004048" y="3221527"/>
            <a:ext cx="864096" cy="8216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84168" y="3212976"/>
            <a:ext cx="864096" cy="8216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8414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Sleeping Bag Shape Affects Weight</a:t>
            </a:r>
            <a:endParaRPr lang="en-US" dirty="0"/>
          </a:p>
        </p:txBody>
      </p:sp>
      <p:sp>
        <p:nvSpPr>
          <p:cNvPr id="3" name="Content Placeholder 2"/>
          <p:cNvSpPr>
            <a:spLocks noGrp="1"/>
          </p:cNvSpPr>
          <p:nvPr>
            <p:ph idx="1"/>
          </p:nvPr>
        </p:nvSpPr>
        <p:spPr>
          <a:xfrm>
            <a:off x="251520" y="1340768"/>
            <a:ext cx="8640960" cy="5256584"/>
          </a:xfrm>
        </p:spPr>
        <p:txBody>
          <a:bodyPr>
            <a:normAutofit fontScale="92500"/>
          </a:bodyPr>
          <a:lstStyle/>
          <a:p>
            <a:r>
              <a:rPr lang="en-US" b="1" dirty="0"/>
              <a:t>How sleeping bag shape affects weight</a:t>
            </a:r>
            <a:r>
              <a:rPr lang="en-US" dirty="0"/>
              <a:t>: </a:t>
            </a:r>
            <a:endParaRPr lang="en-US" dirty="0" smtClean="0"/>
          </a:p>
          <a:p>
            <a:pPr lvl="1"/>
            <a:r>
              <a:rPr lang="en-US" dirty="0" smtClean="0"/>
              <a:t>A </a:t>
            </a:r>
            <a:r>
              <a:rPr lang="en-US" dirty="0"/>
              <a:t>bag with a sleek shape and a snug fit will be lighter than a similar bag that’s nice and roomy. </a:t>
            </a:r>
            <a:endParaRPr lang="en-US" dirty="0" smtClean="0"/>
          </a:p>
          <a:p>
            <a:pPr lvl="1"/>
            <a:r>
              <a:rPr lang="en-US" dirty="0" smtClean="0"/>
              <a:t>Sleeping </a:t>
            </a:r>
            <a:r>
              <a:rPr lang="en-US" dirty="0"/>
              <a:t>bags come in three basic shapes</a:t>
            </a:r>
            <a:r>
              <a:rPr lang="en-US" dirty="0" smtClean="0"/>
              <a:t>:</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smtClean="0"/>
          </a:p>
          <a:p>
            <a:pPr lvl="1"/>
            <a:endParaRPr lang="en-US" dirty="0"/>
          </a:p>
          <a:p>
            <a:pPr lvl="1"/>
            <a:endParaRPr lang="en-US" dirty="0" smtClean="0"/>
          </a:p>
          <a:p>
            <a:pPr lvl="1"/>
            <a:endParaRPr lang="en-US" dirty="0"/>
          </a:p>
          <a:p>
            <a:pPr lvl="1"/>
            <a:r>
              <a:rPr lang="en-US" b="1" dirty="0"/>
              <a:t>Mummy</a:t>
            </a:r>
            <a:r>
              <a:rPr lang="en-US" dirty="0"/>
              <a:t>: In order to boost warmth and reduce weight, this type of bag has a slim cut, along with a contoured hood you can cinch tight for greater warmth. Overall fit is snug—you typically roll over with your bag rather than inside of it.</a:t>
            </a:r>
          </a:p>
          <a:p>
            <a:pPr lvl="1"/>
            <a:r>
              <a:rPr lang="en-US" b="1" dirty="0"/>
              <a:t>Semirectangular</a:t>
            </a:r>
            <a:r>
              <a:rPr lang="en-US" dirty="0"/>
              <a:t>: Also known as a “modified mummy” or “barrel” shape, this designation covers a variety of shapes, all of which offer a compromise between warmth and roominess.</a:t>
            </a:r>
          </a:p>
          <a:p>
            <a:pPr lvl="1"/>
            <a:r>
              <a:rPr lang="en-US" b="1" dirty="0"/>
              <a:t>Rectangular</a:t>
            </a:r>
            <a:r>
              <a:rPr lang="en-US" dirty="0"/>
              <a:t>: A lot of camping bags have a simple rectangular shape that maximizes roominess.</a:t>
            </a:r>
          </a:p>
          <a:p>
            <a:pPr lvl="1"/>
            <a:endParaRPr lang="en-US" dirty="0"/>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883130" y="2276872"/>
            <a:ext cx="5161715" cy="2724238"/>
          </a:xfrm>
          <a:prstGeom prst="rect">
            <a:avLst/>
          </a:prstGeom>
        </p:spPr>
      </p:pic>
    </p:spTree>
    <p:extLst>
      <p:ext uri="{BB962C8B-B14F-4D97-AF65-F5344CB8AC3E}">
        <p14:creationId xmlns:p14="http://schemas.microsoft.com/office/powerpoint/2010/main" val="506083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Sleeping Bag Shape Affects Warmth</a:t>
            </a:r>
            <a:endParaRPr lang="en-US" dirty="0"/>
          </a:p>
        </p:txBody>
      </p:sp>
      <p:sp>
        <p:nvSpPr>
          <p:cNvPr id="3" name="Content Placeholder 2"/>
          <p:cNvSpPr>
            <a:spLocks noGrp="1"/>
          </p:cNvSpPr>
          <p:nvPr>
            <p:ph idx="1"/>
          </p:nvPr>
        </p:nvSpPr>
        <p:spPr>
          <a:xfrm>
            <a:off x="251520" y="4293096"/>
            <a:ext cx="8568952" cy="1787384"/>
          </a:xfrm>
        </p:spPr>
        <p:txBody>
          <a:bodyPr/>
          <a:lstStyle/>
          <a:p>
            <a:r>
              <a:rPr lang="en-US" b="1" dirty="0"/>
              <a:t>How sleeping bag shape affects warmth</a:t>
            </a:r>
            <a:r>
              <a:rPr lang="en-US" dirty="0"/>
              <a:t>: </a:t>
            </a:r>
            <a:endParaRPr lang="en-US" dirty="0" smtClean="0"/>
          </a:p>
          <a:p>
            <a:pPr lvl="1"/>
            <a:r>
              <a:rPr lang="en-US" dirty="0" smtClean="0"/>
              <a:t>Sleeping </a:t>
            </a:r>
            <a:r>
              <a:rPr lang="en-US" dirty="0"/>
              <a:t>bags keep you warm by retaining heat emitted by your body, which can warm a small space up more efficiently than an expansive space. </a:t>
            </a:r>
            <a:endParaRPr lang="en-US" dirty="0" smtClean="0"/>
          </a:p>
          <a:p>
            <a:pPr lvl="1"/>
            <a:r>
              <a:rPr lang="en-US" dirty="0" smtClean="0"/>
              <a:t>So</a:t>
            </a:r>
            <a:r>
              <a:rPr lang="en-US" dirty="0"/>
              <a:t>, a bag with a sleek </a:t>
            </a:r>
            <a:r>
              <a:rPr lang="en-US" dirty="0" smtClean="0"/>
              <a:t>shape and </a:t>
            </a:r>
            <a:r>
              <a:rPr lang="en-US" dirty="0"/>
              <a:t>a snug fit (i.e. mummy bag) </a:t>
            </a:r>
            <a:r>
              <a:rPr lang="en-US" dirty="0" smtClean="0"/>
              <a:t>will </a:t>
            </a:r>
            <a:r>
              <a:rPr lang="en-US" dirty="0"/>
              <a:t>be </a:t>
            </a:r>
            <a:r>
              <a:rPr lang="en-US" dirty="0" smtClean="0"/>
              <a:t>warmer </a:t>
            </a:r>
            <a:r>
              <a:rPr lang="en-US" dirty="0"/>
              <a:t>than a similar bag that’s nice and </a:t>
            </a:r>
            <a:r>
              <a:rPr lang="en-US" dirty="0" smtClean="0"/>
              <a:t>roomy (i.e. rectangular).</a:t>
            </a:r>
            <a:endParaRPr lang="en-US" dirty="0"/>
          </a:p>
        </p:txBody>
      </p:sp>
      <p:pic>
        <p:nvPicPr>
          <p:cNvPr id="6" name="Picture 5"/>
          <p:cNvPicPr>
            <a:picLocks noChangeAspect="1"/>
          </p:cNvPicPr>
          <p:nvPr/>
        </p:nvPicPr>
        <p:blipFill>
          <a:blip r:embed="rId2"/>
          <a:stretch>
            <a:fillRect/>
          </a:stretch>
        </p:blipFill>
        <p:spPr>
          <a:xfrm>
            <a:off x="1583668" y="1243525"/>
            <a:ext cx="5904656" cy="2952328"/>
          </a:xfrm>
          <a:prstGeom prst="rect">
            <a:avLst/>
          </a:prstGeom>
        </p:spPr>
      </p:pic>
    </p:spTree>
    <p:extLst>
      <p:ext uri="{BB962C8B-B14F-4D97-AF65-F5344CB8AC3E}">
        <p14:creationId xmlns:p14="http://schemas.microsoft.com/office/powerpoint/2010/main" val="3927955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Get the Best Sleeping Bag </a:t>
            </a:r>
            <a:r>
              <a:rPr lang="en-US" dirty="0" smtClean="0"/>
              <a:t>Fit</a:t>
            </a:r>
            <a:endParaRPr lang="en-US" dirty="0"/>
          </a:p>
        </p:txBody>
      </p:sp>
      <p:sp>
        <p:nvSpPr>
          <p:cNvPr id="3" name="Content Placeholder 2"/>
          <p:cNvSpPr>
            <a:spLocks noGrp="1"/>
          </p:cNvSpPr>
          <p:nvPr>
            <p:ph idx="1"/>
          </p:nvPr>
        </p:nvSpPr>
        <p:spPr/>
        <p:txBody>
          <a:bodyPr/>
          <a:lstStyle/>
          <a:p>
            <a:r>
              <a:rPr lang="en-US" dirty="0"/>
              <a:t>The shape categories </a:t>
            </a:r>
            <a:r>
              <a:rPr lang="en-US" dirty="0" smtClean="0"/>
              <a:t>are </a:t>
            </a:r>
            <a:r>
              <a:rPr lang="en-US" dirty="0"/>
              <a:t>very general—dimensions vary quite a bit from bag to bag. </a:t>
            </a:r>
            <a:endParaRPr lang="en-US" dirty="0" smtClean="0"/>
          </a:p>
          <a:p>
            <a:r>
              <a:rPr lang="en-US" dirty="0" smtClean="0"/>
              <a:t>In </a:t>
            </a:r>
            <a:r>
              <a:rPr lang="en-US" dirty="0"/>
              <a:t>addition, much like shoe brands, bag brands have differing fits. </a:t>
            </a:r>
            <a:endParaRPr lang="en-US" dirty="0" smtClean="0"/>
          </a:p>
          <a:p>
            <a:r>
              <a:rPr lang="en-US" dirty="0" smtClean="0"/>
              <a:t>To </a:t>
            </a:r>
            <a:r>
              <a:rPr lang="en-US" dirty="0"/>
              <a:t>see which bag shape and brand’s dimensions feel most comfortable to you, head to an </a:t>
            </a:r>
            <a:r>
              <a:rPr lang="en-US" dirty="0" smtClean="0"/>
              <a:t>outfitting store so you can “try on” different bags.</a:t>
            </a:r>
          </a:p>
          <a:p>
            <a:r>
              <a:rPr lang="en-US" dirty="0"/>
              <a:t>Sleeping bags also come in a variety of sizes:</a:t>
            </a:r>
          </a:p>
          <a:p>
            <a:pPr lvl="1"/>
            <a:r>
              <a:rPr lang="en-US" b="1" dirty="0"/>
              <a:t>Adult sleeping bags: </a:t>
            </a:r>
            <a:r>
              <a:rPr lang="en-US" dirty="0"/>
              <a:t>Most bags come in regular and long sizes. Some also come in a short size. If your height is close to the upper end of a size’s “fits up to” spec, try both that bag and the next size up to see which you prefer. Generally, though, you’ll be warmer and save a little weight by going with the smaller of the two sizes. </a:t>
            </a:r>
          </a:p>
          <a:p>
            <a:pPr lvl="1"/>
            <a:r>
              <a:rPr lang="en-US" b="1" dirty="0"/>
              <a:t>Women’s sleeping bags:</a:t>
            </a:r>
            <a:r>
              <a:rPr lang="en-US" dirty="0"/>
              <a:t> These are engineered to more closely fit an “average woman’s” contours. They are typically shorter, narrower at the shoulders and wider at the hips than a men’s or unisex bag</a:t>
            </a:r>
            <a:r>
              <a:rPr lang="en-US" dirty="0" smtClean="0"/>
              <a:t>.</a:t>
            </a:r>
          </a:p>
          <a:p>
            <a:pPr lvl="1"/>
            <a:r>
              <a:rPr lang="en-US" b="1" dirty="0"/>
              <a:t>Kids’ sleeping bags:</a:t>
            </a:r>
            <a:r>
              <a:rPr lang="en-US" dirty="0"/>
              <a:t> These are simply shorter and smaller variations of adult sleeping bags, which makes them more affordable, too. ISO and EN testing can’t be done on them, though brands still provide an estimated temperature rating for kids’ bags.</a:t>
            </a:r>
          </a:p>
          <a:p>
            <a:endParaRPr lang="en-US" dirty="0"/>
          </a:p>
        </p:txBody>
      </p:sp>
    </p:spTree>
    <p:extLst>
      <p:ext uri="{BB962C8B-B14F-4D97-AF65-F5344CB8AC3E}">
        <p14:creationId xmlns:p14="http://schemas.microsoft.com/office/powerpoint/2010/main" val="1869644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Sleeping Bag </a:t>
            </a:r>
            <a:r>
              <a:rPr lang="en-US" dirty="0" smtClean="0"/>
              <a:t>Features</a:t>
            </a:r>
            <a:endParaRPr lang="en-US" dirty="0"/>
          </a:p>
        </p:txBody>
      </p:sp>
      <p:sp>
        <p:nvSpPr>
          <p:cNvPr id="3" name="Content Placeholder 2"/>
          <p:cNvSpPr>
            <a:spLocks noGrp="1"/>
          </p:cNvSpPr>
          <p:nvPr>
            <p:ph idx="1"/>
          </p:nvPr>
        </p:nvSpPr>
        <p:spPr>
          <a:xfrm>
            <a:off x="4644008" y="1340768"/>
            <a:ext cx="4248472" cy="5184576"/>
          </a:xfrm>
        </p:spPr>
        <p:txBody>
          <a:bodyPr>
            <a:normAutofit/>
          </a:bodyPr>
          <a:lstStyle/>
          <a:p>
            <a:r>
              <a:rPr lang="en-US" b="1" dirty="0"/>
              <a:t>Sleeping bag hood</a:t>
            </a:r>
            <a:r>
              <a:rPr lang="en-US" dirty="0"/>
              <a:t>: A hood offers added warmth, especially when cinched tightly around your head. Some hoods include “differentiated drawcords,” which have different thicknesses so that you can easily tell which cord adjusts the neck fit and which adjusts the hood opening.</a:t>
            </a:r>
          </a:p>
          <a:p>
            <a:r>
              <a:rPr lang="en-US" b="1" dirty="0"/>
              <a:t>Draft-blocking features</a:t>
            </a:r>
            <a:r>
              <a:rPr lang="en-US" dirty="0"/>
              <a:t>: Draft tubes run the length of the bag behind the zipper to help keep warm air from escaping. Draft collars or yokes are at the top of the bag around your neck to prevent warm air from escaping there.</a:t>
            </a:r>
          </a:p>
          <a:p>
            <a:endParaRPr lang="en-US" dirty="0"/>
          </a:p>
        </p:txBody>
      </p:sp>
      <p:pic>
        <p:nvPicPr>
          <p:cNvPr id="7" name="Picture 6"/>
          <p:cNvPicPr>
            <a:picLocks noChangeAspect="1"/>
          </p:cNvPicPr>
          <p:nvPr/>
        </p:nvPicPr>
        <p:blipFill>
          <a:blip r:embed="rId2"/>
          <a:stretch>
            <a:fillRect/>
          </a:stretch>
        </p:blipFill>
        <p:spPr>
          <a:xfrm>
            <a:off x="230064" y="1484784"/>
            <a:ext cx="4313740" cy="2880320"/>
          </a:xfrm>
          <a:prstGeom prst="rect">
            <a:avLst/>
          </a:prstGeom>
        </p:spPr>
      </p:pic>
    </p:spTree>
    <p:extLst>
      <p:ext uri="{BB962C8B-B14F-4D97-AF65-F5344CB8AC3E}">
        <p14:creationId xmlns:p14="http://schemas.microsoft.com/office/powerpoint/2010/main" val="869714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Sleeping Bag </a:t>
            </a:r>
            <a:r>
              <a:rPr lang="en-US" dirty="0" smtClean="0"/>
              <a:t>Features (continued)</a:t>
            </a:r>
            <a:endParaRPr lang="en-US" dirty="0"/>
          </a:p>
        </p:txBody>
      </p:sp>
      <p:sp>
        <p:nvSpPr>
          <p:cNvPr id="3" name="Content Placeholder 2"/>
          <p:cNvSpPr>
            <a:spLocks noGrp="1"/>
          </p:cNvSpPr>
          <p:nvPr>
            <p:ph idx="1"/>
          </p:nvPr>
        </p:nvSpPr>
        <p:spPr>
          <a:xfrm>
            <a:off x="251520" y="1340768"/>
            <a:ext cx="5616624" cy="5328592"/>
          </a:xfrm>
        </p:spPr>
        <p:txBody>
          <a:bodyPr>
            <a:normAutofit/>
          </a:bodyPr>
          <a:lstStyle/>
          <a:p>
            <a:r>
              <a:rPr lang="en-US" b="1" dirty="0" smtClean="0"/>
              <a:t>Anti-snag </a:t>
            </a:r>
            <a:r>
              <a:rPr lang="en-US" b="1" dirty="0"/>
              <a:t>zipper features</a:t>
            </a:r>
            <a:r>
              <a:rPr lang="en-US" dirty="0"/>
              <a:t>: Snagging the zipper as you try to open or close your bag is annoying and causes extra wear and tear on its fabric. Some bags shield the zipper with a guard along its full length; others tackle the issue with a cover of the zipper itself.</a:t>
            </a:r>
          </a:p>
          <a:p>
            <a:r>
              <a:rPr lang="en-US" b="1" dirty="0"/>
              <a:t>Left or right zip: </a:t>
            </a:r>
            <a:r>
              <a:rPr lang="en-US" dirty="0"/>
              <a:t>Don’t worry about this unless you are a couple who wants to zip two bags together. One person needs a bag with a left-hand zip and the other a bag with a right-hand zip. Having the same zipper type is also important. If a brand makes comparable bags for each gender, then the men’s is typically a left zip and the women’s is a compatible right zip. If you plan to share bags all the time, then also look at double bags that are specifically designed for two sleepers</a:t>
            </a:r>
            <a:r>
              <a:rPr lang="en-US" dirty="0" smtClean="0"/>
              <a:t>.</a:t>
            </a:r>
          </a:p>
          <a:p>
            <a:endParaRPr lang="en-US" dirty="0"/>
          </a:p>
        </p:txBody>
      </p:sp>
      <p:pic>
        <p:nvPicPr>
          <p:cNvPr id="5" name="Picture 4"/>
          <p:cNvPicPr>
            <a:picLocks noChangeAspect="1"/>
          </p:cNvPicPr>
          <p:nvPr/>
        </p:nvPicPr>
        <p:blipFill>
          <a:blip r:embed="rId2"/>
          <a:stretch>
            <a:fillRect/>
          </a:stretch>
        </p:blipFill>
        <p:spPr>
          <a:xfrm>
            <a:off x="6084168" y="1124744"/>
            <a:ext cx="2729880" cy="2729880"/>
          </a:xfrm>
          <a:prstGeom prst="rect">
            <a:avLst/>
          </a:prstGeom>
        </p:spPr>
      </p:pic>
      <p:pic>
        <p:nvPicPr>
          <p:cNvPr id="6" name="Picture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801" t="14301" r="43700" b="12201"/>
          <a:stretch/>
        </p:blipFill>
        <p:spPr>
          <a:xfrm>
            <a:off x="6446139" y="3861048"/>
            <a:ext cx="2005937" cy="2808312"/>
          </a:xfrm>
          <a:prstGeom prst="rect">
            <a:avLst/>
          </a:prstGeom>
        </p:spPr>
      </p:pic>
    </p:spTree>
    <p:extLst>
      <p:ext uri="{BB962C8B-B14F-4D97-AF65-F5344CB8AC3E}">
        <p14:creationId xmlns:p14="http://schemas.microsoft.com/office/powerpoint/2010/main" val="767354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Sleeping Bag </a:t>
            </a:r>
            <a:r>
              <a:rPr lang="en-US" dirty="0" smtClean="0"/>
              <a:t>Features (continued)</a:t>
            </a:r>
            <a:endParaRPr lang="en-US" dirty="0"/>
          </a:p>
        </p:txBody>
      </p:sp>
      <p:sp>
        <p:nvSpPr>
          <p:cNvPr id="3" name="Content Placeholder 2"/>
          <p:cNvSpPr>
            <a:spLocks noGrp="1"/>
          </p:cNvSpPr>
          <p:nvPr>
            <p:ph idx="1"/>
          </p:nvPr>
        </p:nvSpPr>
        <p:spPr>
          <a:xfrm>
            <a:off x="3923928" y="1269731"/>
            <a:ext cx="5040560" cy="5040560"/>
          </a:xfrm>
        </p:spPr>
        <p:txBody>
          <a:bodyPr>
            <a:normAutofit/>
          </a:bodyPr>
          <a:lstStyle/>
          <a:p>
            <a:r>
              <a:rPr lang="en-US" b="1" dirty="0" smtClean="0"/>
              <a:t>Stash </a:t>
            </a:r>
            <a:r>
              <a:rPr lang="en-US" b="1" dirty="0"/>
              <a:t>pocket</a:t>
            </a:r>
            <a:r>
              <a:rPr lang="en-US" dirty="0"/>
              <a:t>: Typically located on the chest near the top of the bag, this is handy for keeping small items, such as a watch or lip balm, close at hand.</a:t>
            </a:r>
          </a:p>
          <a:p>
            <a:r>
              <a:rPr lang="en-US" b="1" dirty="0"/>
              <a:t>Sleeping pad compatibility</a:t>
            </a:r>
            <a:r>
              <a:rPr lang="en-US" dirty="0"/>
              <a:t>: On a few bags, the underside insulation has been replaced with a sleeve to fit a sleeping pad (sold separately). Similarly, pad loops allow you to use straps (sold separately) to connect the bag to your pad.</a:t>
            </a:r>
          </a:p>
          <a:p>
            <a:endParaRPr lang="en-US" dirty="0"/>
          </a:p>
        </p:txBody>
      </p:sp>
      <p:grpSp>
        <p:nvGrpSpPr>
          <p:cNvPr id="6" name="Group 5"/>
          <p:cNvGrpSpPr/>
          <p:nvPr/>
        </p:nvGrpSpPr>
        <p:grpSpPr>
          <a:xfrm>
            <a:off x="395536" y="1124744"/>
            <a:ext cx="3312369" cy="5522076"/>
            <a:chOff x="5436096" y="1192751"/>
            <a:chExt cx="3312369" cy="5522076"/>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7242"/>
            <a:stretch/>
          </p:blipFill>
          <p:spPr>
            <a:xfrm>
              <a:off x="5436096" y="1192751"/>
              <a:ext cx="3312368" cy="266829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097" y="3882752"/>
              <a:ext cx="3312368" cy="2832075"/>
            </a:xfrm>
            <a:prstGeom prst="rect">
              <a:avLst/>
            </a:prstGeom>
          </p:spPr>
        </p:pic>
      </p:grpSp>
    </p:spTree>
    <p:extLst>
      <p:ext uri="{BB962C8B-B14F-4D97-AF65-F5344CB8AC3E}">
        <p14:creationId xmlns:p14="http://schemas.microsoft.com/office/powerpoint/2010/main" val="1403061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4211960" y="879124"/>
            <a:ext cx="4932039" cy="553998"/>
          </a:xfrm>
          <a:prstGeom prst="rect">
            <a:avLst/>
          </a:prstGeom>
          <a:noFill/>
        </p:spPr>
        <p:txBody>
          <a:bodyPr wrap="square" rtlCol="0">
            <a:spAutoFit/>
          </a:bodyPr>
          <a:lstStyle/>
          <a:p>
            <a:r>
              <a:rPr lang="en-US" altLang="ko-KR" sz="3000" b="1" dirty="0">
                <a:solidFill>
                  <a:srgbClr val="48424B"/>
                </a:solidFill>
                <a:latin typeface="+mj-lt"/>
                <a:ea typeface="맑은 고딕" pitchFamily="50" charset="-127"/>
              </a:rPr>
              <a:t>CONTENTS</a:t>
            </a:r>
            <a:endParaRPr lang="ko-KR" altLang="en-US" sz="3000" b="1" dirty="0">
              <a:solidFill>
                <a:srgbClr val="48424B"/>
              </a:solidFill>
              <a:latin typeface="+mj-lt"/>
              <a:ea typeface="맑은 고딕" pitchFamily="50" charset="-127"/>
            </a:endParaRPr>
          </a:p>
        </p:txBody>
      </p:sp>
      <p:grpSp>
        <p:nvGrpSpPr>
          <p:cNvPr id="64" name="그룹 63"/>
          <p:cNvGrpSpPr/>
          <p:nvPr/>
        </p:nvGrpSpPr>
        <p:grpSpPr>
          <a:xfrm>
            <a:off x="5220072" y="1916832"/>
            <a:ext cx="3168352" cy="666293"/>
            <a:chOff x="1012131" y="3539829"/>
            <a:chExt cx="3852292" cy="666293"/>
          </a:xfrm>
        </p:grpSpPr>
        <p:grpSp>
          <p:nvGrpSpPr>
            <p:cNvPr id="65" name="그룹 68"/>
            <p:cNvGrpSpPr/>
            <p:nvPr/>
          </p:nvGrpSpPr>
          <p:grpSpPr>
            <a:xfrm>
              <a:off x="1012131" y="3539829"/>
              <a:ext cx="3852292" cy="666293"/>
              <a:chOff x="1077516" y="3624455"/>
              <a:chExt cx="3852292" cy="666293"/>
            </a:xfrm>
          </p:grpSpPr>
          <p:sp>
            <p:nvSpPr>
              <p:cNvPr id="67" name="Text Box 5"/>
              <p:cNvSpPr txBox="1">
                <a:spLocks noChangeArrowheads="1"/>
              </p:cNvSpPr>
              <p:nvPr/>
            </p:nvSpPr>
            <p:spPr bwMode="auto">
              <a:xfrm>
                <a:off x="1761157" y="3624455"/>
                <a:ext cx="2952750" cy="307777"/>
              </a:xfrm>
              <a:prstGeom prst="rect">
                <a:avLst/>
              </a:prstGeom>
              <a:noFill/>
              <a:ln w="9525">
                <a:noFill/>
                <a:miter lim="800000"/>
                <a:headEnd/>
                <a:tailEnd/>
              </a:ln>
            </p:spPr>
            <p:txBody>
              <a:bodyPr>
                <a:spAutoFit/>
              </a:bodyPr>
              <a:lstStyle/>
              <a:p>
                <a:pPr>
                  <a:defRPr/>
                </a:pPr>
                <a:r>
                  <a:rPr lang="en-US" altLang="ko-KR" sz="1400" b="1" dirty="0" smtClean="0">
                    <a:solidFill>
                      <a:schemeClr val="bg1"/>
                    </a:solidFill>
                    <a:ea typeface="맑은 고딕" pitchFamily="50" charset="-127"/>
                  </a:rPr>
                  <a:t>Sleeping Bags</a:t>
                </a:r>
                <a:endParaRPr lang="en-US" altLang="ko-KR" sz="1400" b="1" dirty="0">
                  <a:solidFill>
                    <a:schemeClr val="bg1"/>
                  </a:solidFill>
                  <a:ea typeface="맑은 고딕" pitchFamily="50" charset="-127"/>
                </a:endParaRPr>
              </a:p>
            </p:txBody>
          </p:sp>
          <p:sp>
            <p:nvSpPr>
              <p:cNvPr id="68" name="Text Box 11"/>
              <p:cNvSpPr txBox="1">
                <a:spLocks noChangeArrowheads="1"/>
              </p:cNvSpPr>
              <p:nvPr/>
            </p:nvSpPr>
            <p:spPr bwMode="auto">
              <a:xfrm>
                <a:off x="1761157" y="3859861"/>
                <a:ext cx="3168651" cy="430887"/>
              </a:xfrm>
              <a:prstGeom prst="rect">
                <a:avLst/>
              </a:prstGeom>
              <a:noFill/>
              <a:ln w="9525">
                <a:noFill/>
                <a:miter lim="800000"/>
                <a:headEnd/>
                <a:tailEnd/>
              </a:ln>
              <a:effectLst/>
            </p:spPr>
            <p:txBody>
              <a:bodyPr anchor="ctr">
                <a:spAutoFit/>
              </a:bodyPr>
              <a:lstStyle/>
              <a:p>
                <a:pPr latinLnBrk="0"/>
                <a:r>
                  <a:rPr lang="en-US" altLang="ko-KR" sz="1100" dirty="0">
                    <a:solidFill>
                      <a:schemeClr val="bg1"/>
                    </a:solidFill>
                    <a:cs typeface="Arial" pitchFamily="34" charset="0"/>
                  </a:rPr>
                  <a:t>Sleeping </a:t>
                </a:r>
                <a:r>
                  <a:rPr lang="en-US" altLang="ko-KR" sz="1100" dirty="0" smtClean="0">
                    <a:solidFill>
                      <a:schemeClr val="bg1"/>
                    </a:solidFill>
                    <a:cs typeface="Arial" pitchFamily="34" charset="0"/>
                  </a:rPr>
                  <a:t>Bag Types, Ratings, Insulation, Care and Maintenance</a:t>
                </a:r>
                <a:endParaRPr lang="en-US" altLang="ko-KR" sz="1100" dirty="0">
                  <a:solidFill>
                    <a:schemeClr val="bg1"/>
                  </a:solidFill>
                  <a:cs typeface="Arial" pitchFamily="34" charset="0"/>
                </a:endParaRPr>
              </a:p>
            </p:txBody>
          </p:sp>
          <p:sp>
            <p:nvSpPr>
              <p:cNvPr id="69" name="TextBox 13"/>
              <p:cNvSpPr txBox="1">
                <a:spLocks noChangeArrowheads="1"/>
              </p:cNvSpPr>
              <p:nvPr/>
            </p:nvSpPr>
            <p:spPr bwMode="auto">
              <a:xfrm>
                <a:off x="1077516" y="3632393"/>
                <a:ext cx="618235" cy="477054"/>
              </a:xfrm>
              <a:prstGeom prst="rect">
                <a:avLst/>
              </a:prstGeom>
              <a:noFill/>
              <a:ln w="9525">
                <a:noFill/>
                <a:miter lim="800000"/>
                <a:headEnd/>
                <a:tailEnd/>
              </a:ln>
            </p:spPr>
            <p:txBody>
              <a:bodyPr wrap="none">
                <a:spAutoFit/>
              </a:bodyPr>
              <a:lstStyle/>
              <a:p>
                <a:r>
                  <a:rPr lang="en-US" altLang="ko-KR" sz="2500" b="1" dirty="0" smtClean="0">
                    <a:solidFill>
                      <a:srgbClr val="9DC1CF"/>
                    </a:solidFill>
                    <a:latin typeface="+mj-lt"/>
                    <a:ea typeface="맑은 고딕" pitchFamily="50" charset="-127"/>
                  </a:rPr>
                  <a:t>01</a:t>
                </a:r>
                <a:endParaRPr lang="ko-KR" altLang="en-US" sz="2500" b="1" dirty="0">
                  <a:solidFill>
                    <a:srgbClr val="9DC1CF"/>
                  </a:solidFill>
                  <a:latin typeface="+mj-lt"/>
                  <a:ea typeface="맑은 고딕" pitchFamily="50" charset="-127"/>
                </a:endParaRPr>
              </a:p>
            </p:txBody>
          </p:sp>
        </p:grpSp>
        <p:cxnSp>
          <p:nvCxnSpPr>
            <p:cNvPr id="66" name="직선 연결선 65"/>
            <p:cNvCxnSpPr/>
            <p:nvPr/>
          </p:nvCxnSpPr>
          <p:spPr>
            <a:xfrm>
              <a:off x="1695773" y="3628039"/>
              <a:ext cx="0" cy="501859"/>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70" name="그룹 8"/>
          <p:cNvGrpSpPr/>
          <p:nvPr/>
        </p:nvGrpSpPr>
        <p:grpSpPr>
          <a:xfrm>
            <a:off x="5220072" y="2708920"/>
            <a:ext cx="3168352" cy="666294"/>
            <a:chOff x="1012131" y="4471728"/>
            <a:chExt cx="3852292" cy="666294"/>
          </a:xfrm>
        </p:grpSpPr>
        <p:grpSp>
          <p:nvGrpSpPr>
            <p:cNvPr id="73" name="그룹 69"/>
            <p:cNvGrpSpPr/>
            <p:nvPr/>
          </p:nvGrpSpPr>
          <p:grpSpPr>
            <a:xfrm>
              <a:off x="1012131" y="4471728"/>
              <a:ext cx="3852292" cy="666294"/>
              <a:chOff x="1077516" y="4632567"/>
              <a:chExt cx="3852292" cy="666294"/>
            </a:xfrm>
          </p:grpSpPr>
          <p:sp>
            <p:nvSpPr>
              <p:cNvPr id="75" name="Text Box 5"/>
              <p:cNvSpPr txBox="1">
                <a:spLocks noChangeArrowheads="1"/>
              </p:cNvSpPr>
              <p:nvPr/>
            </p:nvSpPr>
            <p:spPr bwMode="auto">
              <a:xfrm>
                <a:off x="1761158" y="4632567"/>
                <a:ext cx="2952750" cy="307975"/>
              </a:xfrm>
              <a:prstGeom prst="rect">
                <a:avLst/>
              </a:prstGeom>
              <a:noFill/>
              <a:ln w="9525">
                <a:noFill/>
                <a:miter lim="800000"/>
                <a:headEnd/>
                <a:tailEnd/>
              </a:ln>
            </p:spPr>
            <p:txBody>
              <a:bodyPr>
                <a:spAutoFit/>
              </a:bodyPr>
              <a:lstStyle/>
              <a:p>
                <a:pPr>
                  <a:defRPr/>
                </a:pPr>
                <a:r>
                  <a:rPr lang="en-US" altLang="ko-KR" sz="1400" b="1" dirty="0" smtClean="0">
                    <a:solidFill>
                      <a:schemeClr val="bg1"/>
                    </a:solidFill>
                    <a:ea typeface="맑은 고딕" pitchFamily="50" charset="-127"/>
                  </a:rPr>
                  <a:t>Sleeping Pads</a:t>
                </a:r>
                <a:endParaRPr lang="en-US" altLang="ko-KR" sz="1400" b="1" dirty="0">
                  <a:solidFill>
                    <a:schemeClr val="bg1"/>
                  </a:solidFill>
                  <a:ea typeface="맑은 고딕" pitchFamily="50" charset="-127"/>
                </a:endParaRPr>
              </a:p>
            </p:txBody>
          </p:sp>
          <p:sp>
            <p:nvSpPr>
              <p:cNvPr id="76" name="Text Box 11"/>
              <p:cNvSpPr txBox="1">
                <a:spLocks noChangeArrowheads="1"/>
              </p:cNvSpPr>
              <p:nvPr/>
            </p:nvSpPr>
            <p:spPr bwMode="auto">
              <a:xfrm>
                <a:off x="1761157" y="4867974"/>
                <a:ext cx="3168651" cy="430887"/>
              </a:xfrm>
              <a:prstGeom prst="rect">
                <a:avLst/>
              </a:prstGeom>
              <a:noFill/>
              <a:ln w="9525">
                <a:noFill/>
                <a:miter lim="800000"/>
                <a:headEnd/>
                <a:tailEnd/>
              </a:ln>
              <a:effectLst/>
            </p:spPr>
            <p:txBody>
              <a:bodyPr anchor="ctr">
                <a:spAutoFit/>
              </a:bodyPr>
              <a:lstStyle/>
              <a:p>
                <a:pPr latinLnBrk="0"/>
                <a:r>
                  <a:rPr lang="en-US" altLang="ko-KR" sz="1100" dirty="0" smtClean="0">
                    <a:solidFill>
                      <a:schemeClr val="bg1"/>
                    </a:solidFill>
                    <a:cs typeface="Arial" pitchFamily="34" charset="0"/>
                  </a:rPr>
                  <a:t>Sleeping Pad Types, Sleeping Pad Warmth, Backpacking Pillows </a:t>
                </a:r>
                <a:endParaRPr lang="en-US" altLang="ko-KR" sz="1100" dirty="0">
                  <a:solidFill>
                    <a:schemeClr val="bg1"/>
                  </a:solidFill>
                  <a:cs typeface="Arial" pitchFamily="34" charset="0"/>
                </a:endParaRPr>
              </a:p>
            </p:txBody>
          </p:sp>
          <p:sp>
            <p:nvSpPr>
              <p:cNvPr id="77" name="TextBox 13"/>
              <p:cNvSpPr txBox="1">
                <a:spLocks noChangeArrowheads="1"/>
              </p:cNvSpPr>
              <p:nvPr/>
            </p:nvSpPr>
            <p:spPr bwMode="auto">
              <a:xfrm>
                <a:off x="1077516" y="4640505"/>
                <a:ext cx="618235" cy="477054"/>
              </a:xfrm>
              <a:prstGeom prst="rect">
                <a:avLst/>
              </a:prstGeom>
              <a:noFill/>
              <a:ln w="9525">
                <a:noFill/>
                <a:miter lim="800000"/>
                <a:headEnd/>
                <a:tailEnd/>
              </a:ln>
            </p:spPr>
            <p:txBody>
              <a:bodyPr wrap="none">
                <a:spAutoFit/>
              </a:bodyPr>
              <a:lstStyle/>
              <a:p>
                <a:r>
                  <a:rPr lang="en-US" altLang="ko-KR" sz="2500" b="1" dirty="0" smtClean="0">
                    <a:solidFill>
                      <a:srgbClr val="9DC1CF"/>
                    </a:solidFill>
                    <a:latin typeface="+mj-lt"/>
                    <a:ea typeface="맑은 고딕" pitchFamily="50" charset="-127"/>
                  </a:rPr>
                  <a:t>02</a:t>
                </a:r>
                <a:endParaRPr lang="ko-KR" altLang="en-US" sz="2500" b="1" dirty="0">
                  <a:solidFill>
                    <a:srgbClr val="9DC1CF"/>
                  </a:solidFill>
                  <a:latin typeface="+mj-lt"/>
                  <a:ea typeface="맑은 고딕" pitchFamily="50" charset="-127"/>
                </a:endParaRPr>
              </a:p>
            </p:txBody>
          </p:sp>
        </p:grpSp>
        <p:cxnSp>
          <p:nvCxnSpPr>
            <p:cNvPr id="74" name="직선 연결선 73"/>
            <p:cNvCxnSpPr/>
            <p:nvPr/>
          </p:nvCxnSpPr>
          <p:spPr>
            <a:xfrm>
              <a:off x="1695773" y="4550532"/>
              <a:ext cx="0" cy="501859"/>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grpSp>
        <p:nvGrpSpPr>
          <p:cNvPr id="35" name="그룹 32"/>
          <p:cNvGrpSpPr/>
          <p:nvPr/>
        </p:nvGrpSpPr>
        <p:grpSpPr>
          <a:xfrm>
            <a:off x="5230192" y="3508946"/>
            <a:ext cx="3168352" cy="594011"/>
            <a:chOff x="5328220" y="1916832"/>
            <a:chExt cx="3852292" cy="594011"/>
          </a:xfrm>
        </p:grpSpPr>
        <p:grpSp>
          <p:nvGrpSpPr>
            <p:cNvPr id="36" name="그룹 65"/>
            <p:cNvGrpSpPr/>
            <p:nvPr/>
          </p:nvGrpSpPr>
          <p:grpSpPr>
            <a:xfrm>
              <a:off x="5328220" y="1916832"/>
              <a:ext cx="3852292" cy="581654"/>
              <a:chOff x="1077516" y="904974"/>
              <a:chExt cx="3852292" cy="581654"/>
            </a:xfrm>
          </p:grpSpPr>
          <p:sp>
            <p:nvSpPr>
              <p:cNvPr id="38" name="Text Box 5"/>
              <p:cNvSpPr txBox="1">
                <a:spLocks noChangeArrowheads="1"/>
              </p:cNvSpPr>
              <p:nvPr/>
            </p:nvSpPr>
            <p:spPr bwMode="auto">
              <a:xfrm>
                <a:off x="1761157" y="904974"/>
                <a:ext cx="2952750" cy="307777"/>
              </a:xfrm>
              <a:prstGeom prst="rect">
                <a:avLst/>
              </a:prstGeom>
              <a:noFill/>
              <a:ln w="9525">
                <a:noFill/>
                <a:miter lim="800000"/>
                <a:headEnd/>
                <a:tailEnd/>
              </a:ln>
            </p:spPr>
            <p:txBody>
              <a:bodyPr>
                <a:spAutoFit/>
              </a:bodyPr>
              <a:lstStyle/>
              <a:p>
                <a:r>
                  <a:rPr lang="en-US" altLang="ko-KR" sz="1400" b="1" dirty="0" smtClean="0">
                    <a:solidFill>
                      <a:schemeClr val="bg1"/>
                    </a:solidFill>
                    <a:ea typeface="맑은 고딕" pitchFamily="50" charset="-127"/>
                  </a:rPr>
                  <a:t>Sleeping Clothes</a:t>
                </a:r>
                <a:endParaRPr lang="en-US" altLang="ko-KR" sz="1400" b="1" dirty="0">
                  <a:solidFill>
                    <a:schemeClr val="bg1"/>
                  </a:solidFill>
                  <a:ea typeface="맑은 고딕" pitchFamily="50" charset="-127"/>
                </a:endParaRPr>
              </a:p>
            </p:txBody>
          </p:sp>
          <p:sp>
            <p:nvSpPr>
              <p:cNvPr id="39" name="Text Box 11"/>
              <p:cNvSpPr txBox="1">
                <a:spLocks noChangeArrowheads="1"/>
              </p:cNvSpPr>
              <p:nvPr/>
            </p:nvSpPr>
            <p:spPr bwMode="auto">
              <a:xfrm>
                <a:off x="1761157" y="1225018"/>
                <a:ext cx="3168651" cy="261610"/>
              </a:xfrm>
              <a:prstGeom prst="rect">
                <a:avLst/>
              </a:prstGeom>
              <a:noFill/>
              <a:ln w="9525">
                <a:noFill/>
                <a:miter lim="800000"/>
                <a:headEnd/>
                <a:tailEnd/>
              </a:ln>
              <a:effectLst/>
            </p:spPr>
            <p:txBody>
              <a:bodyPr anchor="ctr">
                <a:spAutoFit/>
              </a:bodyPr>
              <a:lstStyle/>
              <a:p>
                <a:pPr latinLnBrk="0"/>
                <a:r>
                  <a:rPr lang="en-US" altLang="ko-KR" sz="1100" dirty="0" smtClean="0">
                    <a:solidFill>
                      <a:schemeClr val="bg1"/>
                    </a:solidFill>
                    <a:cs typeface="Arial" pitchFamily="34" charset="0"/>
                  </a:rPr>
                  <a:t>For Sleeping Only</a:t>
                </a:r>
                <a:endParaRPr lang="en-US" altLang="ko-KR" sz="1100" dirty="0">
                  <a:solidFill>
                    <a:schemeClr val="bg1"/>
                  </a:solidFill>
                  <a:cs typeface="Arial" pitchFamily="34" charset="0"/>
                </a:endParaRPr>
              </a:p>
            </p:txBody>
          </p:sp>
          <p:sp>
            <p:nvSpPr>
              <p:cNvPr id="40" name="TextBox 13"/>
              <p:cNvSpPr txBox="1">
                <a:spLocks noChangeArrowheads="1"/>
              </p:cNvSpPr>
              <p:nvPr/>
            </p:nvSpPr>
            <p:spPr bwMode="auto">
              <a:xfrm>
                <a:off x="1077516" y="912912"/>
                <a:ext cx="618235" cy="477054"/>
              </a:xfrm>
              <a:prstGeom prst="rect">
                <a:avLst/>
              </a:prstGeom>
              <a:noFill/>
              <a:ln w="9525">
                <a:noFill/>
                <a:miter lim="800000"/>
                <a:headEnd/>
                <a:tailEnd/>
              </a:ln>
            </p:spPr>
            <p:txBody>
              <a:bodyPr wrap="none">
                <a:spAutoFit/>
              </a:bodyPr>
              <a:lstStyle/>
              <a:p>
                <a:r>
                  <a:rPr lang="en-US" altLang="ko-KR" sz="2500" b="1" dirty="0" smtClean="0">
                    <a:solidFill>
                      <a:srgbClr val="9DC1CF"/>
                    </a:solidFill>
                    <a:latin typeface="+mj-lt"/>
                    <a:ea typeface="맑은 고딕" pitchFamily="50" charset="-127"/>
                  </a:rPr>
                  <a:t>03</a:t>
                </a:r>
                <a:endParaRPr lang="ko-KR" altLang="en-US" sz="2500" b="1" dirty="0">
                  <a:solidFill>
                    <a:srgbClr val="9DC1CF"/>
                  </a:solidFill>
                  <a:latin typeface="+mj-lt"/>
                  <a:ea typeface="맑은 고딕" pitchFamily="50" charset="-127"/>
                </a:endParaRPr>
              </a:p>
            </p:txBody>
          </p:sp>
        </p:grpSp>
        <p:cxnSp>
          <p:nvCxnSpPr>
            <p:cNvPr id="37" name="직선 연결선 2"/>
            <p:cNvCxnSpPr/>
            <p:nvPr/>
          </p:nvCxnSpPr>
          <p:spPr>
            <a:xfrm>
              <a:off x="6011862" y="2008984"/>
              <a:ext cx="0" cy="501859"/>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Sleeping Bag </a:t>
            </a:r>
            <a:r>
              <a:rPr lang="en-US" dirty="0" smtClean="0"/>
              <a:t>Features (continued)</a:t>
            </a:r>
            <a:endParaRPr lang="en-US" dirty="0"/>
          </a:p>
        </p:txBody>
      </p:sp>
      <p:sp>
        <p:nvSpPr>
          <p:cNvPr id="3" name="Content Placeholder 2"/>
          <p:cNvSpPr>
            <a:spLocks noGrp="1"/>
          </p:cNvSpPr>
          <p:nvPr>
            <p:ph idx="1"/>
          </p:nvPr>
        </p:nvSpPr>
        <p:spPr>
          <a:xfrm>
            <a:off x="251520" y="1340768"/>
            <a:ext cx="4464496" cy="5256584"/>
          </a:xfrm>
        </p:spPr>
        <p:txBody>
          <a:bodyPr>
            <a:normAutofit/>
          </a:bodyPr>
          <a:lstStyle/>
          <a:p>
            <a:r>
              <a:rPr lang="en-US" b="1" dirty="0" smtClean="0"/>
              <a:t>Pillow </a:t>
            </a:r>
            <a:r>
              <a:rPr lang="en-US" b="1" dirty="0"/>
              <a:t>pocket</a:t>
            </a:r>
            <a:r>
              <a:rPr lang="en-US" dirty="0"/>
              <a:t>: Some bags include a “pillow pocket“ that allows you to stuff clothes inside to create a pillow. If your bag doesn’t have this feature, you can always bring a pillow from home or purchase a camping pillow.</a:t>
            </a:r>
          </a:p>
          <a:p>
            <a:r>
              <a:rPr lang="en-US" b="1" dirty="0"/>
              <a:t>Sleeping bag fabric</a:t>
            </a:r>
            <a:r>
              <a:rPr lang="en-US" dirty="0"/>
              <a:t>: The outer shell of a backpacking bag is typically made of a ripstop nylon or polyester. Many shell fabrics are also treated with a durable water repellent (DWR) finish to prevent moisture from soaking through and dampening the fill. Lining fabrics, on the other hand, have a brushed texture for added softness.</a:t>
            </a:r>
          </a:p>
          <a:p>
            <a:endParaRPr lang="en-US" dirty="0"/>
          </a:p>
        </p:txBody>
      </p:sp>
      <p:pic>
        <p:nvPicPr>
          <p:cNvPr id="4" name="Picture 3"/>
          <p:cNvPicPr>
            <a:picLocks noChangeAspect="1"/>
          </p:cNvPicPr>
          <p:nvPr/>
        </p:nvPicPr>
        <p:blipFill>
          <a:blip r:embed="rId2"/>
          <a:stretch>
            <a:fillRect/>
          </a:stretch>
        </p:blipFill>
        <p:spPr>
          <a:xfrm>
            <a:off x="5004048" y="1332880"/>
            <a:ext cx="3888432" cy="3888432"/>
          </a:xfrm>
          <a:prstGeom prst="rect">
            <a:avLst/>
          </a:prstGeom>
        </p:spPr>
      </p:pic>
    </p:spTree>
    <p:extLst>
      <p:ext uri="{BB962C8B-B14F-4D97-AF65-F5344CB8AC3E}">
        <p14:creationId xmlns:p14="http://schemas.microsoft.com/office/powerpoint/2010/main" val="2439844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Sleeping Bag Accessories</a:t>
            </a:r>
            <a:endParaRPr lang="en-US" dirty="0"/>
          </a:p>
        </p:txBody>
      </p:sp>
      <p:sp>
        <p:nvSpPr>
          <p:cNvPr id="3" name="Content Placeholder 2"/>
          <p:cNvSpPr>
            <a:spLocks noGrp="1"/>
          </p:cNvSpPr>
          <p:nvPr>
            <p:ph idx="1"/>
          </p:nvPr>
        </p:nvSpPr>
        <p:spPr>
          <a:xfrm>
            <a:off x="3995936" y="1405247"/>
            <a:ext cx="5040560" cy="4739712"/>
          </a:xfrm>
        </p:spPr>
        <p:txBody>
          <a:bodyPr>
            <a:normAutofit fontScale="92500" lnSpcReduction="10000"/>
          </a:bodyPr>
          <a:lstStyle/>
          <a:p>
            <a:r>
              <a:rPr lang="en-US" b="1" dirty="0"/>
              <a:t>Stuff sack</a:t>
            </a:r>
            <a:r>
              <a:rPr lang="en-US" dirty="0"/>
              <a:t>: Many bags come with a stuff sack (sometimes sold separately) to easily compress your bag down small for easy packing.</a:t>
            </a:r>
          </a:p>
          <a:p>
            <a:r>
              <a:rPr lang="en-US" b="1" dirty="0"/>
              <a:t>Storage sack: </a:t>
            </a:r>
            <a:r>
              <a:rPr lang="en-US" dirty="0"/>
              <a:t>Because leaving a sleeping bag compressed tightly in a stuff sack for long periods of time will impair its ability to loft fully and insulate efficiently, a lot of bags also come with a large mesh or cotton storage sack.</a:t>
            </a:r>
          </a:p>
          <a:p>
            <a:r>
              <a:rPr lang="en-US" b="1" dirty="0"/>
              <a:t>Sleeping bag liner</a:t>
            </a:r>
            <a:r>
              <a:rPr lang="en-US" dirty="0"/>
              <a:t>: Buying a soft sleeping bag liner and slipping it inside your bag minimizes wear and helps keep the bag clean. Adding a liner to your bag can add a little extra warmth, allowing a single bag to serve you in a wider variety of temperatures.</a:t>
            </a:r>
          </a:p>
          <a:p>
            <a:endParaRPr lang="en-US" dirty="0"/>
          </a:p>
        </p:txBody>
      </p:sp>
      <p:grpSp>
        <p:nvGrpSpPr>
          <p:cNvPr id="4" name="Group 3"/>
          <p:cNvGrpSpPr/>
          <p:nvPr/>
        </p:nvGrpSpPr>
        <p:grpSpPr>
          <a:xfrm>
            <a:off x="323528" y="1405247"/>
            <a:ext cx="3566170" cy="4700302"/>
            <a:chOff x="5292080" y="1340768"/>
            <a:chExt cx="3566170" cy="4700302"/>
          </a:xfrm>
        </p:grpSpPr>
        <p:pic>
          <p:nvPicPr>
            <p:cNvPr id="7" name="Picture 6"/>
            <p:cNvPicPr>
              <a:picLocks noChangeAspect="1"/>
            </p:cNvPicPr>
            <p:nvPr/>
          </p:nvPicPr>
          <p:blipFill>
            <a:blip r:embed="rId2"/>
            <a:stretch>
              <a:fillRect/>
            </a:stretch>
          </p:blipFill>
          <p:spPr>
            <a:xfrm>
              <a:off x="5292080" y="1340768"/>
              <a:ext cx="3566170" cy="178308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4025408"/>
              <a:ext cx="3566170" cy="2015662"/>
            </a:xfrm>
            <a:prstGeom prst="rect">
              <a:avLst/>
            </a:prstGeom>
          </p:spPr>
        </p:pic>
      </p:grpSp>
    </p:spTree>
    <p:extLst>
      <p:ext uri="{BB962C8B-B14F-4D97-AF65-F5344CB8AC3E}">
        <p14:creationId xmlns:p14="http://schemas.microsoft.com/office/powerpoint/2010/main" val="1627363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Choosing </a:t>
            </a:r>
            <a:r>
              <a:rPr lang="en-US" dirty="0"/>
              <a:t>a Sleeping </a:t>
            </a:r>
            <a:r>
              <a:rPr lang="en-US" dirty="0" smtClean="0"/>
              <a:t>Bag for a Scout </a:t>
            </a:r>
            <a:endParaRPr lang="en-US" dirty="0"/>
          </a:p>
        </p:txBody>
      </p:sp>
      <p:sp>
        <p:nvSpPr>
          <p:cNvPr id="3" name="Content Placeholder 2"/>
          <p:cNvSpPr>
            <a:spLocks noGrp="1"/>
          </p:cNvSpPr>
          <p:nvPr>
            <p:ph idx="1"/>
          </p:nvPr>
        </p:nvSpPr>
        <p:spPr>
          <a:xfrm>
            <a:off x="251520" y="1340768"/>
            <a:ext cx="4824536" cy="5184576"/>
          </a:xfrm>
        </p:spPr>
        <p:txBody>
          <a:bodyPr/>
          <a:lstStyle/>
          <a:p>
            <a:pPr lvl="0"/>
            <a:r>
              <a:rPr lang="en-US" b="1" dirty="0"/>
              <a:t>Weight less than 3 ½ pounds for a 6' bag.</a:t>
            </a:r>
            <a:r>
              <a:rPr lang="en-US" dirty="0"/>
              <a:t> </a:t>
            </a:r>
            <a:endParaRPr lang="en-US" dirty="0" smtClean="0"/>
          </a:p>
          <a:p>
            <a:pPr lvl="1"/>
            <a:r>
              <a:rPr lang="en-US" dirty="0" smtClean="0"/>
              <a:t>Tapered </a:t>
            </a:r>
            <a:r>
              <a:rPr lang="en-US" dirty="0"/>
              <a:t>"mummy" bags hold weight down and the heat in. </a:t>
            </a:r>
            <a:endParaRPr lang="en-US" dirty="0" smtClean="0"/>
          </a:p>
          <a:p>
            <a:pPr lvl="1"/>
            <a:r>
              <a:rPr lang="en-US" dirty="0" smtClean="0"/>
              <a:t>Stay </a:t>
            </a:r>
            <a:r>
              <a:rPr lang="en-US" dirty="0"/>
              <a:t>away from department store rectangular bags; they generally are low priced, less efficient heat preservers and usually weigh a minimum of seven pounds -- way too much for a 100 lb. scout who needs to keep total pack weight below 25 lbs. (25%).  </a:t>
            </a:r>
          </a:p>
          <a:p>
            <a:pPr lvl="0"/>
            <a:r>
              <a:rPr lang="en-US" b="1" dirty="0"/>
              <a:t>The bag is rated for 20</a:t>
            </a:r>
            <a:r>
              <a:rPr lang="en-US" b="1" baseline="30000" dirty="0"/>
              <a:t>o</a:t>
            </a:r>
            <a:r>
              <a:rPr lang="en-US" b="1" dirty="0"/>
              <a:t>-30</a:t>
            </a:r>
            <a:r>
              <a:rPr lang="en-US" b="1" baseline="30000" dirty="0"/>
              <a:t>o</a:t>
            </a:r>
            <a:r>
              <a:rPr lang="en-US" b="1" dirty="0"/>
              <a:t> temperatures.</a:t>
            </a:r>
            <a:r>
              <a:rPr lang="en-US" dirty="0"/>
              <a:t> </a:t>
            </a:r>
            <a:endParaRPr lang="en-US" dirty="0" smtClean="0"/>
          </a:p>
          <a:p>
            <a:pPr lvl="1"/>
            <a:r>
              <a:rPr lang="en-US" dirty="0" smtClean="0"/>
              <a:t>This </a:t>
            </a:r>
            <a:r>
              <a:rPr lang="en-US" dirty="0"/>
              <a:t>is a good balance of weight and function, and the rating of the majority of bags on the market. </a:t>
            </a:r>
            <a:endParaRPr lang="en-US" dirty="0" smtClean="0"/>
          </a:p>
          <a:p>
            <a:pPr lvl="1"/>
            <a:r>
              <a:rPr lang="en-US" dirty="0" smtClean="0"/>
              <a:t>Such </a:t>
            </a:r>
            <a:r>
              <a:rPr lang="en-US" dirty="0"/>
              <a:t>bags span three seasons - Spring, Summer, and Fall. </a:t>
            </a:r>
            <a:endParaRPr lang="en-US" dirty="0" smtClean="0"/>
          </a:p>
          <a:p>
            <a:pPr lvl="1"/>
            <a:r>
              <a:rPr lang="en-US" dirty="0" smtClean="0"/>
              <a:t>With </a:t>
            </a:r>
            <a:r>
              <a:rPr lang="en-US" dirty="0"/>
              <a:t>additional clothing or a liner, they can go lower. </a:t>
            </a:r>
          </a:p>
          <a:p>
            <a:endParaRPr lang="en-US" dirty="0"/>
          </a:p>
        </p:txBody>
      </p:sp>
      <p:pic>
        <p:nvPicPr>
          <p:cNvPr id="4" name="Picture 3"/>
          <p:cNvPicPr>
            <a:picLocks noChangeAspect="1"/>
          </p:cNvPicPr>
          <p:nvPr/>
        </p:nvPicPr>
        <p:blipFill rotWithShape="1">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l="1963" t="22009" r="34250" b="10812"/>
          <a:stretch/>
        </p:blipFill>
        <p:spPr>
          <a:xfrm>
            <a:off x="5076056" y="1484784"/>
            <a:ext cx="4009946" cy="2376264"/>
          </a:xfrm>
          <a:prstGeom prst="rect">
            <a:avLst/>
          </a:prstGeom>
        </p:spPr>
      </p:pic>
    </p:spTree>
    <p:extLst>
      <p:ext uri="{BB962C8B-B14F-4D97-AF65-F5344CB8AC3E}">
        <p14:creationId xmlns:p14="http://schemas.microsoft.com/office/powerpoint/2010/main" val="1715836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Choosing </a:t>
            </a:r>
            <a:r>
              <a:rPr lang="en-US" dirty="0"/>
              <a:t>a Sleeping Bag </a:t>
            </a:r>
            <a:r>
              <a:rPr lang="en-US" dirty="0" smtClean="0"/>
              <a:t>for a Scout</a:t>
            </a:r>
            <a:endParaRPr lang="en-US" dirty="0"/>
          </a:p>
        </p:txBody>
      </p:sp>
      <p:sp>
        <p:nvSpPr>
          <p:cNvPr id="3" name="Content Placeholder 2"/>
          <p:cNvSpPr>
            <a:spLocks noGrp="1"/>
          </p:cNvSpPr>
          <p:nvPr>
            <p:ph idx="1"/>
          </p:nvPr>
        </p:nvSpPr>
        <p:spPr>
          <a:xfrm>
            <a:off x="251520" y="1340768"/>
            <a:ext cx="5832648" cy="5256584"/>
          </a:xfrm>
        </p:spPr>
        <p:txBody>
          <a:bodyPr>
            <a:normAutofit lnSpcReduction="10000"/>
          </a:bodyPr>
          <a:lstStyle/>
          <a:p>
            <a:pPr lvl="0"/>
            <a:r>
              <a:rPr lang="en-US" b="1" dirty="0"/>
              <a:t>The bag uses synthetic fill of </a:t>
            </a:r>
            <a:r>
              <a:rPr lang="en-US" b="1" dirty="0" err="1"/>
              <a:t>Hollofil</a:t>
            </a:r>
            <a:r>
              <a:rPr lang="en-US" b="1" dirty="0"/>
              <a:t>, </a:t>
            </a:r>
            <a:r>
              <a:rPr lang="en-US" b="1" dirty="0" err="1"/>
              <a:t>Quallofil</a:t>
            </a:r>
            <a:r>
              <a:rPr lang="en-US" b="1" dirty="0"/>
              <a:t> or </a:t>
            </a:r>
            <a:r>
              <a:rPr lang="en-US" b="1" dirty="0" err="1" smtClean="0"/>
              <a:t>Polarguard</a:t>
            </a:r>
            <a:r>
              <a:rPr lang="en-US" b="1" dirty="0"/>
              <a:t>:</a:t>
            </a:r>
            <a:r>
              <a:rPr lang="en-US" dirty="0" smtClean="0"/>
              <a:t> </a:t>
            </a:r>
          </a:p>
          <a:p>
            <a:pPr lvl="1"/>
            <a:r>
              <a:rPr lang="en-US" dirty="0" smtClean="0"/>
              <a:t>Down </a:t>
            </a:r>
            <a:r>
              <a:rPr lang="en-US" dirty="0"/>
              <a:t>is for experienced backpackers only. </a:t>
            </a:r>
            <a:endParaRPr lang="en-US" dirty="0" smtClean="0"/>
          </a:p>
          <a:p>
            <a:pPr lvl="1"/>
            <a:r>
              <a:rPr lang="en-US" dirty="0" smtClean="0"/>
              <a:t>It </a:t>
            </a:r>
            <a:r>
              <a:rPr lang="en-US" dirty="0"/>
              <a:t>is lightweight, stuffs into a small shape, is expensive and has great insulating qualities, but is disastrous when wet. </a:t>
            </a:r>
            <a:endParaRPr lang="en-US" dirty="0" smtClean="0"/>
          </a:p>
          <a:p>
            <a:pPr lvl="1"/>
            <a:r>
              <a:rPr lang="en-US" dirty="0" smtClean="0"/>
              <a:t>Further</a:t>
            </a:r>
            <a:r>
              <a:rPr lang="en-US" dirty="0"/>
              <a:t>, once wet, it is heavy and hard to dry. </a:t>
            </a:r>
            <a:endParaRPr lang="en-US" dirty="0" smtClean="0"/>
          </a:p>
          <a:p>
            <a:pPr lvl="1"/>
            <a:r>
              <a:rPr lang="en-US" dirty="0" smtClean="0"/>
              <a:t>Synthetic </a:t>
            </a:r>
            <a:r>
              <a:rPr lang="en-US" dirty="0"/>
              <a:t>fill is more forgiving for newbie scouts. </a:t>
            </a:r>
            <a:endParaRPr lang="en-US" dirty="0" smtClean="0"/>
          </a:p>
          <a:p>
            <a:pPr lvl="1"/>
            <a:r>
              <a:rPr lang="en-US" dirty="0" smtClean="0"/>
              <a:t>Don't </a:t>
            </a:r>
            <a:r>
              <a:rPr lang="en-US" dirty="0"/>
              <a:t>worry too much about the outer shell of the bag; most are made of some form of serviceable washable nylon. </a:t>
            </a:r>
            <a:endParaRPr lang="en-US" dirty="0" smtClean="0"/>
          </a:p>
          <a:p>
            <a:pPr lvl="1"/>
            <a:r>
              <a:rPr lang="en-US" dirty="0" smtClean="0"/>
              <a:t>Most </a:t>
            </a:r>
            <a:r>
              <a:rPr lang="en-US" dirty="0"/>
              <a:t>synthetic bags wash and dry easily.  </a:t>
            </a:r>
          </a:p>
          <a:p>
            <a:pPr lvl="0"/>
            <a:r>
              <a:rPr lang="en-US" b="1" dirty="0"/>
              <a:t>It fits your </a:t>
            </a:r>
            <a:r>
              <a:rPr lang="en-US" b="1" dirty="0" smtClean="0"/>
              <a:t>build:</a:t>
            </a:r>
            <a:r>
              <a:rPr lang="en-US" dirty="0" smtClean="0"/>
              <a:t> </a:t>
            </a:r>
          </a:p>
          <a:p>
            <a:pPr lvl="1"/>
            <a:r>
              <a:rPr lang="en-US" dirty="0" smtClean="0"/>
              <a:t>If </a:t>
            </a:r>
            <a:r>
              <a:rPr lang="en-US" dirty="0"/>
              <a:t>you are 5'4", why carry the weight for fitting a scout 6 feet tall? </a:t>
            </a:r>
            <a:endParaRPr lang="en-US" dirty="0" smtClean="0"/>
          </a:p>
          <a:p>
            <a:pPr lvl="1"/>
            <a:r>
              <a:rPr lang="en-US" dirty="0" smtClean="0"/>
              <a:t>If </a:t>
            </a:r>
            <a:r>
              <a:rPr lang="en-US" dirty="0"/>
              <a:t>you are 6'4", a standard 6' bag will be cramped. </a:t>
            </a:r>
            <a:endParaRPr lang="en-US" dirty="0" smtClean="0"/>
          </a:p>
          <a:p>
            <a:pPr lvl="1"/>
            <a:r>
              <a:rPr lang="en-US" dirty="0" smtClean="0"/>
              <a:t>Most </a:t>
            </a:r>
            <a:r>
              <a:rPr lang="en-US" dirty="0"/>
              <a:t>people will fit a 30" width bag -- lower weight. </a:t>
            </a:r>
            <a:endParaRPr lang="en-US" dirty="0" smtClean="0"/>
          </a:p>
          <a:p>
            <a:pPr lvl="1"/>
            <a:r>
              <a:rPr lang="en-US" dirty="0" smtClean="0"/>
              <a:t>Those </a:t>
            </a:r>
            <a:r>
              <a:rPr lang="en-US" dirty="0"/>
              <a:t>over 200lbs should stick to 32" widths and those very full bodied (well-muscled) should consider "oversized" bags that are 36" wide.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8121" y="0"/>
            <a:ext cx="2745879" cy="6858000"/>
          </a:xfrm>
          <a:prstGeom prst="rect">
            <a:avLst/>
          </a:prstGeom>
        </p:spPr>
      </p:pic>
    </p:spTree>
    <p:extLst>
      <p:ext uri="{BB962C8B-B14F-4D97-AF65-F5344CB8AC3E}">
        <p14:creationId xmlns:p14="http://schemas.microsoft.com/office/powerpoint/2010/main" val="3636244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Care </a:t>
            </a:r>
            <a:r>
              <a:rPr lang="en-US" dirty="0"/>
              <a:t>for a Sleeping </a:t>
            </a:r>
            <a:r>
              <a:rPr lang="en-US" dirty="0" smtClean="0"/>
              <a:t>Bag</a:t>
            </a:r>
            <a:endParaRPr lang="en-US" dirty="0"/>
          </a:p>
        </p:txBody>
      </p:sp>
      <p:sp>
        <p:nvSpPr>
          <p:cNvPr id="3" name="Content Placeholder 2"/>
          <p:cNvSpPr>
            <a:spLocks noGrp="1"/>
          </p:cNvSpPr>
          <p:nvPr>
            <p:ph idx="1"/>
          </p:nvPr>
        </p:nvSpPr>
        <p:spPr>
          <a:xfrm>
            <a:off x="251520" y="1340768"/>
            <a:ext cx="4968552" cy="5184576"/>
          </a:xfrm>
        </p:spPr>
        <p:txBody>
          <a:bodyPr>
            <a:normAutofit/>
          </a:bodyPr>
          <a:lstStyle/>
          <a:p>
            <a:r>
              <a:rPr lang="en-US" dirty="0">
                <a:ea typeface="Times New Roman" panose="02020603050405020304" pitchFamily="18" charset="0"/>
              </a:rPr>
              <a:t>Tips to help you care for your </a:t>
            </a:r>
            <a:r>
              <a:rPr lang="en-US" dirty="0" smtClean="0">
                <a:ea typeface="Times New Roman" panose="02020603050405020304" pitchFamily="18" charset="0"/>
              </a:rPr>
              <a:t>bag:</a:t>
            </a:r>
          </a:p>
          <a:p>
            <a:pPr lvl="1"/>
            <a:r>
              <a:rPr lang="en-US" dirty="0" smtClean="0">
                <a:ea typeface="Times New Roman" panose="02020603050405020304" pitchFamily="18" charset="0"/>
              </a:rPr>
              <a:t>Don’t </a:t>
            </a:r>
            <a:r>
              <a:rPr lang="en-US" dirty="0">
                <a:ea typeface="Times New Roman" panose="02020603050405020304" pitchFamily="18" charset="0"/>
              </a:rPr>
              <a:t>pack your bag wet. If your bag does get wet hang it out to air dry or fluff dry it in a dryer without heat. </a:t>
            </a:r>
            <a:endParaRPr lang="en-US" dirty="0" smtClean="0">
              <a:ea typeface="Times New Roman" panose="02020603050405020304" pitchFamily="18" charset="0"/>
            </a:endParaRPr>
          </a:p>
          <a:p>
            <a:pPr lvl="1"/>
            <a:r>
              <a:rPr lang="en-US" dirty="0" smtClean="0">
                <a:ea typeface="Times New Roman" panose="02020603050405020304" pitchFamily="18" charset="0"/>
              </a:rPr>
              <a:t>Hang </a:t>
            </a:r>
            <a:r>
              <a:rPr lang="en-US" dirty="0">
                <a:ea typeface="Times New Roman" panose="02020603050405020304" pitchFamily="18" charset="0"/>
              </a:rPr>
              <a:t>your bag out after each trip and allow it to air out.  </a:t>
            </a:r>
            <a:endParaRPr lang="en-US" dirty="0" smtClean="0">
              <a:ea typeface="Times New Roman" panose="02020603050405020304" pitchFamily="18" charset="0"/>
            </a:endParaRPr>
          </a:p>
          <a:p>
            <a:pPr lvl="1"/>
            <a:r>
              <a:rPr lang="en-US" dirty="0" smtClean="0">
                <a:ea typeface="Times New Roman" panose="02020603050405020304" pitchFamily="18" charset="0"/>
              </a:rPr>
              <a:t>When </a:t>
            </a:r>
            <a:r>
              <a:rPr lang="en-US" dirty="0">
                <a:ea typeface="Times New Roman" panose="02020603050405020304" pitchFamily="18" charset="0"/>
              </a:rPr>
              <a:t>hiking or going into the backcountry, store your bag in a waterproofed compression sack.  </a:t>
            </a:r>
            <a:r>
              <a:rPr lang="en-US" dirty="0" smtClean="0">
                <a:ea typeface="Times New Roman" panose="02020603050405020304" pitchFamily="18" charset="0"/>
              </a:rPr>
              <a:t>The </a:t>
            </a:r>
            <a:r>
              <a:rPr lang="en-US" dirty="0">
                <a:ea typeface="Times New Roman" panose="02020603050405020304" pitchFamily="18" charset="0"/>
              </a:rPr>
              <a:t>bag will stay dry, even if you </a:t>
            </a:r>
            <a:r>
              <a:rPr lang="en-US" dirty="0" smtClean="0">
                <a:ea typeface="Times New Roman" panose="02020603050405020304" pitchFamily="18" charset="0"/>
              </a:rPr>
              <a:t>fall into </a:t>
            </a:r>
            <a:r>
              <a:rPr lang="en-US" dirty="0">
                <a:ea typeface="Times New Roman" panose="02020603050405020304" pitchFamily="18" charset="0"/>
              </a:rPr>
              <a:t>a river by accident when traveling the backcountry.  </a:t>
            </a:r>
            <a:r>
              <a:rPr lang="en-US" dirty="0" smtClean="0">
                <a:ea typeface="Times New Roman" panose="02020603050405020304" pitchFamily="18" charset="0"/>
              </a:rPr>
              <a:t>Also</a:t>
            </a:r>
            <a:r>
              <a:rPr lang="en-US" dirty="0">
                <a:ea typeface="Times New Roman" panose="02020603050405020304" pitchFamily="18" charset="0"/>
              </a:rPr>
              <a:t>, the compression sack will reduce the amount of space your sleeping bag takes up in your pack by as much as fifty percent. </a:t>
            </a:r>
            <a:endParaRPr lang="en-US" dirty="0" smtClean="0">
              <a:ea typeface="Times New Roman" panose="02020603050405020304" pitchFamily="18" charset="0"/>
            </a:endParaRPr>
          </a:p>
          <a:p>
            <a:pPr lvl="1"/>
            <a:r>
              <a:rPr lang="en-US" dirty="0" smtClean="0">
                <a:ea typeface="Times New Roman" panose="02020603050405020304" pitchFamily="18" charset="0"/>
              </a:rPr>
              <a:t>Remember </a:t>
            </a:r>
            <a:r>
              <a:rPr lang="en-US" dirty="0">
                <a:ea typeface="Times New Roman" panose="02020603050405020304" pitchFamily="18" charset="0"/>
              </a:rPr>
              <a:t>the best secret weapon when in the outdoors, duct tape.  Your six to twelve feet of emergency duct tape can be used to patch a tear or seal up a broken zipper.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088" y="1484784"/>
            <a:ext cx="3650156" cy="2046083"/>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8245"/>
          <a:stretch/>
        </p:blipFill>
        <p:spPr>
          <a:xfrm>
            <a:off x="5364088" y="3717033"/>
            <a:ext cx="3650156" cy="1800200"/>
          </a:xfrm>
          <a:prstGeom prst="rect">
            <a:avLst/>
          </a:prstGeom>
        </p:spPr>
      </p:pic>
    </p:spTree>
    <p:extLst>
      <p:ext uri="{BB962C8B-B14F-4D97-AF65-F5344CB8AC3E}">
        <p14:creationId xmlns:p14="http://schemas.microsoft.com/office/powerpoint/2010/main" val="1790589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Care </a:t>
            </a:r>
            <a:r>
              <a:rPr lang="en-US" dirty="0"/>
              <a:t>for a Sleeping </a:t>
            </a:r>
            <a:r>
              <a:rPr lang="en-US" dirty="0" smtClean="0"/>
              <a:t>Bag</a:t>
            </a:r>
            <a:endParaRPr lang="en-US" dirty="0"/>
          </a:p>
        </p:txBody>
      </p:sp>
      <p:sp>
        <p:nvSpPr>
          <p:cNvPr id="3" name="Content Placeholder 2"/>
          <p:cNvSpPr>
            <a:spLocks noGrp="1"/>
          </p:cNvSpPr>
          <p:nvPr>
            <p:ph idx="1"/>
          </p:nvPr>
        </p:nvSpPr>
        <p:spPr>
          <a:xfrm>
            <a:off x="251520" y="1340768"/>
            <a:ext cx="4608512" cy="4968552"/>
          </a:xfrm>
        </p:spPr>
        <p:txBody>
          <a:bodyPr>
            <a:normAutofit/>
          </a:bodyPr>
          <a:lstStyle/>
          <a:p>
            <a:r>
              <a:rPr lang="en-US" dirty="0">
                <a:ea typeface="Times New Roman" panose="02020603050405020304" pitchFamily="18" charset="0"/>
              </a:rPr>
              <a:t>Tips to help you care for your </a:t>
            </a:r>
            <a:r>
              <a:rPr lang="en-US" dirty="0" smtClean="0">
                <a:ea typeface="Times New Roman" panose="02020603050405020304" pitchFamily="18" charset="0"/>
              </a:rPr>
              <a:t>bag (continued):</a:t>
            </a:r>
          </a:p>
          <a:p>
            <a:pPr lvl="1"/>
            <a:r>
              <a:rPr lang="en-US" dirty="0" smtClean="0">
                <a:ea typeface="Times New Roman" panose="02020603050405020304" pitchFamily="18" charset="0"/>
              </a:rPr>
              <a:t>Always </a:t>
            </a:r>
            <a:r>
              <a:rPr lang="en-US" dirty="0">
                <a:ea typeface="Times New Roman" panose="02020603050405020304" pitchFamily="18" charset="0"/>
              </a:rPr>
              <a:t>stuff your sleeping bag, never roll it. </a:t>
            </a:r>
            <a:endParaRPr lang="en-US" dirty="0" smtClean="0">
              <a:ea typeface="Times New Roman" panose="02020603050405020304" pitchFamily="18" charset="0"/>
            </a:endParaRPr>
          </a:p>
          <a:p>
            <a:pPr lvl="1"/>
            <a:r>
              <a:rPr lang="en-US" dirty="0" smtClean="0">
                <a:ea typeface="Times New Roman" panose="02020603050405020304" pitchFamily="18" charset="0"/>
              </a:rPr>
              <a:t>Be </a:t>
            </a:r>
            <a:r>
              <a:rPr lang="en-US" dirty="0">
                <a:ea typeface="Times New Roman" panose="02020603050405020304" pitchFamily="18" charset="0"/>
              </a:rPr>
              <a:t>gentle with your sleeping bag when removing it from the stuff sack, never yank </a:t>
            </a:r>
            <a:r>
              <a:rPr lang="en-US" dirty="0" smtClean="0">
                <a:ea typeface="Times New Roman" panose="02020603050405020304" pitchFamily="18" charset="0"/>
              </a:rPr>
              <a:t>it.</a:t>
            </a:r>
          </a:p>
          <a:p>
            <a:pPr lvl="1"/>
            <a:r>
              <a:rPr lang="en-US" dirty="0" smtClean="0">
                <a:ea typeface="Times New Roman" panose="02020603050405020304" pitchFamily="18" charset="0"/>
              </a:rPr>
              <a:t>Store </a:t>
            </a:r>
            <a:r>
              <a:rPr lang="en-US" dirty="0">
                <a:ea typeface="Times New Roman" panose="02020603050405020304" pitchFamily="18" charset="0"/>
              </a:rPr>
              <a:t>your bag uncompressed in a large, breathable storage sack or king-sized pillowcase. </a:t>
            </a:r>
            <a:endParaRPr lang="en-US" dirty="0" smtClean="0">
              <a:ea typeface="Times New Roman" panose="02020603050405020304" pitchFamily="18" charset="0"/>
            </a:endParaRPr>
          </a:p>
          <a:p>
            <a:pPr lvl="1"/>
            <a:r>
              <a:rPr lang="en-US" dirty="0" smtClean="0">
                <a:ea typeface="Times New Roman" panose="02020603050405020304" pitchFamily="18" charset="0"/>
              </a:rPr>
              <a:t>Hanging </a:t>
            </a:r>
            <a:r>
              <a:rPr lang="en-US" dirty="0">
                <a:ea typeface="Times New Roman" panose="02020603050405020304" pitchFamily="18" charset="0"/>
              </a:rPr>
              <a:t>it or storing it flat also works.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6056" y="158496"/>
            <a:ext cx="3927152" cy="263119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482" y="2924944"/>
            <a:ext cx="2700300" cy="3600400"/>
          </a:xfrm>
          <a:prstGeom prst="rect">
            <a:avLst/>
          </a:prstGeom>
        </p:spPr>
      </p:pic>
    </p:spTree>
    <p:extLst>
      <p:ext uri="{BB962C8B-B14F-4D97-AF65-F5344CB8AC3E}">
        <p14:creationId xmlns:p14="http://schemas.microsoft.com/office/powerpoint/2010/main" val="3602331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Clean a Sleeping </a:t>
            </a:r>
            <a:r>
              <a:rPr lang="en-US" dirty="0" smtClean="0"/>
              <a:t>Bag</a:t>
            </a:r>
            <a:endParaRPr lang="en-US" dirty="0"/>
          </a:p>
        </p:txBody>
      </p:sp>
      <p:sp>
        <p:nvSpPr>
          <p:cNvPr id="3" name="Content Placeholder 2"/>
          <p:cNvSpPr>
            <a:spLocks noGrp="1"/>
          </p:cNvSpPr>
          <p:nvPr>
            <p:ph idx="1"/>
          </p:nvPr>
        </p:nvSpPr>
        <p:spPr>
          <a:xfrm>
            <a:off x="251520" y="1340768"/>
            <a:ext cx="6768752" cy="5112568"/>
          </a:xfrm>
        </p:spPr>
        <p:txBody>
          <a:bodyPr>
            <a:normAutofit lnSpcReduction="10000"/>
          </a:bodyPr>
          <a:lstStyle/>
          <a:p>
            <a:r>
              <a:rPr lang="en-US" dirty="0" smtClean="0">
                <a:ea typeface="Times New Roman" panose="02020603050405020304" pitchFamily="18" charset="0"/>
              </a:rPr>
              <a:t>If </a:t>
            </a:r>
            <a:r>
              <a:rPr lang="en-US" dirty="0">
                <a:ea typeface="Times New Roman" panose="02020603050405020304" pitchFamily="18" charset="0"/>
              </a:rPr>
              <a:t>you decide to wash your bag yourself, use a gentle, non-detergent soap such as Nikwax Down Wash 2.0, which is made for washing down- and synthetic-filled </a:t>
            </a:r>
            <a:r>
              <a:rPr lang="en-US" dirty="0" smtClean="0">
                <a:ea typeface="Times New Roman" panose="02020603050405020304" pitchFamily="18" charset="0"/>
              </a:rPr>
              <a:t>items.</a:t>
            </a:r>
          </a:p>
          <a:p>
            <a:pPr lvl="1"/>
            <a:r>
              <a:rPr lang="en-US" b="1" dirty="0" smtClean="0">
                <a:ea typeface="Times New Roman" panose="02020603050405020304" pitchFamily="18" charset="0"/>
              </a:rPr>
              <a:t>Down</a:t>
            </a:r>
            <a:r>
              <a:rPr lang="en-US" b="1" dirty="0">
                <a:ea typeface="Times New Roman" panose="02020603050405020304" pitchFamily="18" charset="0"/>
              </a:rPr>
              <a:t>:</a:t>
            </a:r>
            <a:r>
              <a:rPr lang="en-US" dirty="0">
                <a:ea typeface="Times New Roman" panose="02020603050405020304" pitchFamily="18" charset="0"/>
              </a:rPr>
              <a:t> For down bags, hand-washing in a bathtub works best. Fill the tub with warm water and add one of the above-recommended cleaners. Put the bag in and gently work in the soap, then allow it to soak for 15 minutes. Drain the tub and press out any remaining water. In a cold-water rinse, work the soap out gently, let the bag sit for 15 minutes and drain. Press out any remaining water. Repeat the rinse until all the soap is out. It's also possible, (according to some bag manufacturers) to machine wash a down bag, as long as a front-loading washer is used. Never use an agitator-style machine as the motion can damage the stitching and insulation. Make sure to wash on the gentle cycle in cool water with one of the aforementioned down soaps. </a:t>
            </a:r>
            <a:endParaRPr lang="en-US" dirty="0" smtClean="0">
              <a:ea typeface="Times New Roman" panose="02020603050405020304" pitchFamily="18" charset="0"/>
            </a:endParaRPr>
          </a:p>
          <a:p>
            <a:pPr lvl="1"/>
            <a:r>
              <a:rPr lang="en-US" b="1" dirty="0" smtClean="0">
                <a:ea typeface="Times New Roman" panose="02020603050405020304" pitchFamily="18" charset="0"/>
              </a:rPr>
              <a:t>Synthetics</a:t>
            </a:r>
            <a:r>
              <a:rPr lang="en-US" b="1" dirty="0">
                <a:ea typeface="Times New Roman" panose="02020603050405020304" pitchFamily="18" charset="0"/>
              </a:rPr>
              <a:t>:</a:t>
            </a:r>
            <a:r>
              <a:rPr lang="en-US" dirty="0">
                <a:ea typeface="Times New Roman" panose="02020603050405020304" pitchFamily="18" charset="0"/>
              </a:rPr>
              <a:t> Synthetic bags can be washed in the same way. Hand-wash in a bathtub, or use a large, front-loading washer with no agitator. Use cool water and mild soap. Rinse several times to make sure all the soap is removed. An extra spin cycle or an extractor may be used to remove excess water. </a:t>
            </a:r>
          </a:p>
          <a:p>
            <a:endParaRPr lang="en-US" dirty="0"/>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64288" y="1374387"/>
            <a:ext cx="1614243" cy="5013176"/>
          </a:xfrm>
          <a:prstGeom prst="rect">
            <a:avLst/>
          </a:prstGeom>
        </p:spPr>
      </p:pic>
    </p:spTree>
    <p:extLst>
      <p:ext uri="{BB962C8B-B14F-4D97-AF65-F5344CB8AC3E}">
        <p14:creationId xmlns:p14="http://schemas.microsoft.com/office/powerpoint/2010/main" val="3708126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Drying a Sleeping </a:t>
            </a:r>
            <a:r>
              <a:rPr lang="en-US" dirty="0" smtClean="0"/>
              <a:t>Bag</a:t>
            </a:r>
            <a:endParaRPr lang="en-US" dirty="0"/>
          </a:p>
        </p:txBody>
      </p:sp>
      <p:sp>
        <p:nvSpPr>
          <p:cNvPr id="3" name="Content Placeholder 2"/>
          <p:cNvSpPr>
            <a:spLocks noGrp="1"/>
          </p:cNvSpPr>
          <p:nvPr>
            <p:ph idx="1"/>
          </p:nvPr>
        </p:nvSpPr>
        <p:spPr>
          <a:xfrm>
            <a:off x="251520" y="1340768"/>
            <a:ext cx="4680520" cy="4739712"/>
          </a:xfrm>
        </p:spPr>
        <p:txBody>
          <a:bodyPr/>
          <a:lstStyle/>
          <a:p>
            <a:pPr>
              <a:buSzPct val="100000"/>
            </a:pPr>
            <a:r>
              <a:rPr lang="en-US" dirty="0">
                <a:ea typeface="Times New Roman" panose="02020603050405020304" pitchFamily="18" charset="0"/>
              </a:rPr>
              <a:t>Air drying is the safest way to dry your bag, but obviously the longest. </a:t>
            </a:r>
          </a:p>
          <a:p>
            <a:pPr>
              <a:buSzPct val="100000"/>
            </a:pPr>
            <a:r>
              <a:rPr lang="en-US" dirty="0">
                <a:ea typeface="Times New Roman" panose="02020603050405020304" pitchFamily="18" charset="0"/>
              </a:rPr>
              <a:t>If you tumble dry your bag, use very low heat or a no-heat setting and keep an eye on it. </a:t>
            </a:r>
            <a:endParaRPr lang="en-US" dirty="0" smtClean="0">
              <a:ea typeface="Times New Roman" panose="02020603050405020304" pitchFamily="18" charset="0"/>
            </a:endParaRPr>
          </a:p>
          <a:p>
            <a:pPr lvl="1">
              <a:buSzPct val="100000"/>
            </a:pPr>
            <a:r>
              <a:rPr lang="en-US" dirty="0" smtClean="0">
                <a:ea typeface="Times New Roman" panose="02020603050405020304" pitchFamily="18" charset="0"/>
              </a:rPr>
              <a:t>Dryers </a:t>
            </a:r>
            <a:r>
              <a:rPr lang="en-US" dirty="0">
                <a:ea typeface="Times New Roman" panose="02020603050405020304" pitchFamily="18" charset="0"/>
              </a:rPr>
              <a:t>have varying heat outputs, so you need to check periodically to make sure the shell and insulation aren't overheating, which can actually lead to melting. </a:t>
            </a:r>
          </a:p>
          <a:p>
            <a:pPr>
              <a:buSzPct val="100000"/>
            </a:pPr>
            <a:r>
              <a:rPr lang="en-US" dirty="0">
                <a:ea typeface="Times New Roman" panose="02020603050405020304" pitchFamily="18" charset="0"/>
              </a:rPr>
              <a:t>Add a couple of clean tennis balls when the bag is nearly dry. </a:t>
            </a:r>
            <a:endParaRPr lang="en-US" dirty="0" smtClean="0">
              <a:ea typeface="Times New Roman" panose="02020603050405020304" pitchFamily="18" charset="0"/>
            </a:endParaRPr>
          </a:p>
          <a:p>
            <a:pPr lvl="1">
              <a:buSzPct val="100000"/>
            </a:pPr>
            <a:r>
              <a:rPr lang="en-US" dirty="0" smtClean="0">
                <a:ea typeface="Times New Roman" panose="02020603050405020304" pitchFamily="18" charset="0"/>
              </a:rPr>
              <a:t>This </a:t>
            </a:r>
            <a:r>
              <a:rPr lang="en-US" dirty="0">
                <a:ea typeface="Times New Roman" panose="02020603050405020304" pitchFamily="18" charset="0"/>
              </a:rPr>
              <a:t>will help break up any clumps of insulation and help restore the loft.</a:t>
            </a:r>
          </a:p>
          <a:p>
            <a:pPr>
              <a:buSzPct val="100000"/>
            </a:pPr>
            <a:endParaRPr lang="en-US" dirty="0"/>
          </a:p>
        </p:txBody>
      </p:sp>
      <p:pic>
        <p:nvPicPr>
          <p:cNvPr id="5" name="Picture 4"/>
          <p:cNvPicPr>
            <a:picLocks noChangeAspect="1"/>
          </p:cNvPicPr>
          <p:nvPr/>
        </p:nvPicPr>
        <p:blipFill>
          <a:blip r:embed="rId2"/>
          <a:stretch>
            <a:fillRect/>
          </a:stretch>
        </p:blipFill>
        <p:spPr>
          <a:xfrm>
            <a:off x="5084513" y="3861048"/>
            <a:ext cx="3557280" cy="2376263"/>
          </a:xfrm>
          <a:prstGeom prst="rect">
            <a:avLst/>
          </a:prstGeom>
        </p:spPr>
      </p:pic>
      <p:pic>
        <p:nvPicPr>
          <p:cNvPr id="7" name="Picture 6"/>
          <p:cNvPicPr>
            <a:picLocks noChangeAspect="1"/>
          </p:cNvPicPr>
          <p:nvPr/>
        </p:nvPicPr>
        <p:blipFill>
          <a:blip r:embed="rId3"/>
          <a:stretch>
            <a:fillRect/>
          </a:stretch>
        </p:blipFill>
        <p:spPr>
          <a:xfrm>
            <a:off x="5084513" y="1124744"/>
            <a:ext cx="3551528" cy="2664296"/>
          </a:xfrm>
          <a:prstGeom prst="rect">
            <a:avLst/>
          </a:prstGeom>
        </p:spPr>
      </p:pic>
    </p:spTree>
    <p:extLst>
      <p:ext uri="{BB962C8B-B14F-4D97-AF65-F5344CB8AC3E}">
        <p14:creationId xmlns:p14="http://schemas.microsoft.com/office/powerpoint/2010/main" val="1007808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Sleeping Bag </a:t>
            </a:r>
            <a:r>
              <a:rPr lang="en-US" dirty="0" smtClean="0"/>
              <a:t>Maintenance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ea typeface="Times New Roman" panose="02020603050405020304" pitchFamily="18" charset="0"/>
              </a:rPr>
              <a:t>Dry </a:t>
            </a:r>
            <a:r>
              <a:rPr lang="en-US" dirty="0">
                <a:ea typeface="Times New Roman" panose="02020603050405020304" pitchFamily="18" charset="0"/>
              </a:rPr>
              <a:t>cleaning is not appropriate for sleeping bags, especially down. </a:t>
            </a:r>
            <a:endParaRPr lang="en-US" dirty="0" smtClean="0">
              <a:ea typeface="Times New Roman" panose="02020603050405020304" pitchFamily="18" charset="0"/>
            </a:endParaRPr>
          </a:p>
          <a:p>
            <a:pPr lvl="1"/>
            <a:r>
              <a:rPr lang="en-US" dirty="0" smtClean="0">
                <a:ea typeface="Times New Roman" panose="02020603050405020304" pitchFamily="18" charset="0"/>
              </a:rPr>
              <a:t>Solvents </a:t>
            </a:r>
            <a:r>
              <a:rPr lang="en-US" dirty="0">
                <a:ea typeface="Times New Roman" panose="02020603050405020304" pitchFamily="18" charset="0"/>
              </a:rPr>
              <a:t>used in dry cleaning can strip the natural oils from down that help it retain loft. Solvents are also very difficult to remove from synthetic insulation. </a:t>
            </a:r>
            <a:endParaRPr lang="en-US" dirty="0"/>
          </a:p>
          <a:p>
            <a:r>
              <a:rPr lang="en-US" dirty="0" smtClean="0"/>
              <a:t>Restoring </a:t>
            </a:r>
            <a:r>
              <a:rPr lang="en-US" dirty="0"/>
              <a:t>DWR</a:t>
            </a:r>
          </a:p>
          <a:p>
            <a:pPr lvl="1"/>
            <a:r>
              <a:rPr lang="en-US" dirty="0">
                <a:ea typeface="Times New Roman" panose="02020603050405020304" pitchFamily="18" charset="0"/>
              </a:rPr>
              <a:t>The original DWR (durable water repellent) finish on a sleeping bag's shell eventually wears off. </a:t>
            </a:r>
            <a:endParaRPr lang="en-US" dirty="0" smtClean="0">
              <a:ea typeface="Times New Roman" panose="02020603050405020304" pitchFamily="18" charset="0"/>
            </a:endParaRPr>
          </a:p>
          <a:p>
            <a:pPr lvl="1"/>
            <a:r>
              <a:rPr lang="en-US" dirty="0" smtClean="0">
                <a:ea typeface="Times New Roman" panose="02020603050405020304" pitchFamily="18" charset="0"/>
              </a:rPr>
              <a:t>You </a:t>
            </a:r>
            <a:r>
              <a:rPr lang="en-US" dirty="0">
                <a:ea typeface="Times New Roman" panose="02020603050405020304" pitchFamily="18" charset="0"/>
              </a:rPr>
              <a:t>can restore water repellency and help keep the bag cleaner if you reapply this finish. There are several products available to restore the DWR to your sleeping bag shell fabric</a:t>
            </a:r>
            <a:r>
              <a:rPr lang="en-US" dirty="0" smtClean="0">
                <a:ea typeface="Times New Roman" panose="02020603050405020304" pitchFamily="18" charset="0"/>
              </a:rPr>
              <a:t>.</a:t>
            </a:r>
            <a:r>
              <a:rPr lang="en-US" dirty="0">
                <a:ea typeface="Times New Roman" panose="02020603050405020304" pitchFamily="18" charset="0"/>
              </a:rPr>
              <a:t> </a:t>
            </a:r>
          </a:p>
          <a:p>
            <a:r>
              <a:rPr lang="en-US" dirty="0"/>
              <a:t>Leaking Down</a:t>
            </a:r>
          </a:p>
          <a:p>
            <a:pPr lvl="1"/>
            <a:r>
              <a:rPr lang="en-US" dirty="0">
                <a:ea typeface="Times New Roman" panose="02020603050405020304" pitchFamily="18" charset="0"/>
              </a:rPr>
              <a:t>Many, but not all, goose-down bags feature "down-proof" liners and shells made of very tightly woven fabric which prevent the down from getting through. </a:t>
            </a:r>
            <a:endParaRPr lang="en-US" dirty="0" smtClean="0">
              <a:ea typeface="Times New Roman" panose="02020603050405020304" pitchFamily="18" charset="0"/>
            </a:endParaRPr>
          </a:p>
          <a:p>
            <a:pPr lvl="1"/>
            <a:r>
              <a:rPr lang="en-US" dirty="0" smtClean="0">
                <a:ea typeface="Times New Roman" panose="02020603050405020304" pitchFamily="18" charset="0"/>
              </a:rPr>
              <a:t>If </a:t>
            </a:r>
            <a:r>
              <a:rPr lang="en-US" dirty="0">
                <a:ea typeface="Times New Roman" panose="02020603050405020304" pitchFamily="18" charset="0"/>
              </a:rPr>
              <a:t>a few feathers escape through the shell or liner of your bag, don't become too concerned. </a:t>
            </a:r>
            <a:endParaRPr lang="en-US" dirty="0" smtClean="0">
              <a:ea typeface="Times New Roman" panose="02020603050405020304" pitchFamily="18" charset="0"/>
            </a:endParaRPr>
          </a:p>
          <a:p>
            <a:pPr lvl="1"/>
            <a:r>
              <a:rPr lang="en-US" dirty="0" smtClean="0">
                <a:ea typeface="Times New Roman" panose="02020603050405020304" pitchFamily="18" charset="0"/>
              </a:rPr>
              <a:t>This </a:t>
            </a:r>
            <a:r>
              <a:rPr lang="en-US" dirty="0">
                <a:ea typeface="Times New Roman" panose="02020603050405020304" pitchFamily="18" charset="0"/>
              </a:rPr>
              <a:t>is normal, especially along the seams. </a:t>
            </a:r>
            <a:endParaRPr lang="en-US" dirty="0" smtClean="0">
              <a:ea typeface="Times New Roman" panose="02020603050405020304" pitchFamily="18" charset="0"/>
            </a:endParaRPr>
          </a:p>
          <a:p>
            <a:pPr lvl="1"/>
            <a:r>
              <a:rPr lang="en-US" dirty="0" smtClean="0">
                <a:ea typeface="Times New Roman" panose="02020603050405020304" pitchFamily="18" charset="0"/>
              </a:rPr>
              <a:t>The </a:t>
            </a:r>
            <a:r>
              <a:rPr lang="en-US" dirty="0">
                <a:ea typeface="Times New Roman" panose="02020603050405020304" pitchFamily="18" charset="0"/>
              </a:rPr>
              <a:t>sharp quills of the feathers may poke through, especially when the bag is new and the down hasn't totally settled. </a:t>
            </a:r>
            <a:endParaRPr lang="en-US" dirty="0" smtClean="0">
              <a:ea typeface="Times New Roman" panose="02020603050405020304" pitchFamily="18" charset="0"/>
            </a:endParaRPr>
          </a:p>
          <a:p>
            <a:pPr lvl="1"/>
            <a:r>
              <a:rPr lang="en-US" dirty="0" smtClean="0">
                <a:ea typeface="Times New Roman" panose="02020603050405020304" pitchFamily="18" charset="0"/>
              </a:rPr>
              <a:t>Work </a:t>
            </a:r>
            <a:r>
              <a:rPr lang="en-US" dirty="0">
                <a:ea typeface="Times New Roman" panose="02020603050405020304" pitchFamily="18" charset="0"/>
              </a:rPr>
              <a:t>the feathers gently back inside, pulling from the opposite side; the holes should be minimal and close back up</a:t>
            </a:r>
            <a:r>
              <a:rPr lang="en-US" dirty="0" smtClean="0">
                <a:ea typeface="Times New Roman" panose="02020603050405020304" pitchFamily="18" charset="0"/>
              </a:rPr>
              <a:t>.</a:t>
            </a:r>
            <a:r>
              <a:rPr lang="en-US" dirty="0">
                <a:ea typeface="Times New Roman" panose="02020603050405020304" pitchFamily="18" charset="0"/>
              </a:rPr>
              <a:t> </a:t>
            </a:r>
          </a:p>
          <a:p>
            <a:r>
              <a:rPr lang="en-US" dirty="0"/>
              <a:t>Fabric Tears</a:t>
            </a:r>
          </a:p>
          <a:p>
            <a:pPr lvl="1"/>
            <a:r>
              <a:rPr lang="en-US" dirty="0">
                <a:ea typeface="Times New Roman" panose="02020603050405020304" pitchFamily="18" charset="0"/>
              </a:rPr>
              <a:t>For small holes or tears in the sleeping bag shell, a patch of nylon repair tape will do the trick until you get home</a:t>
            </a:r>
            <a:r>
              <a:rPr lang="en-US" dirty="0" smtClean="0">
                <a:ea typeface="Times New Roman" panose="02020603050405020304" pitchFamily="18" charset="0"/>
              </a:rPr>
              <a:t>.</a:t>
            </a:r>
          </a:p>
          <a:p>
            <a:pPr lvl="1"/>
            <a:endParaRPr lang="en-US" sz="3200" dirty="0" smtClean="0">
              <a:ea typeface="Times New Roman" panose="02020603050405020304" pitchFamily="18" charset="0"/>
            </a:endParaRPr>
          </a:p>
          <a:p>
            <a:endParaRPr lang="en-US" dirty="0"/>
          </a:p>
        </p:txBody>
      </p:sp>
    </p:spTree>
    <p:extLst>
      <p:ext uri="{BB962C8B-B14F-4D97-AF65-F5344CB8AC3E}">
        <p14:creationId xmlns:p14="http://schemas.microsoft.com/office/powerpoint/2010/main" val="3594724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107504" y="3015158"/>
            <a:ext cx="4395098" cy="1697212"/>
            <a:chOff x="1413156" y="2397864"/>
            <a:chExt cx="4489446" cy="1697212"/>
          </a:xfrm>
        </p:grpSpPr>
        <p:sp>
          <p:nvSpPr>
            <p:cNvPr id="19" name="Text Box 4"/>
            <p:cNvSpPr txBox="1">
              <a:spLocks noChangeArrowheads="1"/>
            </p:cNvSpPr>
            <p:nvPr/>
          </p:nvSpPr>
          <p:spPr bwMode="auto">
            <a:xfrm>
              <a:off x="2865791" y="2397864"/>
              <a:ext cx="1584176" cy="9233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kumimoji="1" lang="en-US" altLang="ko-KR" sz="5400" b="1" dirty="0" smtClean="0">
                  <a:solidFill>
                    <a:srgbClr val="66A9B8"/>
                  </a:solidFill>
                  <a:latin typeface="+mj-lt"/>
                  <a:ea typeface="맑은 고딕" pitchFamily="50" charset="-127"/>
                  <a:cs typeface="굴림" pitchFamily="50" charset="-127"/>
                </a:rPr>
                <a:t>02</a:t>
              </a:r>
              <a:endParaRPr kumimoji="1" lang="ko-KR" altLang="ko-KR" sz="5400" b="1" dirty="0">
                <a:solidFill>
                  <a:srgbClr val="66A9B8"/>
                </a:solidFill>
                <a:latin typeface="+mj-lt"/>
                <a:ea typeface="맑은 고딕" pitchFamily="50" charset="-127"/>
                <a:cs typeface="굴림" pitchFamily="50" charset="-127"/>
              </a:endParaRPr>
            </a:p>
          </p:txBody>
        </p:sp>
        <p:sp>
          <p:nvSpPr>
            <p:cNvPr id="20" name="Text Box 5"/>
            <p:cNvSpPr txBox="1">
              <a:spLocks noChangeArrowheads="1"/>
            </p:cNvSpPr>
            <p:nvPr/>
          </p:nvSpPr>
          <p:spPr bwMode="auto">
            <a:xfrm>
              <a:off x="1413156" y="3171746"/>
              <a:ext cx="4489446" cy="9233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kumimoji="1" lang="en-US" altLang="ko-KR" sz="3200" b="1" dirty="0">
                  <a:solidFill>
                    <a:srgbClr val="66A9B8"/>
                  </a:solidFill>
                  <a:latin typeface="+mj-lt"/>
                  <a:ea typeface="맑은 고딕" pitchFamily="50" charset="-127"/>
                  <a:cs typeface="굴림" pitchFamily="50" charset="-127"/>
                </a:rPr>
                <a:t> </a:t>
              </a:r>
              <a:r>
                <a:rPr kumimoji="1" lang="en-US" altLang="ko-KR" sz="5400" b="1" dirty="0" smtClean="0">
                  <a:solidFill>
                    <a:srgbClr val="66A9B8"/>
                  </a:solidFill>
                  <a:latin typeface="+mj-lt"/>
                  <a:ea typeface="맑은 고딕" pitchFamily="50" charset="-127"/>
                  <a:cs typeface="굴림" pitchFamily="50" charset="-127"/>
                </a:rPr>
                <a:t>Sleeping Pads</a:t>
              </a:r>
              <a:endParaRPr kumimoji="1" lang="en-US" altLang="ko-KR" sz="5400" b="1" dirty="0">
                <a:solidFill>
                  <a:srgbClr val="66A9B8"/>
                </a:solidFill>
                <a:latin typeface="+mj-lt"/>
                <a:ea typeface="맑은 고딕" pitchFamily="50" charset="-127"/>
                <a:cs typeface="굴림" pitchFamily="50" charset="-127"/>
              </a:endParaRPr>
            </a:p>
          </p:txBody>
        </p:sp>
        <p:sp>
          <p:nvSpPr>
            <p:cNvPr id="14" name="직사각형 13"/>
            <p:cNvSpPr/>
            <p:nvPr/>
          </p:nvSpPr>
          <p:spPr>
            <a:xfrm>
              <a:off x="3331591" y="3321194"/>
              <a:ext cx="2502024" cy="246221"/>
            </a:xfrm>
            <a:prstGeom prst="rect">
              <a:avLst/>
            </a:prstGeom>
          </p:spPr>
          <p:txBody>
            <a:bodyPr wrap="square">
              <a:spAutoFit/>
            </a:bodyPr>
            <a:lstStyle/>
            <a:p>
              <a:pPr lvl="0" algn="ctr">
                <a:lnSpc>
                  <a:spcPts val="1200"/>
                </a:lnSpc>
                <a:defRPr/>
              </a:pPr>
              <a:endParaRPr lang="en-US" altLang="ko-KR" sz="1100" dirty="0">
                <a:solidFill>
                  <a:schemeClr val="bg1"/>
                </a:solidFill>
                <a:latin typeface="+mj-lt"/>
                <a:ea typeface="맑은 고딕" pitchFamily="50" charset="-127"/>
                <a:cs typeface="굴림" pitchFamily="50" charset="-127"/>
              </a:endParaRPr>
            </a:p>
          </p:txBody>
        </p:sp>
      </p:grpSp>
      <p:sp>
        <p:nvSpPr>
          <p:cNvPr id="12" name="Text Box 9"/>
          <p:cNvSpPr txBox="1">
            <a:spLocks noChangeArrowheads="1"/>
          </p:cNvSpPr>
          <p:nvPr/>
        </p:nvSpPr>
        <p:spPr bwMode="auto">
          <a:xfrm>
            <a:off x="4788024" y="2852936"/>
            <a:ext cx="3462089" cy="23083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Sleeping Pad Types</a:t>
            </a:r>
            <a:endParaRPr kumimoji="1" lang="en-US" altLang="ko-KR" sz="2400" dirty="0">
              <a:solidFill>
                <a:schemeClr val="bg1"/>
              </a:solidFill>
              <a:latin typeface="+mj-lt"/>
              <a:ea typeface="맑은 고딕" pitchFamily="50" charset="-127"/>
              <a:cs typeface="굴림" pitchFamily="50" charset="-127"/>
            </a:endParaRPr>
          </a:p>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Warmth</a:t>
            </a:r>
          </a:p>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Pillows</a:t>
            </a:r>
            <a:endParaRPr kumimoji="1" lang="en-US" altLang="ko-KR" sz="2400" dirty="0">
              <a:solidFill>
                <a:schemeClr val="bg1"/>
              </a:solidFill>
              <a:latin typeface="+mj-lt"/>
              <a:ea typeface="맑은 고딕" pitchFamily="50" charset="-127"/>
              <a:cs typeface="굴림" pitchFamily="50" charset="-127"/>
            </a:endParaRPr>
          </a:p>
        </p:txBody>
      </p:sp>
    </p:spTree>
    <p:extLst>
      <p:ext uri="{BB962C8B-B14F-4D97-AF65-F5344CB8AC3E}">
        <p14:creationId xmlns:p14="http://schemas.microsoft.com/office/powerpoint/2010/main" val="3478101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1835696" y="2803629"/>
            <a:ext cx="2749294" cy="2487803"/>
            <a:chOff x="3167844" y="2365814"/>
            <a:chExt cx="2808312" cy="2487803"/>
          </a:xfrm>
        </p:grpSpPr>
        <p:sp>
          <p:nvSpPr>
            <p:cNvPr id="19" name="Text Box 4"/>
            <p:cNvSpPr txBox="1">
              <a:spLocks noChangeArrowheads="1"/>
            </p:cNvSpPr>
            <p:nvPr/>
          </p:nvSpPr>
          <p:spPr bwMode="auto">
            <a:xfrm>
              <a:off x="3779912" y="2365814"/>
              <a:ext cx="1584176" cy="9233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kumimoji="1" lang="en-US" altLang="ko-KR" sz="5400" b="1" dirty="0" smtClean="0">
                  <a:solidFill>
                    <a:srgbClr val="66A9B8"/>
                  </a:solidFill>
                  <a:latin typeface="+mj-lt"/>
                  <a:ea typeface="맑은 고딕" pitchFamily="50" charset="-127"/>
                  <a:cs typeface="굴림" pitchFamily="50" charset="-127"/>
                </a:rPr>
                <a:t>01</a:t>
              </a:r>
              <a:endParaRPr kumimoji="1" lang="ko-KR" altLang="ko-KR" sz="5400" b="1" dirty="0">
                <a:solidFill>
                  <a:srgbClr val="66A9B8"/>
                </a:solidFill>
                <a:latin typeface="+mj-lt"/>
                <a:ea typeface="맑은 고딕" pitchFamily="50" charset="-127"/>
                <a:cs typeface="굴림" pitchFamily="50" charset="-127"/>
              </a:endParaRPr>
            </a:p>
          </p:txBody>
        </p:sp>
        <p:sp>
          <p:nvSpPr>
            <p:cNvPr id="20" name="Text Box 5"/>
            <p:cNvSpPr txBox="1">
              <a:spLocks noChangeArrowheads="1"/>
            </p:cNvSpPr>
            <p:nvPr/>
          </p:nvSpPr>
          <p:spPr bwMode="auto">
            <a:xfrm>
              <a:off x="3167844" y="3099291"/>
              <a:ext cx="2808312" cy="17543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kumimoji="1" lang="en-US" altLang="ko-KR" sz="3200" b="1" dirty="0">
                  <a:solidFill>
                    <a:srgbClr val="66A9B8"/>
                  </a:solidFill>
                  <a:latin typeface="+mj-lt"/>
                  <a:ea typeface="맑은 고딕" pitchFamily="50" charset="-127"/>
                  <a:cs typeface="굴림" pitchFamily="50" charset="-127"/>
                </a:rPr>
                <a:t> </a:t>
              </a:r>
              <a:r>
                <a:rPr kumimoji="1" lang="en-US" altLang="ko-KR" sz="5400" b="1" dirty="0" smtClean="0">
                  <a:solidFill>
                    <a:srgbClr val="66A9B8"/>
                  </a:solidFill>
                  <a:latin typeface="+mj-lt"/>
                  <a:ea typeface="맑은 고딕" pitchFamily="50" charset="-127"/>
                  <a:cs typeface="굴림" pitchFamily="50" charset="-127"/>
                </a:rPr>
                <a:t>Sleeping Bags</a:t>
              </a:r>
              <a:endParaRPr kumimoji="1" lang="en-US" altLang="ko-KR" sz="5400" b="1" dirty="0">
                <a:solidFill>
                  <a:srgbClr val="66A9B8"/>
                </a:solidFill>
                <a:latin typeface="+mj-lt"/>
                <a:ea typeface="맑은 고딕" pitchFamily="50" charset="-127"/>
                <a:cs typeface="굴림" pitchFamily="50" charset="-127"/>
              </a:endParaRPr>
            </a:p>
          </p:txBody>
        </p:sp>
        <p:sp>
          <p:nvSpPr>
            <p:cNvPr id="14" name="직사각형 13"/>
            <p:cNvSpPr/>
            <p:nvPr/>
          </p:nvSpPr>
          <p:spPr>
            <a:xfrm>
              <a:off x="3331591" y="3321194"/>
              <a:ext cx="2502024" cy="246221"/>
            </a:xfrm>
            <a:prstGeom prst="rect">
              <a:avLst/>
            </a:prstGeom>
          </p:spPr>
          <p:txBody>
            <a:bodyPr wrap="square">
              <a:spAutoFit/>
            </a:bodyPr>
            <a:lstStyle/>
            <a:p>
              <a:pPr lvl="0" algn="ctr">
                <a:lnSpc>
                  <a:spcPts val="1200"/>
                </a:lnSpc>
                <a:defRPr/>
              </a:pPr>
              <a:endParaRPr lang="en-US" altLang="ko-KR" sz="1100" dirty="0">
                <a:solidFill>
                  <a:schemeClr val="bg1"/>
                </a:solidFill>
                <a:latin typeface="+mj-lt"/>
                <a:ea typeface="맑은 고딕" pitchFamily="50" charset="-127"/>
                <a:cs typeface="굴림" pitchFamily="50" charset="-127"/>
              </a:endParaRPr>
            </a:p>
          </p:txBody>
        </p:sp>
      </p:grpSp>
      <p:sp>
        <p:nvSpPr>
          <p:cNvPr id="12" name="Text Box 9"/>
          <p:cNvSpPr txBox="1">
            <a:spLocks noChangeArrowheads="1"/>
          </p:cNvSpPr>
          <p:nvPr/>
        </p:nvSpPr>
        <p:spPr bwMode="auto">
          <a:xfrm>
            <a:off x="4932040" y="2481736"/>
            <a:ext cx="3405235" cy="3046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Sleeping Bag Type</a:t>
            </a:r>
            <a:endParaRPr kumimoji="1" lang="en-US" altLang="ko-KR" sz="2400" dirty="0">
              <a:solidFill>
                <a:schemeClr val="bg1"/>
              </a:solidFill>
              <a:latin typeface="+mj-lt"/>
              <a:ea typeface="맑은 고딕" pitchFamily="50" charset="-127"/>
              <a:cs typeface="굴림" pitchFamily="50" charset="-127"/>
            </a:endParaRPr>
          </a:p>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Ratings</a:t>
            </a:r>
          </a:p>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Insulation</a:t>
            </a:r>
          </a:p>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Care and Maintenance</a:t>
            </a:r>
            <a:endParaRPr kumimoji="1" lang="en-US" altLang="ko-KR" sz="2400" dirty="0">
              <a:solidFill>
                <a:schemeClr val="bg1"/>
              </a:solidFill>
              <a:latin typeface="+mj-lt"/>
              <a:ea typeface="맑은 고딕" pitchFamily="50" charset="-127"/>
              <a:cs typeface="굴림" pitchFamily="50" charset="-127"/>
            </a:endParaRPr>
          </a:p>
        </p:txBody>
      </p:sp>
    </p:spTree>
    <p:extLst>
      <p:ext uri="{BB962C8B-B14F-4D97-AF65-F5344CB8AC3E}">
        <p14:creationId xmlns:p14="http://schemas.microsoft.com/office/powerpoint/2010/main" val="10686905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Sleeping Pad</a:t>
            </a:r>
            <a:endParaRPr lang="en-US" dirty="0"/>
          </a:p>
        </p:txBody>
      </p:sp>
      <p:sp>
        <p:nvSpPr>
          <p:cNvPr id="3" name="Content Placeholder 2"/>
          <p:cNvSpPr>
            <a:spLocks noGrp="1"/>
          </p:cNvSpPr>
          <p:nvPr>
            <p:ph idx="1"/>
          </p:nvPr>
        </p:nvSpPr>
        <p:spPr>
          <a:xfrm>
            <a:off x="251520" y="1340768"/>
            <a:ext cx="5328592" cy="5328592"/>
          </a:xfrm>
        </p:spPr>
        <p:txBody>
          <a:bodyPr>
            <a:normAutofit fontScale="85000" lnSpcReduction="20000"/>
          </a:bodyPr>
          <a:lstStyle/>
          <a:p>
            <a:r>
              <a:rPr lang="en-US" dirty="0"/>
              <a:t>Sleeping pads play two very important roles for getting a solid night's sleep in the great outdoors: cushioning and insulation. </a:t>
            </a:r>
            <a:endParaRPr lang="en-US" dirty="0" smtClean="0"/>
          </a:p>
          <a:p>
            <a:r>
              <a:rPr lang="en-US" dirty="0" smtClean="0"/>
              <a:t>While </a:t>
            </a:r>
            <a:r>
              <a:rPr lang="en-US" dirty="0"/>
              <a:t>it might seem like having a comfortable surface to sleep on is a pad's most useful function, its ability to keep you warm throughout the night is often more important</a:t>
            </a:r>
            <a:r>
              <a:rPr lang="en-US" dirty="0" smtClean="0"/>
              <a:t>.</a:t>
            </a:r>
          </a:p>
          <a:p>
            <a:r>
              <a:rPr lang="en-US" dirty="0" smtClean="0"/>
              <a:t>How </a:t>
            </a:r>
            <a:r>
              <a:rPr lang="en-US" dirty="0"/>
              <a:t>to choose a sleeping pad for camping or backpacking:</a:t>
            </a:r>
          </a:p>
          <a:p>
            <a:pPr lvl="1"/>
            <a:r>
              <a:rPr lang="en-US" b="1" dirty="0"/>
              <a:t>Types of sleeping pads:</a:t>
            </a:r>
            <a:r>
              <a:rPr lang="en-US" dirty="0"/>
              <a:t> Learn about the three basic types of pads and how they perform: air, self-inflating and closed-cell foam.</a:t>
            </a:r>
          </a:p>
          <a:p>
            <a:pPr lvl="1"/>
            <a:r>
              <a:rPr lang="en-US" b="1" dirty="0" smtClean="0"/>
              <a:t>Warmth </a:t>
            </a:r>
            <a:r>
              <a:rPr lang="en-US" b="1" dirty="0"/>
              <a:t>(R-value):</a:t>
            </a:r>
            <a:r>
              <a:rPr lang="en-US" dirty="0"/>
              <a:t> A pad’s ability to resist heat loss to the ground is measured as R-value—higher R-values are warmer.</a:t>
            </a:r>
          </a:p>
          <a:p>
            <a:pPr lvl="1"/>
            <a:r>
              <a:rPr lang="en-US" b="1" dirty="0"/>
              <a:t>Sleep system</a:t>
            </a:r>
            <a:r>
              <a:rPr lang="en-US" dirty="0"/>
              <a:t>: Being comfortable at a particular temperature depends on many other variables, including the temperature rating of your sleeping bag. Correctly pairing your pad and bag in your sleep system is key to staying warm.</a:t>
            </a:r>
          </a:p>
          <a:p>
            <a:pPr lvl="1"/>
            <a:r>
              <a:rPr lang="en-US" b="1" dirty="0"/>
              <a:t>Features: </a:t>
            </a:r>
            <a:r>
              <a:rPr lang="en-US" dirty="0"/>
              <a:t>Decide which other features are most important to you: weight, cushioning, size, inflation ease and more.</a:t>
            </a:r>
          </a:p>
          <a:p>
            <a:r>
              <a:rPr lang="en-US" b="1" dirty="0"/>
              <a:t>Try them in person:</a:t>
            </a:r>
            <a:r>
              <a:rPr lang="en-US" dirty="0"/>
              <a:t> To make your final decision, try to visit </a:t>
            </a:r>
            <a:r>
              <a:rPr lang="en-US" dirty="0" smtClean="0"/>
              <a:t>a store and </a:t>
            </a:r>
            <a:r>
              <a:rPr lang="en-US" dirty="0"/>
              <a:t>test a few different pads. Lie down in your typical sleeping position and move around as you normally would. Seeing pads in person also allows you to easily assess weight and packed size.</a:t>
            </a:r>
          </a:p>
          <a:p>
            <a:endParaRPr lang="en-US" dirty="0" smtClean="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888" y="1412776"/>
            <a:ext cx="3261743" cy="2448272"/>
          </a:xfrm>
          <a:prstGeom prst="rect">
            <a:avLst/>
          </a:prstGeom>
        </p:spPr>
      </p:pic>
    </p:spTree>
    <p:extLst>
      <p:ext uri="{BB962C8B-B14F-4D97-AF65-F5344CB8AC3E}">
        <p14:creationId xmlns:p14="http://schemas.microsoft.com/office/powerpoint/2010/main" val="28069890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Sleeping </a:t>
            </a:r>
            <a:r>
              <a:rPr lang="en-US" dirty="0" smtClean="0"/>
              <a:t>Pads</a:t>
            </a:r>
            <a:endParaRPr lang="en-US" dirty="0"/>
          </a:p>
        </p:txBody>
      </p:sp>
      <p:sp>
        <p:nvSpPr>
          <p:cNvPr id="3" name="Content Placeholder 2"/>
          <p:cNvSpPr>
            <a:spLocks noGrp="1"/>
          </p:cNvSpPr>
          <p:nvPr>
            <p:ph idx="1"/>
          </p:nvPr>
        </p:nvSpPr>
        <p:spPr>
          <a:xfrm>
            <a:off x="251520" y="1340768"/>
            <a:ext cx="5112568" cy="1728192"/>
          </a:xfrm>
        </p:spPr>
        <p:txBody>
          <a:bodyPr>
            <a:normAutofit fontScale="92500" lnSpcReduction="20000"/>
          </a:bodyPr>
          <a:lstStyle/>
          <a:p>
            <a:r>
              <a:rPr lang="en-US" b="1" dirty="0"/>
              <a:t>Air </a:t>
            </a:r>
            <a:r>
              <a:rPr lang="en-US" b="1" dirty="0" smtClean="0"/>
              <a:t>Pads </a:t>
            </a:r>
            <a:r>
              <a:rPr lang="en-US" dirty="0"/>
              <a:t>come in a wide variety of styles, from lightweight ones ideal for backpacking up to extra-thick ones that are great for glamping. Most air pads now contain insulation and/or reflective materials to increase warmth. Many air pads feature alternative inflation methods so you can save your breath.  </a:t>
            </a:r>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5508104" y="1340768"/>
            <a:ext cx="3532146" cy="1656184"/>
          </a:xfrm>
          <a:prstGeom prst="rect">
            <a:avLst/>
          </a:prstGeom>
        </p:spPr>
      </p:pic>
      <p:sp>
        <p:nvSpPr>
          <p:cNvPr id="8" name="Content Placeholder 2"/>
          <p:cNvSpPr txBox="1">
            <a:spLocks/>
          </p:cNvSpPr>
          <p:nvPr/>
        </p:nvSpPr>
        <p:spPr>
          <a:xfrm>
            <a:off x="251520" y="3068960"/>
            <a:ext cx="8640960" cy="3672408"/>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1pPr>
            <a:lvl2pPr marL="800100" indent="-342900" algn="l" defTabSz="914400" rtl="0" eaLnBrk="1" latinLnBrk="0" hangingPunct="1">
              <a:spcBef>
                <a:spcPct val="20000"/>
              </a:spcBef>
              <a:buFont typeface="Calibri Light" panose="020F0302020204030204" pitchFamily="34" charset="0"/>
              <a:buChar char="–"/>
              <a:defRPr lang="ko-KR" altLang="en-US" sz="1600" i="0" kern="1200" baseline="0">
                <a:solidFill>
                  <a:schemeClr val="tx1">
                    <a:lumMod val="65000"/>
                    <a:lumOff val="35000"/>
                  </a:schemeClr>
                </a:solidFill>
                <a:latin typeface="+mn-lt"/>
                <a:ea typeface="맑은 고딕" pitchFamily="50" charset="-127"/>
                <a:cs typeface="+mn-cs"/>
              </a:defRPr>
            </a:lvl2pPr>
            <a:lvl3pPr marL="1257300" indent="-342900" algn="l" defTabSz="914400" rtl="0" eaLnBrk="1" latinLnBrk="0" hangingPunct="1">
              <a:spcBef>
                <a:spcPct val="20000"/>
              </a:spcBef>
              <a:buFont typeface="Courier New" panose="02070309020205020404" pitchFamily="49" charset="0"/>
              <a:buChar char="o"/>
              <a:defRPr lang="ko-KR" altLang="en-US" sz="1400" i="0" kern="1200" baseline="0">
                <a:solidFill>
                  <a:schemeClr val="tx1">
                    <a:lumMod val="65000"/>
                    <a:lumOff val="35000"/>
                  </a:schemeClr>
                </a:solidFill>
                <a:latin typeface="+mn-lt"/>
                <a:ea typeface="맑은 고딕" pitchFamily="50" charset="-127"/>
                <a:cs typeface="+mn-cs"/>
              </a:defRPr>
            </a:lvl3pPr>
            <a:lvl4pPr marL="17145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4pPr>
            <a:lvl5pPr marL="21717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b="1" dirty="0" smtClean="0"/>
              <a:t>Pros:</a:t>
            </a:r>
            <a:r>
              <a:rPr lang="en-US" dirty="0" smtClean="0"/>
              <a:t> Air pads are incredibly comfortable and lightweight and the most compact type of pad when packed. You can customize the firmness of the mattress by releasing or adding air from the valve(s). Designs and intended end uses vary widely. Be sure that the one you pick has an R-value suited for the conditions you expect.</a:t>
            </a:r>
          </a:p>
          <a:p>
            <a:pPr lvl="1"/>
            <a:r>
              <a:rPr lang="en-US" b="1" dirty="0" smtClean="0"/>
              <a:t>Cons: </a:t>
            </a:r>
            <a:r>
              <a:rPr lang="en-US" dirty="0" smtClean="0"/>
              <a:t>Air pads tend to be more expensive the lighter and more compact they are. They can be punctured or ripped (this is most common when sharing a tent with dogs), but field repairs are possible if you carry the appropriate patch kit.</a:t>
            </a:r>
          </a:p>
          <a:p>
            <a:r>
              <a:rPr lang="en-US" dirty="0" smtClean="0"/>
              <a:t>Air pads tend to feel as if they are losing air if the outside temperature fluctuates, so check and adjust the firmness right before you go to sleep. Moisture from breath can get trapped inside, which may eventually lead to degraded performance or bacterial or mold issues. Using a hand pump will help prevent moisture buildup, as will storing your pad unrolled with valve(s) open.</a:t>
            </a:r>
          </a:p>
          <a:p>
            <a:r>
              <a:rPr lang="en-US" dirty="0" smtClean="0"/>
              <a:t>Some air pads make a loud crinkly sound when you move around, which can be annoying to yourself or tent mates. This is another good reason to test pads out in a store.</a:t>
            </a:r>
          </a:p>
          <a:p>
            <a:endParaRPr lang="en-US" dirty="0"/>
          </a:p>
        </p:txBody>
      </p:sp>
    </p:spTree>
    <p:extLst>
      <p:ext uri="{BB962C8B-B14F-4D97-AF65-F5344CB8AC3E}">
        <p14:creationId xmlns:p14="http://schemas.microsoft.com/office/powerpoint/2010/main" val="3121041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Sleeping </a:t>
            </a:r>
            <a:r>
              <a:rPr lang="en-US" dirty="0" smtClean="0"/>
              <a:t>Pads (continued)</a:t>
            </a:r>
            <a:endParaRPr lang="en-US" dirty="0"/>
          </a:p>
        </p:txBody>
      </p:sp>
      <p:sp>
        <p:nvSpPr>
          <p:cNvPr id="3" name="Content Placeholder 2"/>
          <p:cNvSpPr>
            <a:spLocks noGrp="1"/>
          </p:cNvSpPr>
          <p:nvPr>
            <p:ph idx="1"/>
          </p:nvPr>
        </p:nvSpPr>
        <p:spPr>
          <a:xfrm>
            <a:off x="234504" y="3284984"/>
            <a:ext cx="8640960" cy="3170425"/>
          </a:xfrm>
        </p:spPr>
        <p:txBody>
          <a:bodyPr>
            <a:normAutofit lnSpcReduction="10000"/>
          </a:bodyPr>
          <a:lstStyle/>
          <a:p>
            <a:r>
              <a:rPr lang="en-US" b="1" dirty="0" smtClean="0"/>
              <a:t>Self-Inflating Pads </a:t>
            </a:r>
            <a:r>
              <a:rPr lang="en-US" dirty="0"/>
              <a:t>offer a combination of open-cell foam insulation and air. Opening the valve(s) allows the foam to expand and brings in air automatically. Some are specifically designed for backpacking and can be folded lengthwise and then rolled up to fit inside your pack. Others are designed for car camping and are rolled up without folding. Self-inflating pads offer you a broad range of options for warmth, size and cost.</a:t>
            </a:r>
          </a:p>
          <a:p>
            <a:pPr lvl="1"/>
            <a:r>
              <a:rPr lang="en-US" b="1" dirty="0"/>
              <a:t>Pros:</a:t>
            </a:r>
            <a:r>
              <a:rPr lang="en-US" dirty="0"/>
              <a:t> They’re comfortable and reasonably compact, they offer excellent insulation, and you can adjust their firmness by adding or releasing air. They’re generally more durable than air pads.</a:t>
            </a:r>
          </a:p>
          <a:p>
            <a:pPr lvl="1"/>
            <a:r>
              <a:rPr lang="en-US" b="1" dirty="0"/>
              <a:t>Cons:</a:t>
            </a:r>
            <a:r>
              <a:rPr lang="en-US" dirty="0"/>
              <a:t> They’re heavier and more expensive than simple foam pads, and not as compact as air pads. They can be punctured or ripped, though field repairs are not difficult. </a:t>
            </a:r>
          </a:p>
          <a:p>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2464879" y="1196752"/>
            <a:ext cx="4214242" cy="1976011"/>
          </a:xfrm>
          <a:prstGeom prst="rect">
            <a:avLst/>
          </a:prstGeom>
        </p:spPr>
      </p:pic>
    </p:spTree>
    <p:extLst>
      <p:ext uri="{BB962C8B-B14F-4D97-AF65-F5344CB8AC3E}">
        <p14:creationId xmlns:p14="http://schemas.microsoft.com/office/powerpoint/2010/main" val="2674936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Types of Sleeping Pads (continued)</a:t>
            </a:r>
            <a:endParaRPr lang="en-US" dirty="0"/>
          </a:p>
        </p:txBody>
      </p:sp>
      <p:sp>
        <p:nvSpPr>
          <p:cNvPr id="3" name="Content Placeholder 2"/>
          <p:cNvSpPr>
            <a:spLocks noGrp="1"/>
          </p:cNvSpPr>
          <p:nvPr>
            <p:ph idx="1"/>
          </p:nvPr>
        </p:nvSpPr>
        <p:spPr>
          <a:xfrm>
            <a:off x="251520" y="3789040"/>
            <a:ext cx="8640960" cy="2520280"/>
          </a:xfrm>
        </p:spPr>
        <p:txBody>
          <a:bodyPr>
            <a:normAutofit lnSpcReduction="10000"/>
          </a:bodyPr>
          <a:lstStyle/>
          <a:p>
            <a:r>
              <a:rPr lang="en-US" b="1" dirty="0"/>
              <a:t>Closed-Cell Foam Camping </a:t>
            </a:r>
            <a:r>
              <a:rPr lang="en-US" b="1" dirty="0" smtClean="0"/>
              <a:t>Mats </a:t>
            </a:r>
            <a:r>
              <a:rPr lang="en-US" dirty="0" smtClean="0"/>
              <a:t>are basic </a:t>
            </a:r>
            <a:r>
              <a:rPr lang="en-US" dirty="0"/>
              <a:t>backpacking and camping pads </a:t>
            </a:r>
            <a:r>
              <a:rPr lang="en-US" dirty="0" smtClean="0"/>
              <a:t>that are </a:t>
            </a:r>
            <a:r>
              <a:rPr lang="en-US" dirty="0"/>
              <a:t>made of dense foam filled with tiny closed air cells. </a:t>
            </a:r>
            <a:endParaRPr lang="en-US" dirty="0" smtClean="0"/>
          </a:p>
          <a:p>
            <a:r>
              <a:rPr lang="en-US" dirty="0" smtClean="0"/>
              <a:t>They’re </a:t>
            </a:r>
            <a:r>
              <a:rPr lang="en-US" dirty="0"/>
              <a:t>usually rolled up or folded in a Z formation.</a:t>
            </a:r>
          </a:p>
          <a:p>
            <a:pPr lvl="1"/>
            <a:r>
              <a:rPr lang="en-US" b="1" dirty="0"/>
              <a:t>Pros:</a:t>
            </a:r>
            <a:r>
              <a:rPr lang="en-US" dirty="0"/>
              <a:t> They’re lightweight, inexpensive, durable and offer consistent insulation in all conditions. You don’t need to worry about punctures or leaks. They work great underneath other types of pads to improve insulation and prevent punctures. These are the only pads that can be carried on the outside of your pack without fear of damage. They can also double as sit pads in camp.</a:t>
            </a:r>
          </a:p>
          <a:p>
            <a:pPr lvl="1"/>
            <a:r>
              <a:rPr lang="en-US" b="1" dirty="0"/>
              <a:t>Cons:</a:t>
            </a:r>
            <a:r>
              <a:rPr lang="en-US" dirty="0"/>
              <a:t> They are less comfortable. They’re relatively stiff and firm, and tend to be bulky.</a:t>
            </a:r>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1852811" y="1268760"/>
            <a:ext cx="5222354" cy="2448704"/>
          </a:xfrm>
          <a:prstGeom prst="rect">
            <a:avLst/>
          </a:prstGeom>
        </p:spPr>
      </p:pic>
    </p:spTree>
    <p:extLst>
      <p:ext uri="{BB962C8B-B14F-4D97-AF65-F5344CB8AC3E}">
        <p14:creationId xmlns:p14="http://schemas.microsoft.com/office/powerpoint/2010/main" val="2917443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Sleeping Pad Warmth</a:t>
            </a:r>
          </a:p>
        </p:txBody>
      </p:sp>
      <p:sp>
        <p:nvSpPr>
          <p:cNvPr id="3" name="Content Placeholder 2"/>
          <p:cNvSpPr>
            <a:spLocks noGrp="1"/>
          </p:cNvSpPr>
          <p:nvPr>
            <p:ph idx="1"/>
          </p:nvPr>
        </p:nvSpPr>
        <p:spPr>
          <a:xfrm>
            <a:off x="251520" y="2851582"/>
            <a:ext cx="8640960" cy="3817778"/>
          </a:xfrm>
        </p:spPr>
        <p:txBody>
          <a:bodyPr>
            <a:normAutofit fontScale="92500" lnSpcReduction="20000"/>
          </a:bodyPr>
          <a:lstStyle/>
          <a:p>
            <a:r>
              <a:rPr lang="en-US" b="1" dirty="0"/>
              <a:t>Insulation and R-Value</a:t>
            </a:r>
          </a:p>
          <a:p>
            <a:r>
              <a:rPr lang="en-US" dirty="0"/>
              <a:t>A sleeping pad's insulation is crucial to a warm night’s sleep because you lose body heat to the cold ground beneath you. To counteract this, pads use a variety of materials and construction techniques to prevent heat loss.</a:t>
            </a:r>
          </a:p>
          <a:p>
            <a:r>
              <a:rPr lang="en-US" dirty="0"/>
              <a:t>A sleeping pad's R-value measures its capacity to resist heat flow through it (hence the "R"). The higher a pad’s R-value, the better it will insulate you from cold surfaces. Sleeping pad R-values range from less than 2 (minimally insulated) to 5.5 or more (very well insulated).</a:t>
            </a:r>
          </a:p>
          <a:p>
            <a:r>
              <a:rPr lang="en-US" dirty="0"/>
              <a:t>Manufacturers now have a uniform way to test sleeping pads for R-values, which means you can compare this key spec between any two pads, regardless of the brand, model or type of pad.</a:t>
            </a:r>
          </a:p>
          <a:p>
            <a:r>
              <a:rPr lang="en-US" dirty="0"/>
              <a:t>Key facts about R-values in sleeping pads:</a:t>
            </a:r>
          </a:p>
          <a:p>
            <a:pPr lvl="1"/>
            <a:r>
              <a:rPr lang="en-US" dirty="0"/>
              <a:t>Higher numbers mean more insulation.</a:t>
            </a:r>
          </a:p>
          <a:p>
            <a:pPr lvl="1"/>
            <a:r>
              <a:rPr lang="en-US" dirty="0"/>
              <a:t>The scale is </a:t>
            </a:r>
            <a:r>
              <a:rPr lang="en-US" dirty="0" smtClean="0"/>
              <a:t>simple: </a:t>
            </a:r>
            <a:r>
              <a:rPr lang="en-US" dirty="0"/>
              <a:t>A pad with an R-value of 2.0 is twice as warm as pad with an R-value of 1.0.</a:t>
            </a:r>
          </a:p>
          <a:p>
            <a:endParaRPr lang="en-US" dirty="0"/>
          </a:p>
        </p:txBody>
      </p:sp>
      <p:pic>
        <p:nvPicPr>
          <p:cNvPr id="4" name="Picture 3"/>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9474"/>
          <a:stretch/>
        </p:blipFill>
        <p:spPr>
          <a:xfrm>
            <a:off x="803424" y="1149159"/>
            <a:ext cx="7537152" cy="1701514"/>
          </a:xfrm>
          <a:prstGeom prst="rect">
            <a:avLst/>
          </a:prstGeom>
        </p:spPr>
      </p:pic>
    </p:spTree>
    <p:extLst>
      <p:ext uri="{BB962C8B-B14F-4D97-AF65-F5344CB8AC3E}">
        <p14:creationId xmlns:p14="http://schemas.microsoft.com/office/powerpoint/2010/main" val="2209362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Your Sleep </a:t>
            </a:r>
            <a:r>
              <a:rPr lang="en-US" dirty="0" smtClean="0"/>
              <a:t>System</a:t>
            </a:r>
            <a:endParaRPr lang="en-US" dirty="0"/>
          </a:p>
        </p:txBody>
      </p:sp>
      <p:sp>
        <p:nvSpPr>
          <p:cNvPr id="3" name="Content Placeholder 2"/>
          <p:cNvSpPr>
            <a:spLocks noGrp="1"/>
          </p:cNvSpPr>
          <p:nvPr>
            <p:ph idx="1"/>
          </p:nvPr>
        </p:nvSpPr>
        <p:spPr>
          <a:xfrm>
            <a:off x="143508" y="3861048"/>
            <a:ext cx="8640960" cy="2795496"/>
          </a:xfrm>
        </p:spPr>
        <p:txBody>
          <a:bodyPr>
            <a:normAutofit lnSpcReduction="10000"/>
          </a:bodyPr>
          <a:lstStyle/>
          <a:p>
            <a:pPr marL="0" indent="0">
              <a:buNone/>
            </a:pPr>
            <a:r>
              <a:rPr lang="en-US" b="1" dirty="0"/>
              <a:t>Your Sleeping Pad and Bag Work Together</a:t>
            </a:r>
          </a:p>
          <a:p>
            <a:r>
              <a:rPr lang="en-US" dirty="0" smtClean="0"/>
              <a:t>Your </a:t>
            </a:r>
            <a:r>
              <a:rPr lang="en-US" dirty="0"/>
              <a:t>real-world warmth and comfort can vary from the tested temperature ratings based on many variables, including humidity, wind, type of shelter, ground conditions, clothing, and personal preferences. </a:t>
            </a:r>
            <a:endParaRPr lang="en-US" dirty="0" smtClean="0"/>
          </a:p>
          <a:p>
            <a:r>
              <a:rPr lang="en-US" dirty="0" smtClean="0"/>
              <a:t>The </a:t>
            </a:r>
            <a:r>
              <a:rPr lang="en-US" dirty="0"/>
              <a:t>central consideration, though, is your sleep system. </a:t>
            </a:r>
            <a:endParaRPr lang="en-US" dirty="0" smtClean="0"/>
          </a:p>
          <a:p>
            <a:pPr lvl="1"/>
            <a:r>
              <a:rPr lang="en-US" dirty="0" smtClean="0"/>
              <a:t>A </a:t>
            </a:r>
            <a:r>
              <a:rPr lang="en-US" dirty="0"/>
              <a:t>sleep system consists of three basic components: 1) the sleeping bag, 2) the sleeping pad, and 3) the sleeper’s clothing.</a:t>
            </a:r>
          </a:p>
          <a:p>
            <a:pPr lvl="1"/>
            <a:r>
              <a:rPr lang="en-US" dirty="0"/>
              <a:t>If you use a less-insulated pad at colder temps, your sleeping bag might not live up to its temperature rating. </a:t>
            </a:r>
            <a:endParaRPr lang="en-US" dirty="0" smtClean="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2826" y="1196752"/>
            <a:ext cx="5130316" cy="2565158"/>
          </a:xfrm>
          <a:prstGeom prst="rect">
            <a:avLst/>
          </a:prstGeom>
        </p:spPr>
      </p:pic>
    </p:spTree>
    <p:extLst>
      <p:ext uri="{BB962C8B-B14F-4D97-AF65-F5344CB8AC3E}">
        <p14:creationId xmlns:p14="http://schemas.microsoft.com/office/powerpoint/2010/main" val="2501608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Sleep System</a:t>
            </a:r>
          </a:p>
        </p:txBody>
      </p:sp>
      <p:sp>
        <p:nvSpPr>
          <p:cNvPr id="3" name="Content Placeholder 2"/>
          <p:cNvSpPr>
            <a:spLocks noGrp="1"/>
          </p:cNvSpPr>
          <p:nvPr>
            <p:ph idx="1"/>
          </p:nvPr>
        </p:nvSpPr>
        <p:spPr>
          <a:xfrm>
            <a:off x="251520" y="1340768"/>
            <a:ext cx="8640960" cy="5184576"/>
          </a:xfrm>
        </p:spPr>
        <p:txBody>
          <a:bodyPr>
            <a:normAutofit fontScale="92500" lnSpcReduction="10000"/>
          </a:bodyPr>
          <a:lstStyle/>
          <a:p>
            <a:r>
              <a:rPr lang="en-US" dirty="0"/>
              <a:t>The simple table below shows recommended sleep system combinations based on expected nighttime low, R-value of the sleeping pad, and the sleeping bag temperature rating.</a:t>
            </a:r>
          </a:p>
          <a:p>
            <a:r>
              <a:rPr lang="en-US" dirty="0"/>
              <a:t>Sleep Systems: What Sleeping Pad and Sleeping Bag Rating Should I Get</a:t>
            </a:r>
            <a:r>
              <a:rPr lang="en-US" dirty="0" smtClean="0"/>
              <a:t>?</a:t>
            </a:r>
          </a:p>
          <a:p>
            <a:endParaRPr lang="en-US" dirty="0" smtClean="0"/>
          </a:p>
          <a:p>
            <a:endParaRPr lang="en-US" dirty="0"/>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a:t>For the temperature rating of your bag, use its “lower limit” rating if you are a warm sleeper; use its “comfort” rating if you are a cold sleeper. </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69248018"/>
              </p:ext>
            </p:extLst>
          </p:nvPr>
        </p:nvGraphicFramePr>
        <p:xfrm>
          <a:off x="611560" y="2636912"/>
          <a:ext cx="7920880" cy="2956560"/>
        </p:xfrm>
        <a:graphic>
          <a:graphicData uri="http://schemas.openxmlformats.org/drawingml/2006/table">
            <a:tbl>
              <a:tblPr>
                <a:tableStyleId>{5C22544A-7EE6-4342-B048-85BDC9FD1C3A}</a:tableStyleId>
              </a:tblPr>
              <a:tblGrid>
                <a:gridCol w="1584176"/>
                <a:gridCol w="1584176"/>
                <a:gridCol w="1584176"/>
                <a:gridCol w="1584176"/>
                <a:gridCol w="1584176"/>
              </a:tblGrid>
              <a:tr h="408216">
                <a:tc>
                  <a:txBody>
                    <a:bodyPr/>
                    <a:lstStyle/>
                    <a:p>
                      <a:pPr latinLnBrk="0"/>
                      <a:r>
                        <a:rPr lang="en-US" b="1" dirty="0">
                          <a:solidFill>
                            <a:schemeClr val="bg1"/>
                          </a:solidFill>
                          <a:effectLst/>
                        </a:rPr>
                        <a:t>CONDITIONS</a:t>
                      </a:r>
                    </a:p>
                  </a:txBody>
                  <a:tcPr marL="95250" marR="95250" marT="95250" marB="95250" anchor="ctr">
                    <a:solidFill>
                      <a:schemeClr val="tx2">
                        <a:lumMod val="60000"/>
                        <a:lumOff val="40000"/>
                      </a:schemeClr>
                    </a:solidFill>
                  </a:tcPr>
                </a:tc>
                <a:tc>
                  <a:txBody>
                    <a:bodyPr/>
                    <a:lstStyle/>
                    <a:p>
                      <a:pPr algn="ctr" latinLnBrk="0"/>
                      <a:r>
                        <a:rPr lang="en-US" b="1" dirty="0">
                          <a:solidFill>
                            <a:schemeClr val="bg1"/>
                          </a:solidFill>
                          <a:effectLst/>
                        </a:rPr>
                        <a:t>WARM</a:t>
                      </a:r>
                    </a:p>
                  </a:txBody>
                  <a:tcPr marL="95250" marR="95250" marT="95250" marB="95250" anchor="ctr">
                    <a:solidFill>
                      <a:schemeClr val="tx2">
                        <a:lumMod val="60000"/>
                        <a:lumOff val="40000"/>
                      </a:schemeClr>
                    </a:solidFill>
                  </a:tcPr>
                </a:tc>
                <a:tc>
                  <a:txBody>
                    <a:bodyPr/>
                    <a:lstStyle/>
                    <a:p>
                      <a:pPr algn="ctr" latinLnBrk="0"/>
                      <a:r>
                        <a:rPr lang="en-US" b="1">
                          <a:solidFill>
                            <a:schemeClr val="bg1"/>
                          </a:solidFill>
                          <a:effectLst/>
                        </a:rPr>
                        <a:t>COOL</a:t>
                      </a:r>
                    </a:p>
                  </a:txBody>
                  <a:tcPr marL="95250" marR="95250" marT="95250" marB="95250" anchor="ctr">
                    <a:solidFill>
                      <a:schemeClr val="tx2">
                        <a:lumMod val="60000"/>
                        <a:lumOff val="40000"/>
                      </a:schemeClr>
                    </a:solidFill>
                  </a:tcPr>
                </a:tc>
                <a:tc>
                  <a:txBody>
                    <a:bodyPr/>
                    <a:lstStyle/>
                    <a:p>
                      <a:pPr algn="ctr" latinLnBrk="0"/>
                      <a:r>
                        <a:rPr lang="en-US" b="1" dirty="0">
                          <a:solidFill>
                            <a:schemeClr val="bg1"/>
                          </a:solidFill>
                          <a:effectLst/>
                        </a:rPr>
                        <a:t>COLD</a:t>
                      </a:r>
                    </a:p>
                  </a:txBody>
                  <a:tcPr marL="95250" marR="95250" marT="95250" marB="95250" anchor="ctr">
                    <a:solidFill>
                      <a:schemeClr val="tx2">
                        <a:lumMod val="60000"/>
                        <a:lumOff val="40000"/>
                      </a:schemeClr>
                    </a:solidFill>
                  </a:tcPr>
                </a:tc>
                <a:tc>
                  <a:txBody>
                    <a:bodyPr/>
                    <a:lstStyle/>
                    <a:p>
                      <a:pPr algn="ctr" latinLnBrk="0"/>
                      <a:r>
                        <a:rPr lang="en-US" b="1" dirty="0">
                          <a:solidFill>
                            <a:schemeClr val="bg1"/>
                          </a:solidFill>
                          <a:effectLst/>
                        </a:rPr>
                        <a:t>EXTREME</a:t>
                      </a:r>
                    </a:p>
                  </a:txBody>
                  <a:tcPr marL="95250" marR="95250" marT="95250" marB="95250" anchor="ctr">
                    <a:solidFill>
                      <a:schemeClr val="tx2">
                        <a:lumMod val="60000"/>
                        <a:lumOff val="40000"/>
                      </a:schemeClr>
                    </a:solidFill>
                  </a:tcPr>
                </a:tc>
              </a:tr>
              <a:tr h="649130">
                <a:tc>
                  <a:txBody>
                    <a:bodyPr/>
                    <a:lstStyle/>
                    <a:p>
                      <a:pPr latinLnBrk="0"/>
                      <a:r>
                        <a:rPr lang="en-US" b="1" dirty="0">
                          <a:solidFill>
                            <a:schemeClr val="bg1"/>
                          </a:solidFill>
                          <a:effectLst/>
                        </a:rPr>
                        <a:t>Expected Nighttime Low</a:t>
                      </a:r>
                    </a:p>
                  </a:txBody>
                  <a:tcPr marL="95250" marR="95250" marT="95250" marB="95250" anchor="ctr">
                    <a:solidFill>
                      <a:schemeClr val="tx2">
                        <a:lumMod val="60000"/>
                        <a:lumOff val="40000"/>
                      </a:schemeClr>
                    </a:solidFill>
                  </a:tcPr>
                </a:tc>
                <a:tc>
                  <a:txBody>
                    <a:bodyPr/>
                    <a:lstStyle/>
                    <a:p>
                      <a:pPr algn="ctr" latinLnBrk="0"/>
                      <a:r>
                        <a:rPr lang="en-US" b="0" dirty="0">
                          <a:effectLst/>
                        </a:rPr>
                        <a:t>50°F</a:t>
                      </a:r>
                    </a:p>
                  </a:txBody>
                  <a:tcPr marL="95250" marR="95250" marT="95250" marB="95250" anchor="ctr"/>
                </a:tc>
                <a:tc>
                  <a:txBody>
                    <a:bodyPr/>
                    <a:lstStyle/>
                    <a:p>
                      <a:pPr algn="ctr" latinLnBrk="0"/>
                      <a:r>
                        <a:rPr lang="en-US" b="0" dirty="0">
                          <a:effectLst/>
                        </a:rPr>
                        <a:t>32°F</a:t>
                      </a:r>
                    </a:p>
                  </a:txBody>
                  <a:tcPr marL="95250" marR="95250" marT="95250" marB="95250" anchor="ctr"/>
                </a:tc>
                <a:tc>
                  <a:txBody>
                    <a:bodyPr/>
                    <a:lstStyle/>
                    <a:p>
                      <a:pPr algn="ctr" latinLnBrk="0"/>
                      <a:r>
                        <a:rPr lang="en-US" b="0">
                          <a:effectLst/>
                        </a:rPr>
                        <a:t>20°F</a:t>
                      </a:r>
                    </a:p>
                  </a:txBody>
                  <a:tcPr marL="95250" marR="95250" marT="95250" marB="95250" anchor="ctr"/>
                </a:tc>
                <a:tc>
                  <a:txBody>
                    <a:bodyPr/>
                    <a:lstStyle/>
                    <a:p>
                      <a:pPr algn="ctr" latinLnBrk="0"/>
                      <a:r>
                        <a:rPr lang="en-US" b="0">
                          <a:effectLst/>
                        </a:rPr>
                        <a:t>0°F</a:t>
                      </a:r>
                    </a:p>
                  </a:txBody>
                  <a:tcPr marL="95250" marR="95250" marT="95250" marB="95250" anchor="ctr"/>
                </a:tc>
              </a:tr>
              <a:tr h="649130">
                <a:tc>
                  <a:txBody>
                    <a:bodyPr/>
                    <a:lstStyle/>
                    <a:p>
                      <a:pPr latinLnBrk="0"/>
                      <a:r>
                        <a:rPr lang="en-US" b="1" dirty="0">
                          <a:solidFill>
                            <a:schemeClr val="bg1"/>
                          </a:solidFill>
                          <a:effectLst/>
                        </a:rPr>
                        <a:t>Pad: R-Value Range</a:t>
                      </a:r>
                    </a:p>
                  </a:txBody>
                  <a:tcPr marL="95250" marR="95250" marT="95250" marB="95250" anchor="ctr">
                    <a:solidFill>
                      <a:schemeClr val="tx2">
                        <a:lumMod val="60000"/>
                        <a:lumOff val="40000"/>
                      </a:schemeClr>
                    </a:solidFill>
                  </a:tcPr>
                </a:tc>
                <a:tc>
                  <a:txBody>
                    <a:bodyPr/>
                    <a:lstStyle/>
                    <a:p>
                      <a:pPr algn="ctr" latinLnBrk="0"/>
                      <a:r>
                        <a:rPr lang="en-US" b="0" dirty="0">
                          <a:effectLst/>
                        </a:rPr>
                        <a:t>Under 2</a:t>
                      </a:r>
                    </a:p>
                  </a:txBody>
                  <a:tcPr marL="95250" marR="95250" marT="95250" marB="95250" anchor="ctr">
                    <a:solidFill>
                      <a:schemeClr val="tx2">
                        <a:lumMod val="20000"/>
                        <a:lumOff val="80000"/>
                      </a:schemeClr>
                    </a:solidFill>
                  </a:tcPr>
                </a:tc>
                <a:tc>
                  <a:txBody>
                    <a:bodyPr/>
                    <a:lstStyle/>
                    <a:p>
                      <a:pPr algn="ctr" latinLnBrk="0"/>
                      <a:r>
                        <a:rPr lang="en-US" b="0" dirty="0">
                          <a:effectLst/>
                        </a:rPr>
                        <a:t>2 – 3.9</a:t>
                      </a:r>
                    </a:p>
                  </a:txBody>
                  <a:tcPr marL="95250" marR="95250" marT="95250" marB="95250" anchor="ctr">
                    <a:solidFill>
                      <a:schemeClr val="tx2">
                        <a:lumMod val="20000"/>
                        <a:lumOff val="80000"/>
                      </a:schemeClr>
                    </a:solidFill>
                  </a:tcPr>
                </a:tc>
                <a:tc>
                  <a:txBody>
                    <a:bodyPr/>
                    <a:lstStyle/>
                    <a:p>
                      <a:pPr algn="ctr" latinLnBrk="0"/>
                      <a:r>
                        <a:rPr lang="en-US" b="0" dirty="0">
                          <a:effectLst/>
                        </a:rPr>
                        <a:t>4 – 5.4</a:t>
                      </a:r>
                    </a:p>
                  </a:txBody>
                  <a:tcPr marL="95250" marR="95250" marT="95250" marB="95250" anchor="ctr">
                    <a:solidFill>
                      <a:schemeClr val="tx2">
                        <a:lumMod val="20000"/>
                        <a:lumOff val="80000"/>
                      </a:schemeClr>
                    </a:solidFill>
                  </a:tcPr>
                </a:tc>
                <a:tc>
                  <a:txBody>
                    <a:bodyPr/>
                    <a:lstStyle/>
                    <a:p>
                      <a:pPr algn="ctr" latinLnBrk="0"/>
                      <a:r>
                        <a:rPr lang="en-US" b="0" dirty="0">
                          <a:effectLst/>
                        </a:rPr>
                        <a:t>5.5+</a:t>
                      </a:r>
                    </a:p>
                  </a:txBody>
                  <a:tcPr marL="95250" marR="95250" marT="95250" marB="95250" anchor="ctr">
                    <a:solidFill>
                      <a:schemeClr val="tx2">
                        <a:lumMod val="20000"/>
                        <a:lumOff val="80000"/>
                      </a:schemeClr>
                    </a:solidFill>
                  </a:tcPr>
                </a:tc>
              </a:tr>
              <a:tr h="890044">
                <a:tc>
                  <a:txBody>
                    <a:bodyPr/>
                    <a:lstStyle/>
                    <a:p>
                      <a:pPr latinLnBrk="0"/>
                      <a:r>
                        <a:rPr lang="en-US" b="1" dirty="0">
                          <a:solidFill>
                            <a:schemeClr val="bg1"/>
                          </a:solidFill>
                          <a:effectLst/>
                        </a:rPr>
                        <a:t>Bag: Temperature Rating</a:t>
                      </a:r>
                    </a:p>
                  </a:txBody>
                  <a:tcPr marL="95250" marR="95250" marT="95250" marB="95250" anchor="ctr">
                    <a:solidFill>
                      <a:schemeClr val="tx2">
                        <a:lumMod val="60000"/>
                        <a:lumOff val="40000"/>
                      </a:schemeClr>
                    </a:solidFill>
                  </a:tcPr>
                </a:tc>
                <a:tc>
                  <a:txBody>
                    <a:bodyPr/>
                    <a:lstStyle/>
                    <a:p>
                      <a:pPr algn="ctr" latinLnBrk="0"/>
                      <a:r>
                        <a:rPr lang="en-US" b="0">
                          <a:effectLst/>
                        </a:rPr>
                        <a:t>30°F or lower</a:t>
                      </a:r>
                    </a:p>
                  </a:txBody>
                  <a:tcPr marL="95250" marR="95250" marT="95250" marB="95250" anchor="ctr"/>
                </a:tc>
                <a:tc>
                  <a:txBody>
                    <a:bodyPr/>
                    <a:lstStyle/>
                    <a:p>
                      <a:pPr algn="ctr" latinLnBrk="0"/>
                      <a:r>
                        <a:rPr lang="en-US" b="0">
                          <a:effectLst/>
                        </a:rPr>
                        <a:t>20°F or lower</a:t>
                      </a:r>
                    </a:p>
                  </a:txBody>
                  <a:tcPr marL="95250" marR="95250" marT="95250" marB="95250" anchor="ctr"/>
                </a:tc>
                <a:tc>
                  <a:txBody>
                    <a:bodyPr/>
                    <a:lstStyle/>
                    <a:p>
                      <a:pPr algn="ctr" latinLnBrk="0"/>
                      <a:r>
                        <a:rPr lang="en-US" b="0" dirty="0">
                          <a:effectLst/>
                        </a:rPr>
                        <a:t>15°F or lower</a:t>
                      </a:r>
                    </a:p>
                  </a:txBody>
                  <a:tcPr marL="95250" marR="95250" marT="95250" marB="95250" anchor="ctr"/>
                </a:tc>
                <a:tc>
                  <a:txBody>
                    <a:bodyPr/>
                    <a:lstStyle/>
                    <a:p>
                      <a:pPr algn="ctr" latinLnBrk="0"/>
                      <a:r>
                        <a:rPr lang="en-US" b="0" dirty="0">
                          <a:effectLst/>
                        </a:rPr>
                        <a:t>0°F or lower</a:t>
                      </a:r>
                    </a:p>
                  </a:txBody>
                  <a:tcPr marL="95250" marR="95250" marT="95250" marB="95250" anchor="ctr"/>
                </a:tc>
              </a:tr>
            </a:tbl>
          </a:graphicData>
        </a:graphic>
      </p:graphicFrame>
    </p:spTree>
    <p:extLst>
      <p:ext uri="{BB962C8B-B14F-4D97-AF65-F5344CB8AC3E}">
        <p14:creationId xmlns:p14="http://schemas.microsoft.com/office/powerpoint/2010/main" val="18669502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Sleeping </a:t>
            </a:r>
            <a:r>
              <a:rPr lang="en-US" dirty="0"/>
              <a:t>Pad </a:t>
            </a:r>
            <a:r>
              <a:rPr lang="en-US" dirty="0" smtClean="0"/>
              <a:t>Features</a:t>
            </a:r>
            <a:endParaRPr lang="en-US" dirty="0"/>
          </a:p>
        </p:txBody>
      </p:sp>
      <p:sp>
        <p:nvSpPr>
          <p:cNvPr id="3" name="Content Placeholder 2"/>
          <p:cNvSpPr>
            <a:spLocks noGrp="1"/>
          </p:cNvSpPr>
          <p:nvPr>
            <p:ph idx="1"/>
          </p:nvPr>
        </p:nvSpPr>
        <p:spPr>
          <a:xfrm>
            <a:off x="251520" y="3140968"/>
            <a:ext cx="8640960" cy="3528392"/>
          </a:xfrm>
        </p:spPr>
        <p:txBody>
          <a:bodyPr>
            <a:normAutofit fontScale="92500" lnSpcReduction="10000"/>
          </a:bodyPr>
          <a:lstStyle/>
          <a:p>
            <a:r>
              <a:rPr lang="en-US" b="1" dirty="0"/>
              <a:t>Sleeping Pad Weight</a:t>
            </a:r>
          </a:p>
          <a:p>
            <a:pPr lvl="1"/>
            <a:r>
              <a:rPr lang="en-US" dirty="0"/>
              <a:t>Ultralight pads are excellent for backpacking but are more expensive. You can save weight by choosing a mummy or tapered shape that reduces volume and packs smaller. Closed-cell foam pads in short lengths are also quite low in weight. If you’re backpacking with a partner, a two-person lightweight sleeping pad can save ounces.</a:t>
            </a:r>
          </a:p>
          <a:p>
            <a:r>
              <a:rPr lang="en-US" dirty="0"/>
              <a:t> </a:t>
            </a:r>
            <a:r>
              <a:rPr lang="en-US" b="1" dirty="0" smtClean="0"/>
              <a:t>Sleeping </a:t>
            </a:r>
            <a:r>
              <a:rPr lang="en-US" b="1" dirty="0"/>
              <a:t>Pad Length</a:t>
            </a:r>
          </a:p>
          <a:p>
            <a:pPr lvl="1"/>
            <a:r>
              <a:rPr lang="en-US" dirty="0"/>
              <a:t>At a minimum, your shoulders and hips need to fit on a pad. Regular (typically 72 inches long) and long (typically 78-inch) pads will insulate your legs and feet—a big plus on chilly fall and winter trips. A short or 3/4-length pad (usually 47 or 48 inches) weighs less and packs smaller (you can put folded clothing or your pack under your legs and feet for some insulation).</a:t>
            </a:r>
          </a:p>
          <a:p>
            <a:r>
              <a:rPr lang="en-US" b="1" dirty="0" smtClean="0"/>
              <a:t>Sleeping </a:t>
            </a:r>
            <a:r>
              <a:rPr lang="en-US" b="1" dirty="0"/>
              <a:t>Pad Width</a:t>
            </a:r>
          </a:p>
          <a:p>
            <a:pPr lvl="1"/>
            <a:r>
              <a:rPr lang="en-US" dirty="0"/>
              <a:t>Nearly every pad offers a standard width of 20 inches. If you’re a large person or tend to roll around a lot, you may want a width of 25 or 30 inches (but consider the size of your tent to ensure you can fit two wider pads side by side). </a:t>
            </a:r>
            <a:endParaRPr lang="en-US" dirty="0" smtClean="0"/>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2096281" y="1200646"/>
            <a:ext cx="4735413" cy="1888904"/>
          </a:xfrm>
          <a:prstGeom prst="rect">
            <a:avLst/>
          </a:prstGeom>
        </p:spPr>
      </p:pic>
    </p:spTree>
    <p:extLst>
      <p:ext uri="{BB962C8B-B14F-4D97-AF65-F5344CB8AC3E}">
        <p14:creationId xmlns:p14="http://schemas.microsoft.com/office/powerpoint/2010/main" val="1425743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Sleeping </a:t>
            </a:r>
            <a:r>
              <a:rPr lang="en-US" dirty="0"/>
              <a:t>Pad </a:t>
            </a:r>
            <a:r>
              <a:rPr lang="en-US" dirty="0" smtClean="0"/>
              <a:t>Features</a:t>
            </a:r>
            <a:endParaRPr lang="en-US" dirty="0"/>
          </a:p>
        </p:txBody>
      </p:sp>
      <p:sp>
        <p:nvSpPr>
          <p:cNvPr id="3" name="Content Placeholder 2"/>
          <p:cNvSpPr>
            <a:spLocks noGrp="1"/>
          </p:cNvSpPr>
          <p:nvPr>
            <p:ph idx="1"/>
          </p:nvPr>
        </p:nvSpPr>
        <p:spPr>
          <a:xfrm>
            <a:off x="251520" y="1340768"/>
            <a:ext cx="4032448" cy="4739712"/>
          </a:xfrm>
        </p:spPr>
        <p:txBody>
          <a:bodyPr>
            <a:normAutofit/>
          </a:bodyPr>
          <a:lstStyle/>
          <a:p>
            <a:r>
              <a:rPr lang="en-US" b="1" dirty="0" smtClean="0"/>
              <a:t>Sleeping </a:t>
            </a:r>
            <a:r>
              <a:rPr lang="en-US" b="1" dirty="0"/>
              <a:t>Pad Inflation</a:t>
            </a:r>
          </a:p>
          <a:p>
            <a:pPr lvl="1"/>
            <a:r>
              <a:rPr lang="en-US" dirty="0"/>
              <a:t>Some pads have both a high-volume inflation valve and a deflation valve, which can speed air flow in or out. </a:t>
            </a:r>
            <a:endParaRPr lang="en-US" dirty="0" smtClean="0"/>
          </a:p>
          <a:p>
            <a:pPr lvl="1"/>
            <a:r>
              <a:rPr lang="en-US" dirty="0" smtClean="0"/>
              <a:t>Some </a:t>
            </a:r>
            <a:r>
              <a:rPr lang="en-US" dirty="0"/>
              <a:t>new pads have larger “neck” openings that allow fast inflation with fewer breaths</a:t>
            </a:r>
            <a:r>
              <a:rPr lang="en-US" dirty="0" smtClean="0"/>
              <a:t>.</a:t>
            </a:r>
            <a:endParaRPr lang="en-US" dirty="0"/>
          </a:p>
          <a:p>
            <a:r>
              <a:rPr lang="en-US" b="1" dirty="0" smtClean="0"/>
              <a:t>Sleeping </a:t>
            </a:r>
            <a:r>
              <a:rPr lang="en-US" b="1" dirty="0"/>
              <a:t>Pad Surfaces</a:t>
            </a:r>
          </a:p>
          <a:p>
            <a:pPr lvl="1"/>
            <a:r>
              <a:rPr lang="en-US" dirty="0"/>
              <a:t>If you're a restless sleeper, look for a pad with a textured or brushed-fabric surface. </a:t>
            </a:r>
            <a:endParaRPr lang="en-US" dirty="0" smtClean="0"/>
          </a:p>
          <a:p>
            <a:pPr lvl="1"/>
            <a:r>
              <a:rPr lang="en-US" dirty="0" smtClean="0"/>
              <a:t>This </a:t>
            </a:r>
            <a:r>
              <a:rPr lang="en-US" dirty="0"/>
              <a:t>helps keep you and your sleeping bag from sliding off during the night. </a:t>
            </a:r>
            <a:endParaRPr lang="en-US" dirty="0" smtClean="0"/>
          </a:p>
          <a:p>
            <a:pPr lvl="1"/>
            <a:r>
              <a:rPr lang="en-US" dirty="0" smtClean="0"/>
              <a:t>It </a:t>
            </a:r>
            <a:r>
              <a:rPr lang="en-US" dirty="0"/>
              <a:t>might also be quieter.</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8258" y="1191668"/>
            <a:ext cx="3408198" cy="227124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8258" y="3861049"/>
            <a:ext cx="3408198" cy="2271244"/>
          </a:xfrm>
          <a:prstGeom prst="rect">
            <a:avLst/>
          </a:prstGeom>
        </p:spPr>
      </p:pic>
      <p:sp>
        <p:nvSpPr>
          <p:cNvPr id="6" name="Rectangle 5"/>
          <p:cNvSpPr/>
          <p:nvPr/>
        </p:nvSpPr>
        <p:spPr>
          <a:xfrm>
            <a:off x="5910207" y="3458555"/>
            <a:ext cx="2124299" cy="369332"/>
          </a:xfrm>
          <a:prstGeom prst="rect">
            <a:avLst/>
          </a:prstGeom>
        </p:spPr>
        <p:txBody>
          <a:bodyPr wrap="none">
            <a:spAutoFit/>
          </a:bodyPr>
          <a:lstStyle/>
          <a:p>
            <a:r>
              <a:rPr lang="en-US" dirty="0">
                <a:solidFill>
                  <a:schemeClr val="tx1">
                    <a:lumMod val="65000"/>
                    <a:lumOff val="35000"/>
                  </a:schemeClr>
                </a:solidFill>
              </a:rPr>
              <a:t>Valve in inflate mode</a:t>
            </a:r>
          </a:p>
        </p:txBody>
      </p:sp>
      <p:sp>
        <p:nvSpPr>
          <p:cNvPr id="7" name="Rectangle 6"/>
          <p:cNvSpPr/>
          <p:nvPr/>
        </p:nvSpPr>
        <p:spPr>
          <a:xfrm>
            <a:off x="5879492" y="6132293"/>
            <a:ext cx="2185727" cy="369332"/>
          </a:xfrm>
          <a:prstGeom prst="rect">
            <a:avLst/>
          </a:prstGeom>
        </p:spPr>
        <p:txBody>
          <a:bodyPr wrap="none">
            <a:spAutoFit/>
          </a:bodyPr>
          <a:lstStyle/>
          <a:p>
            <a:r>
              <a:rPr lang="en-US" dirty="0">
                <a:solidFill>
                  <a:schemeClr val="tx1">
                    <a:lumMod val="65000"/>
                    <a:lumOff val="35000"/>
                  </a:schemeClr>
                </a:solidFill>
              </a:rPr>
              <a:t>Valve in deflate mode</a:t>
            </a:r>
          </a:p>
        </p:txBody>
      </p:sp>
    </p:spTree>
    <p:extLst>
      <p:ext uri="{BB962C8B-B14F-4D97-AF65-F5344CB8AC3E}">
        <p14:creationId xmlns:p14="http://schemas.microsoft.com/office/powerpoint/2010/main" val="3908012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Sleeping Pad </a:t>
            </a:r>
            <a:r>
              <a:rPr lang="en-US" dirty="0" smtClean="0"/>
              <a:t>Considerations</a:t>
            </a:r>
            <a:endParaRPr lang="en-US" dirty="0"/>
          </a:p>
        </p:txBody>
      </p:sp>
      <p:sp>
        <p:nvSpPr>
          <p:cNvPr id="3" name="Content Placeholder 2"/>
          <p:cNvSpPr>
            <a:spLocks noGrp="1"/>
          </p:cNvSpPr>
          <p:nvPr>
            <p:ph idx="1"/>
          </p:nvPr>
        </p:nvSpPr>
        <p:spPr>
          <a:xfrm>
            <a:off x="4283968" y="1340768"/>
            <a:ext cx="4608512" cy="5112568"/>
          </a:xfrm>
        </p:spPr>
        <p:txBody>
          <a:bodyPr>
            <a:normAutofit fontScale="92500" lnSpcReduction="10000"/>
          </a:bodyPr>
          <a:lstStyle/>
          <a:p>
            <a:r>
              <a:rPr lang="en-US" b="1" dirty="0"/>
              <a:t>Pad sleeves</a:t>
            </a:r>
            <a:r>
              <a:rPr lang="en-US" dirty="0"/>
              <a:t>: Some sleeping bags have an integrated sleeve to hold a pad. This keeps you and your sleeping bag from sliding off in the night. Check the sleeve width before you buy a pad.</a:t>
            </a:r>
          </a:p>
          <a:p>
            <a:r>
              <a:rPr lang="en-US" b="1" dirty="0"/>
              <a:t>Hand pumps</a:t>
            </a:r>
            <a:r>
              <a:rPr lang="en-US" dirty="0"/>
              <a:t>: If you don’t like expending breath after a long day of hiking, look for a pad with an integrated hand pump or purchase a bag-style hand pump that rolls up small and weighs only a couple ounces (sold separately).</a:t>
            </a:r>
          </a:p>
          <a:p>
            <a:r>
              <a:rPr lang="en-US" b="1" dirty="0"/>
              <a:t>Patch kits</a:t>
            </a:r>
            <a:r>
              <a:rPr lang="en-US" dirty="0"/>
              <a:t> are a good idea for backpacking. Find out whether they come with the pad or are sold separately. Be sure to understand how to patch a puncture before you leave home, in case you have to repair one in the dark.</a:t>
            </a:r>
          </a:p>
          <a:p>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9384" y="1484784"/>
            <a:ext cx="4094584" cy="4094584"/>
          </a:xfrm>
          <a:prstGeom prst="rect">
            <a:avLst/>
          </a:prstGeom>
        </p:spPr>
      </p:pic>
    </p:spTree>
    <p:extLst>
      <p:ext uri="{BB962C8B-B14F-4D97-AF65-F5344CB8AC3E}">
        <p14:creationId xmlns:p14="http://schemas.microsoft.com/office/powerpoint/2010/main" val="821714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Sleep </a:t>
            </a:r>
            <a:r>
              <a:rPr lang="en-US" dirty="0" smtClean="0"/>
              <a:t>System</a:t>
            </a:r>
            <a:endParaRPr lang="en-US" dirty="0"/>
          </a:p>
        </p:txBody>
      </p:sp>
      <p:sp>
        <p:nvSpPr>
          <p:cNvPr id="3" name="Content Placeholder 2"/>
          <p:cNvSpPr>
            <a:spLocks noGrp="1"/>
          </p:cNvSpPr>
          <p:nvPr>
            <p:ph idx="1"/>
          </p:nvPr>
        </p:nvSpPr>
        <p:spPr>
          <a:xfrm>
            <a:off x="251520" y="1340768"/>
            <a:ext cx="4608512" cy="5112568"/>
          </a:xfrm>
        </p:spPr>
        <p:txBody>
          <a:bodyPr>
            <a:normAutofit lnSpcReduction="10000"/>
          </a:bodyPr>
          <a:lstStyle/>
          <a:p>
            <a:r>
              <a:rPr lang="en-US" dirty="0"/>
              <a:t>A backpacking sleep system refers to the collection of gear and clothing used for sleeping in camp. </a:t>
            </a:r>
            <a:endParaRPr lang="en-US" dirty="0" smtClean="0"/>
          </a:p>
          <a:p>
            <a:r>
              <a:rPr lang="en-US" dirty="0" smtClean="0"/>
              <a:t>It’s </a:t>
            </a:r>
            <a:r>
              <a:rPr lang="en-US" dirty="0"/>
              <a:t>called a system because the items have to work together and complement one another to perform a common function. </a:t>
            </a:r>
            <a:endParaRPr lang="en-US" dirty="0" smtClean="0"/>
          </a:p>
          <a:p>
            <a:r>
              <a:rPr lang="en-US" dirty="0" smtClean="0"/>
              <a:t>The </a:t>
            </a:r>
            <a:r>
              <a:rPr lang="en-US" dirty="0"/>
              <a:t>common components of a sleep system are:</a:t>
            </a:r>
          </a:p>
          <a:p>
            <a:pPr lvl="1"/>
            <a:r>
              <a:rPr lang="en-US" dirty="0"/>
              <a:t>Sleeping bag or top quilt and pad attachment straps</a:t>
            </a:r>
          </a:p>
          <a:p>
            <a:pPr lvl="1"/>
            <a:r>
              <a:rPr lang="en-US" dirty="0"/>
              <a:t>Sleeping pad</a:t>
            </a:r>
          </a:p>
          <a:p>
            <a:pPr lvl="1"/>
            <a:r>
              <a:rPr lang="en-US" dirty="0"/>
              <a:t>Pillow</a:t>
            </a:r>
          </a:p>
          <a:p>
            <a:pPr lvl="1"/>
            <a:r>
              <a:rPr lang="en-US" dirty="0"/>
              <a:t>Long sleeve shirt</a:t>
            </a:r>
          </a:p>
          <a:p>
            <a:pPr lvl="1"/>
            <a:r>
              <a:rPr lang="en-US" dirty="0"/>
              <a:t>Long underwear bottoms</a:t>
            </a:r>
          </a:p>
          <a:p>
            <a:pPr lvl="1"/>
            <a:r>
              <a:rPr lang="en-US" dirty="0"/>
              <a:t>Fleece hat</a:t>
            </a:r>
          </a:p>
          <a:p>
            <a:pPr lvl="1"/>
            <a:r>
              <a:rPr lang="en-US" dirty="0"/>
              <a:t>Dry Socks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1484784"/>
            <a:ext cx="3933278" cy="2952328"/>
          </a:xfrm>
          <a:prstGeom prst="rect">
            <a:avLst/>
          </a:prstGeom>
        </p:spPr>
      </p:pic>
    </p:spTree>
    <p:extLst>
      <p:ext uri="{BB962C8B-B14F-4D97-AF65-F5344CB8AC3E}">
        <p14:creationId xmlns:p14="http://schemas.microsoft.com/office/powerpoint/2010/main" val="824577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Backpacking </a:t>
            </a:r>
            <a:r>
              <a:rPr lang="en-US" dirty="0" smtClean="0"/>
              <a:t>Pillow</a:t>
            </a:r>
            <a:endParaRPr lang="en-US" dirty="0"/>
          </a:p>
        </p:txBody>
      </p:sp>
      <p:sp>
        <p:nvSpPr>
          <p:cNvPr id="3" name="Content Placeholder 2"/>
          <p:cNvSpPr>
            <a:spLocks noGrp="1"/>
          </p:cNvSpPr>
          <p:nvPr>
            <p:ph idx="1"/>
          </p:nvPr>
        </p:nvSpPr>
        <p:spPr>
          <a:xfrm>
            <a:off x="251520" y="4005064"/>
            <a:ext cx="8640960" cy="2592288"/>
          </a:xfrm>
        </p:spPr>
        <p:txBody>
          <a:bodyPr>
            <a:normAutofit/>
          </a:bodyPr>
          <a:lstStyle/>
          <a:p>
            <a:r>
              <a:rPr lang="en-US" dirty="0"/>
              <a:t>While pillows may seem trivial and are often overlooked, they can make all the difference between sleeping like a baby and tossing and turning through the night. </a:t>
            </a:r>
            <a:endParaRPr lang="en-US" dirty="0" smtClean="0"/>
          </a:p>
          <a:p>
            <a:r>
              <a:rPr lang="en-US" dirty="0"/>
              <a:t>There are </a:t>
            </a:r>
            <a:r>
              <a:rPr lang="en-US" dirty="0" smtClean="0"/>
              <a:t>four </a:t>
            </a:r>
            <a:r>
              <a:rPr lang="en-US" dirty="0"/>
              <a:t>main types of camping pillows to choose from:</a:t>
            </a:r>
          </a:p>
          <a:p>
            <a:pPr lvl="1"/>
            <a:r>
              <a:rPr lang="en-US" dirty="0"/>
              <a:t>Air </a:t>
            </a:r>
            <a:r>
              <a:rPr lang="en-US" dirty="0" smtClean="0"/>
              <a:t>Pillows</a:t>
            </a:r>
          </a:p>
          <a:p>
            <a:pPr lvl="1"/>
            <a:r>
              <a:rPr lang="en-US" dirty="0" smtClean="0"/>
              <a:t>Foam/Filled Pillows</a:t>
            </a:r>
            <a:endParaRPr lang="en-US" dirty="0"/>
          </a:p>
          <a:p>
            <a:pPr lvl="1"/>
            <a:r>
              <a:rPr lang="en-US" dirty="0"/>
              <a:t>Stuff Sack </a:t>
            </a:r>
            <a:r>
              <a:rPr lang="en-US" dirty="0" smtClean="0"/>
              <a:t>Pillows</a:t>
            </a:r>
          </a:p>
          <a:p>
            <a:pPr lvl="1"/>
            <a:r>
              <a:rPr lang="en-US" dirty="0" smtClean="0"/>
              <a:t>Hybrid Pillows</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4672" b="7777"/>
          <a:stretch/>
        </p:blipFill>
        <p:spPr>
          <a:xfrm>
            <a:off x="1421904" y="1268760"/>
            <a:ext cx="6084168" cy="2664296"/>
          </a:xfrm>
          <a:prstGeom prst="rect">
            <a:avLst/>
          </a:prstGeom>
        </p:spPr>
      </p:pic>
    </p:spTree>
    <p:extLst>
      <p:ext uri="{BB962C8B-B14F-4D97-AF65-F5344CB8AC3E}">
        <p14:creationId xmlns:p14="http://schemas.microsoft.com/office/powerpoint/2010/main" val="1316201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Air Pillows</a:t>
            </a:r>
            <a:endParaRPr lang="en-US" dirty="0"/>
          </a:p>
        </p:txBody>
      </p:sp>
      <p:sp>
        <p:nvSpPr>
          <p:cNvPr id="4" name="Content Placeholder 3"/>
          <p:cNvSpPr>
            <a:spLocks noGrp="1"/>
          </p:cNvSpPr>
          <p:nvPr>
            <p:ph idx="1"/>
          </p:nvPr>
        </p:nvSpPr>
        <p:spPr>
          <a:xfrm>
            <a:off x="5004048" y="1340768"/>
            <a:ext cx="3888432" cy="4739712"/>
          </a:xfrm>
        </p:spPr>
        <p:txBody>
          <a:bodyPr/>
          <a:lstStyle/>
          <a:p>
            <a:r>
              <a:rPr lang="en-US" dirty="0"/>
              <a:t>Very small pillows with a baffled air chamber core. </a:t>
            </a:r>
            <a:endParaRPr lang="en-US" dirty="0" smtClean="0"/>
          </a:p>
          <a:p>
            <a:r>
              <a:rPr lang="en-US" dirty="0" smtClean="0"/>
              <a:t>They </a:t>
            </a:r>
            <a:r>
              <a:rPr lang="en-US" dirty="0"/>
              <a:t>can be inflated to the desired firmness level and once deflated, they pack down to the size of a deck of cards. </a:t>
            </a:r>
            <a:endParaRPr lang="en-US" dirty="0" smtClean="0"/>
          </a:p>
          <a:p>
            <a:r>
              <a:rPr lang="en-US" dirty="0" smtClean="0"/>
              <a:t>They </a:t>
            </a:r>
            <a:r>
              <a:rPr lang="en-US" dirty="0"/>
              <a:t>are comfortable, tiny and ultralight</a:t>
            </a:r>
            <a:r>
              <a:rPr lang="en-US" dirty="0" smtClean="0"/>
              <a:t>.</a:t>
            </a:r>
          </a:p>
          <a:p>
            <a:endParaRPr lang="en-US" dirty="0"/>
          </a:p>
          <a:p>
            <a:endParaRPr lang="en-US" dirty="0"/>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214" y="1340768"/>
            <a:ext cx="4570834" cy="4570834"/>
          </a:xfrm>
          <a:prstGeom prst="rect">
            <a:avLst/>
          </a:prstGeom>
        </p:spPr>
      </p:pic>
    </p:spTree>
    <p:extLst>
      <p:ext uri="{BB962C8B-B14F-4D97-AF65-F5344CB8AC3E}">
        <p14:creationId xmlns:p14="http://schemas.microsoft.com/office/powerpoint/2010/main" val="2659381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Foam/Filled Pillows</a:t>
            </a:r>
            <a:endParaRPr lang="en-US" dirty="0"/>
          </a:p>
        </p:txBody>
      </p:sp>
      <p:sp>
        <p:nvSpPr>
          <p:cNvPr id="3" name="Content Placeholder 2"/>
          <p:cNvSpPr>
            <a:spLocks noGrp="1"/>
          </p:cNvSpPr>
          <p:nvPr>
            <p:ph idx="1"/>
          </p:nvPr>
        </p:nvSpPr>
        <p:spPr>
          <a:xfrm>
            <a:off x="251520" y="1340768"/>
            <a:ext cx="3960440" cy="4739712"/>
          </a:xfrm>
        </p:spPr>
        <p:txBody>
          <a:bodyPr/>
          <a:lstStyle/>
          <a:p>
            <a:r>
              <a:rPr lang="en-US" dirty="0" smtClean="0"/>
              <a:t>Compact pillows stuffed with foam or down. </a:t>
            </a:r>
          </a:p>
          <a:p>
            <a:r>
              <a:rPr lang="en-US" dirty="0" smtClean="0"/>
              <a:t>Good for car camping, but can be heavy for backpacking depending on the nature of the trip. </a:t>
            </a:r>
          </a:p>
          <a:p>
            <a:r>
              <a:rPr lang="en-US" dirty="0" smtClean="0"/>
              <a:t>They are a very comfortable option.</a:t>
            </a:r>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45752" y="1357701"/>
            <a:ext cx="4484511" cy="2791379"/>
          </a:xfrm>
          <a:prstGeom prst="rect">
            <a:avLst/>
          </a:prstGeom>
        </p:spPr>
      </p:pic>
    </p:spTree>
    <p:extLst>
      <p:ext uri="{BB962C8B-B14F-4D97-AF65-F5344CB8AC3E}">
        <p14:creationId xmlns:p14="http://schemas.microsoft.com/office/powerpoint/2010/main" val="2322517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Stuff Sack Pillows</a:t>
            </a:r>
            <a:endParaRPr lang="en-US" dirty="0"/>
          </a:p>
        </p:txBody>
      </p:sp>
      <p:sp>
        <p:nvSpPr>
          <p:cNvPr id="3" name="Content Placeholder 2"/>
          <p:cNvSpPr>
            <a:spLocks noGrp="1"/>
          </p:cNvSpPr>
          <p:nvPr>
            <p:ph idx="1"/>
          </p:nvPr>
        </p:nvSpPr>
        <p:spPr>
          <a:xfrm>
            <a:off x="3923928" y="1340768"/>
            <a:ext cx="4968552" cy="4739712"/>
          </a:xfrm>
        </p:spPr>
        <p:txBody>
          <a:bodyPr/>
          <a:lstStyle/>
          <a:p>
            <a:r>
              <a:rPr lang="en-US" dirty="0"/>
              <a:t>The classic stuff-your-clothes-in-a-stuff-sack-and-call-it-good </a:t>
            </a:r>
            <a:r>
              <a:rPr lang="en-US" dirty="0" smtClean="0"/>
              <a:t>pillow.</a:t>
            </a:r>
          </a:p>
          <a:p>
            <a:r>
              <a:rPr lang="en-US" dirty="0"/>
              <a:t>Some manufacturers even make stuff sacks designed for this purpose, with a fleece covering for comfort. </a:t>
            </a:r>
            <a:endParaRPr lang="en-US" dirty="0" smtClean="0"/>
          </a:p>
          <a:p>
            <a:r>
              <a:rPr lang="en-US" dirty="0" smtClean="0"/>
              <a:t>While </a:t>
            </a:r>
            <a:r>
              <a:rPr lang="en-US" dirty="0"/>
              <a:t>this is not the most comfortable option when compared to a pillow that is dedicated to the purpose, if you do have spare clothing on hand this can be worth a try to see if it’s comfortable enough for you since this would be the lightest option out there. </a:t>
            </a:r>
          </a:p>
          <a:p>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520" y="1443251"/>
            <a:ext cx="3742267" cy="2267373"/>
          </a:xfrm>
          <a:prstGeom prst="rect">
            <a:avLst/>
          </a:prstGeom>
        </p:spPr>
      </p:pic>
    </p:spTree>
    <p:extLst>
      <p:ext uri="{BB962C8B-B14F-4D97-AF65-F5344CB8AC3E}">
        <p14:creationId xmlns:p14="http://schemas.microsoft.com/office/powerpoint/2010/main" val="3073294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Hybrid </a:t>
            </a:r>
            <a:r>
              <a:rPr lang="en-US" dirty="0" smtClean="0"/>
              <a:t>Pillows</a:t>
            </a:r>
            <a:endParaRPr lang="en-US" dirty="0"/>
          </a:p>
        </p:txBody>
      </p:sp>
      <p:sp>
        <p:nvSpPr>
          <p:cNvPr id="3" name="Content Placeholder 2"/>
          <p:cNvSpPr>
            <a:spLocks noGrp="1"/>
          </p:cNvSpPr>
          <p:nvPr>
            <p:ph idx="1"/>
          </p:nvPr>
        </p:nvSpPr>
        <p:spPr>
          <a:xfrm>
            <a:off x="251520" y="1340768"/>
            <a:ext cx="4824536" cy="4739712"/>
          </a:xfrm>
        </p:spPr>
        <p:txBody>
          <a:bodyPr>
            <a:normAutofit lnSpcReduction="10000"/>
          </a:bodyPr>
          <a:lstStyle/>
          <a:p>
            <a:r>
              <a:rPr lang="en-US" b="1" dirty="0"/>
              <a:t>Hybrid </a:t>
            </a:r>
            <a:r>
              <a:rPr lang="en-US" b="1" dirty="0" smtClean="0"/>
              <a:t>Pillow:</a:t>
            </a:r>
            <a:r>
              <a:rPr lang="en-US" dirty="0" smtClean="0"/>
              <a:t> An inflatable pillow </a:t>
            </a:r>
            <a:r>
              <a:rPr lang="en-US" dirty="0"/>
              <a:t>that features an internal air chamber for height, but also has a cover of some type with at least a thin layer of cushioning – foam, down, or synthetic insulation. </a:t>
            </a:r>
            <a:endParaRPr lang="en-US" dirty="0" smtClean="0"/>
          </a:p>
          <a:p>
            <a:r>
              <a:rPr lang="en-US" dirty="0" smtClean="0"/>
              <a:t>This </a:t>
            </a:r>
            <a:r>
              <a:rPr lang="en-US" dirty="0"/>
              <a:t>additional layer will add an ounce or two, but helps offset any balloon type impression you can get for air chamber only solutions. </a:t>
            </a:r>
            <a:endParaRPr lang="en-US" dirty="0" smtClean="0"/>
          </a:p>
          <a:p>
            <a:r>
              <a:rPr lang="en-US" dirty="0" smtClean="0"/>
              <a:t>Since </a:t>
            </a:r>
            <a:r>
              <a:rPr lang="en-US" dirty="0"/>
              <a:t>the outer cover and layer is thin, these types of pillows are light enough – usually 3-5 ounces, and still pack small. </a:t>
            </a:r>
            <a:endParaRPr lang="en-US" dirty="0" smtClean="0"/>
          </a:p>
          <a:p>
            <a:r>
              <a:rPr lang="en-US" dirty="0" smtClean="0"/>
              <a:t>As </a:t>
            </a:r>
            <a:r>
              <a:rPr lang="en-US" dirty="0"/>
              <a:t>a bonus, some warmth is to be had with the addition of the synthetic, down, or foam layer. </a:t>
            </a:r>
          </a:p>
        </p:txBody>
      </p:sp>
      <p:pic>
        <p:nvPicPr>
          <p:cNvPr id="4" name="Picture 3"/>
          <p:cNvPicPr>
            <a:picLocks noChangeAspect="1"/>
          </p:cNvPicPr>
          <p:nvPr/>
        </p:nvPicPr>
        <p:blipFill rotWithShape="1">
          <a:blip r:embed="rId2">
            <a:clrChange>
              <a:clrFrom>
                <a:srgbClr val="F1F1F1"/>
              </a:clrFrom>
              <a:clrTo>
                <a:srgbClr val="F1F1F1">
                  <a:alpha val="0"/>
                </a:srgbClr>
              </a:clrTo>
            </a:clrChange>
            <a:extLst>
              <a:ext uri="{28A0092B-C50C-407E-A947-70E740481C1C}">
                <a14:useLocalDpi xmlns:a14="http://schemas.microsoft.com/office/drawing/2010/main" val="0"/>
              </a:ext>
            </a:extLst>
          </a:blip>
          <a:srcRect l="24717" t="15750" r="24884" b="18101"/>
          <a:stretch/>
        </p:blipFill>
        <p:spPr>
          <a:xfrm>
            <a:off x="4860032" y="1124744"/>
            <a:ext cx="4169606" cy="2736304"/>
          </a:xfrm>
          <a:prstGeom prst="rect">
            <a:avLst/>
          </a:prstGeom>
        </p:spPr>
      </p:pic>
      <p:pic>
        <p:nvPicPr>
          <p:cNvPr id="5" name="Picture 4"/>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10625" t="2059" r="11414" b="2059"/>
          <a:stretch/>
        </p:blipFill>
        <p:spPr>
          <a:xfrm>
            <a:off x="5220072" y="3750991"/>
            <a:ext cx="3528392" cy="2779945"/>
          </a:xfrm>
          <a:prstGeom prst="rect">
            <a:avLst/>
          </a:prstGeom>
        </p:spPr>
      </p:pic>
    </p:spTree>
    <p:extLst>
      <p:ext uri="{BB962C8B-B14F-4D97-AF65-F5344CB8AC3E}">
        <p14:creationId xmlns:p14="http://schemas.microsoft.com/office/powerpoint/2010/main" val="3046313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p:cNvGrpSpPr/>
          <p:nvPr/>
        </p:nvGrpSpPr>
        <p:grpSpPr>
          <a:xfrm>
            <a:off x="179512" y="2742994"/>
            <a:ext cx="4395098" cy="2528208"/>
            <a:chOff x="1413156" y="2397864"/>
            <a:chExt cx="4489446" cy="2528208"/>
          </a:xfrm>
        </p:grpSpPr>
        <p:sp>
          <p:nvSpPr>
            <p:cNvPr id="19" name="Text Box 4"/>
            <p:cNvSpPr txBox="1">
              <a:spLocks noChangeArrowheads="1"/>
            </p:cNvSpPr>
            <p:nvPr/>
          </p:nvSpPr>
          <p:spPr bwMode="auto">
            <a:xfrm>
              <a:off x="2865791" y="2397864"/>
              <a:ext cx="1584176" cy="9233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fontAlgn="base">
                <a:spcBef>
                  <a:spcPct val="0"/>
                </a:spcBef>
                <a:spcAft>
                  <a:spcPct val="0"/>
                </a:spcAft>
              </a:pPr>
              <a:r>
                <a:rPr kumimoji="1" lang="en-US" altLang="ko-KR" sz="5400" b="1" dirty="0" smtClean="0">
                  <a:solidFill>
                    <a:srgbClr val="66A9B8"/>
                  </a:solidFill>
                  <a:latin typeface="+mj-lt"/>
                  <a:ea typeface="맑은 고딕" pitchFamily="50" charset="-127"/>
                  <a:cs typeface="굴림" pitchFamily="50" charset="-127"/>
                </a:rPr>
                <a:t>03</a:t>
              </a:r>
              <a:endParaRPr kumimoji="1" lang="ko-KR" altLang="ko-KR" sz="5400" b="1" dirty="0">
                <a:solidFill>
                  <a:srgbClr val="66A9B8"/>
                </a:solidFill>
                <a:latin typeface="+mj-lt"/>
                <a:ea typeface="맑은 고딕" pitchFamily="50" charset="-127"/>
                <a:cs typeface="굴림" pitchFamily="50" charset="-127"/>
              </a:endParaRPr>
            </a:p>
          </p:txBody>
        </p:sp>
        <p:sp>
          <p:nvSpPr>
            <p:cNvPr id="20" name="Text Box 5"/>
            <p:cNvSpPr txBox="1">
              <a:spLocks noChangeArrowheads="1"/>
            </p:cNvSpPr>
            <p:nvPr/>
          </p:nvSpPr>
          <p:spPr bwMode="auto">
            <a:xfrm>
              <a:off x="1413156" y="3171746"/>
              <a:ext cx="4489446" cy="17543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kumimoji="1" lang="en-US" altLang="ko-KR" sz="3200" b="1" dirty="0">
                  <a:solidFill>
                    <a:srgbClr val="66A9B8"/>
                  </a:solidFill>
                  <a:latin typeface="+mj-lt"/>
                  <a:ea typeface="맑은 고딕" pitchFamily="50" charset="-127"/>
                  <a:cs typeface="굴림" pitchFamily="50" charset="-127"/>
                </a:rPr>
                <a:t> </a:t>
              </a:r>
              <a:r>
                <a:rPr kumimoji="1" lang="en-US" altLang="ko-KR" sz="5400" b="1" dirty="0" smtClean="0">
                  <a:solidFill>
                    <a:srgbClr val="66A9B8"/>
                  </a:solidFill>
                  <a:latin typeface="+mj-lt"/>
                  <a:ea typeface="맑은 고딕" pitchFamily="50" charset="-127"/>
                  <a:cs typeface="굴림" pitchFamily="50" charset="-127"/>
                </a:rPr>
                <a:t>Sleeping Clothes</a:t>
              </a:r>
              <a:endParaRPr kumimoji="1" lang="en-US" altLang="ko-KR" sz="5400" b="1" dirty="0">
                <a:solidFill>
                  <a:srgbClr val="66A9B8"/>
                </a:solidFill>
                <a:latin typeface="+mj-lt"/>
                <a:ea typeface="맑은 고딕" pitchFamily="50" charset="-127"/>
                <a:cs typeface="굴림" pitchFamily="50" charset="-127"/>
              </a:endParaRPr>
            </a:p>
          </p:txBody>
        </p:sp>
        <p:sp>
          <p:nvSpPr>
            <p:cNvPr id="14" name="직사각형 13"/>
            <p:cNvSpPr/>
            <p:nvPr/>
          </p:nvSpPr>
          <p:spPr>
            <a:xfrm>
              <a:off x="3331591" y="3321194"/>
              <a:ext cx="2502024" cy="246221"/>
            </a:xfrm>
            <a:prstGeom prst="rect">
              <a:avLst/>
            </a:prstGeom>
          </p:spPr>
          <p:txBody>
            <a:bodyPr wrap="square">
              <a:spAutoFit/>
            </a:bodyPr>
            <a:lstStyle/>
            <a:p>
              <a:pPr lvl="0" algn="ctr">
                <a:lnSpc>
                  <a:spcPts val="1200"/>
                </a:lnSpc>
                <a:defRPr/>
              </a:pPr>
              <a:endParaRPr lang="en-US" altLang="ko-KR" sz="1100" dirty="0">
                <a:solidFill>
                  <a:schemeClr val="bg1"/>
                </a:solidFill>
                <a:latin typeface="+mj-lt"/>
                <a:ea typeface="맑은 고딕" pitchFamily="50" charset="-127"/>
                <a:cs typeface="굴림" pitchFamily="50" charset="-127"/>
              </a:endParaRPr>
            </a:p>
          </p:txBody>
        </p:sp>
      </p:grpSp>
      <p:sp>
        <p:nvSpPr>
          <p:cNvPr id="12" name="Text Box 9"/>
          <p:cNvSpPr txBox="1">
            <a:spLocks noChangeArrowheads="1"/>
          </p:cNvSpPr>
          <p:nvPr/>
        </p:nvSpPr>
        <p:spPr bwMode="auto">
          <a:xfrm>
            <a:off x="4788024" y="3516876"/>
            <a:ext cx="3462089" cy="7275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marL="347663" marR="0" indent="-347663" fontAlgn="base">
              <a:lnSpc>
                <a:spcPct val="200000"/>
              </a:lnSpc>
              <a:spcBef>
                <a:spcPct val="0"/>
              </a:spcBef>
              <a:spcAft>
                <a:spcPct val="0"/>
              </a:spcAft>
              <a:buClrTx/>
              <a:buSzTx/>
              <a:buFont typeface="+mj-lt"/>
              <a:buAutoNum type="arabicPeriod"/>
              <a:tabLst/>
            </a:pPr>
            <a:r>
              <a:rPr kumimoji="1" lang="en-US" altLang="ko-KR" sz="2400" dirty="0" smtClean="0">
                <a:solidFill>
                  <a:schemeClr val="bg1"/>
                </a:solidFill>
                <a:latin typeface="+mj-lt"/>
                <a:ea typeface="맑은 고딕" pitchFamily="50" charset="-127"/>
                <a:cs typeface="굴림" pitchFamily="50" charset="-127"/>
              </a:rPr>
              <a:t>Sleeping Clothes</a:t>
            </a:r>
            <a:endParaRPr kumimoji="1" lang="en-US" altLang="ko-KR" sz="2400" dirty="0">
              <a:solidFill>
                <a:schemeClr val="bg1"/>
              </a:solidFill>
              <a:latin typeface="+mj-lt"/>
              <a:ea typeface="맑은 고딕" pitchFamily="50" charset="-127"/>
              <a:cs typeface="굴림" pitchFamily="50" charset="-127"/>
            </a:endParaRPr>
          </a:p>
        </p:txBody>
      </p:sp>
    </p:spTree>
    <p:extLst>
      <p:ext uri="{BB962C8B-B14F-4D97-AF65-F5344CB8AC3E}">
        <p14:creationId xmlns:p14="http://schemas.microsoft.com/office/powerpoint/2010/main" val="3751187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Sleeping Clothes</a:t>
            </a:r>
            <a:endParaRPr lang="en-US" dirty="0"/>
          </a:p>
        </p:txBody>
      </p:sp>
      <p:sp>
        <p:nvSpPr>
          <p:cNvPr id="3" name="Content Placeholder 2"/>
          <p:cNvSpPr>
            <a:spLocks noGrp="1"/>
          </p:cNvSpPr>
          <p:nvPr>
            <p:ph idx="1"/>
          </p:nvPr>
        </p:nvSpPr>
        <p:spPr>
          <a:xfrm>
            <a:off x="4283968" y="1268760"/>
            <a:ext cx="4680520" cy="3312368"/>
          </a:xfrm>
        </p:spPr>
        <p:txBody>
          <a:bodyPr>
            <a:normAutofit lnSpcReduction="10000"/>
          </a:bodyPr>
          <a:lstStyle/>
          <a:p>
            <a:r>
              <a:rPr lang="en-US" dirty="0" smtClean="0">
                <a:ea typeface="Times New Roman" panose="02020603050405020304" pitchFamily="18" charset="0"/>
              </a:rPr>
              <a:t>Accumulated </a:t>
            </a:r>
            <a:r>
              <a:rPr lang="en-US" dirty="0">
                <a:ea typeface="Times New Roman" panose="02020603050405020304" pitchFamily="18" charset="0"/>
              </a:rPr>
              <a:t>body oils, sweat and dirt can rob your sleeping bag of its insulating power. </a:t>
            </a:r>
            <a:r>
              <a:rPr lang="en-US" dirty="0" smtClean="0">
                <a:ea typeface="Times New Roman" panose="02020603050405020304" pitchFamily="18" charset="0"/>
              </a:rPr>
              <a:t>Don't go to </a:t>
            </a:r>
            <a:r>
              <a:rPr lang="en-US" dirty="0">
                <a:ea typeface="Times New Roman" panose="02020603050405020304" pitchFamily="18" charset="0"/>
              </a:rPr>
              <a:t>bed in the same clothes you hiked in. You'll drag dirt into the bag with you, and you're likely to sleep colder because of accumulated perspiration in the clothes (even if they feel dry). </a:t>
            </a:r>
            <a:endParaRPr lang="en-US" dirty="0" smtClean="0">
              <a:ea typeface="Times New Roman" panose="02020603050405020304" pitchFamily="18" charset="0"/>
            </a:endParaRPr>
          </a:p>
          <a:p>
            <a:r>
              <a:rPr lang="en-US" dirty="0" smtClean="0">
                <a:ea typeface="Times New Roman" panose="02020603050405020304" pitchFamily="18" charset="0"/>
              </a:rPr>
              <a:t>Never </a:t>
            </a:r>
            <a:r>
              <a:rPr lang="en-US" dirty="0">
                <a:ea typeface="Times New Roman" panose="02020603050405020304" pitchFamily="18" charset="0"/>
              </a:rPr>
              <a:t>sleep in the clothes you cooked or ate in. This is extremely important in bear country</a:t>
            </a:r>
            <a:r>
              <a:rPr lang="en-US" dirty="0" smtClean="0">
                <a:ea typeface="Times New Roman" panose="02020603050405020304" pitchFamily="18" charset="0"/>
              </a:rPr>
              <a:t>!</a:t>
            </a:r>
            <a:r>
              <a:rPr lang="en-US" dirty="0"/>
              <a:t> </a:t>
            </a:r>
            <a:endParaRPr lang="en-US" dirty="0" smtClean="0"/>
          </a:p>
        </p:txBody>
      </p:sp>
      <p:pic>
        <p:nvPicPr>
          <p:cNvPr id="6" name="Picture 5"/>
          <p:cNvPicPr>
            <a:picLocks noChangeAspect="1"/>
          </p:cNvPicPr>
          <p:nvPr/>
        </p:nvPicPr>
        <p:blipFill rotWithShape="1">
          <a:blip r:embed="rId2"/>
          <a:srcRect l="7424"/>
          <a:stretch/>
        </p:blipFill>
        <p:spPr>
          <a:xfrm>
            <a:off x="330631" y="1412777"/>
            <a:ext cx="3904627" cy="2808312"/>
          </a:xfrm>
          <a:prstGeom prst="rect">
            <a:avLst/>
          </a:prstGeom>
        </p:spPr>
      </p:pic>
      <p:sp>
        <p:nvSpPr>
          <p:cNvPr id="7" name="Content Placeholder 2"/>
          <p:cNvSpPr txBox="1">
            <a:spLocks/>
          </p:cNvSpPr>
          <p:nvPr/>
        </p:nvSpPr>
        <p:spPr>
          <a:xfrm>
            <a:off x="251520" y="4437112"/>
            <a:ext cx="8640960" cy="172819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1pPr>
            <a:lvl2pPr marL="800100" indent="-342900" algn="l" defTabSz="914400" rtl="0" eaLnBrk="1" latinLnBrk="0" hangingPunct="1">
              <a:spcBef>
                <a:spcPct val="20000"/>
              </a:spcBef>
              <a:buFont typeface="Calibri Light" panose="020F0302020204030204" pitchFamily="34" charset="0"/>
              <a:buChar char="–"/>
              <a:defRPr lang="ko-KR" altLang="en-US" sz="1600" i="0" kern="1200" baseline="0">
                <a:solidFill>
                  <a:schemeClr val="tx1">
                    <a:lumMod val="65000"/>
                    <a:lumOff val="35000"/>
                  </a:schemeClr>
                </a:solidFill>
                <a:latin typeface="+mn-lt"/>
                <a:ea typeface="맑은 고딕" pitchFamily="50" charset="-127"/>
                <a:cs typeface="+mn-cs"/>
              </a:defRPr>
            </a:lvl2pPr>
            <a:lvl3pPr marL="1257300" indent="-342900" algn="l" defTabSz="914400" rtl="0" eaLnBrk="1" latinLnBrk="0" hangingPunct="1">
              <a:spcBef>
                <a:spcPct val="20000"/>
              </a:spcBef>
              <a:buFont typeface="Courier New" panose="02070309020205020404" pitchFamily="49" charset="0"/>
              <a:buChar char="o"/>
              <a:defRPr lang="ko-KR" altLang="en-US" sz="1400" i="0" kern="1200" baseline="0">
                <a:solidFill>
                  <a:schemeClr val="tx1">
                    <a:lumMod val="65000"/>
                    <a:lumOff val="35000"/>
                  </a:schemeClr>
                </a:solidFill>
                <a:latin typeface="+mn-lt"/>
                <a:ea typeface="맑은 고딕" pitchFamily="50" charset="-127"/>
                <a:cs typeface="+mn-cs"/>
              </a:defRPr>
            </a:lvl3pPr>
            <a:lvl4pPr marL="17145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4pPr>
            <a:lvl5pPr marL="2171700" indent="-342900" algn="l" defTabSz="914400" rtl="0" eaLnBrk="1" latinLnBrk="0" hangingPunct="1">
              <a:spcBef>
                <a:spcPct val="20000"/>
              </a:spcBef>
              <a:buFont typeface="Arial" pitchFamily="34" charset="0"/>
              <a:buChar char="•"/>
              <a:defRPr lang="ko-KR" altLang="en-US" sz="2000" i="0" kern="1200" baseline="0">
                <a:solidFill>
                  <a:schemeClr val="tx1">
                    <a:lumMod val="65000"/>
                    <a:lumOff val="35000"/>
                  </a:schemeClr>
                </a:solidFill>
                <a:latin typeface="+mn-lt"/>
                <a:ea typeface="맑은 고딕"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Sleep in clean, warm, and comfy clothes such as a long top and bottom reserved only for sleeping.</a:t>
            </a:r>
          </a:p>
          <a:p>
            <a:r>
              <a:rPr lang="en-US" dirty="0" smtClean="0"/>
              <a:t>Wear a hat if it’s cold.</a:t>
            </a:r>
          </a:p>
          <a:p>
            <a:r>
              <a:rPr lang="en-US" dirty="0" smtClean="0"/>
              <a:t>A lightweight pair of socks adds the final touch.</a:t>
            </a:r>
          </a:p>
          <a:p>
            <a:r>
              <a:rPr lang="en-US" dirty="0" smtClean="0"/>
              <a:t>Keep your sleepwear in a stow bag separate from your smelly hiking clothes.</a:t>
            </a:r>
            <a:endParaRPr lang="en-US" dirty="0"/>
          </a:p>
        </p:txBody>
      </p:sp>
    </p:spTree>
    <p:extLst>
      <p:ext uri="{BB962C8B-B14F-4D97-AF65-F5344CB8AC3E}">
        <p14:creationId xmlns:p14="http://schemas.microsoft.com/office/powerpoint/2010/main" val="2247841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Choose Sleeping Bags for Backpacking </a:t>
            </a:r>
          </a:p>
        </p:txBody>
      </p:sp>
      <p:sp>
        <p:nvSpPr>
          <p:cNvPr id="3" name="Content Placeholder 2"/>
          <p:cNvSpPr>
            <a:spLocks noGrp="1"/>
          </p:cNvSpPr>
          <p:nvPr>
            <p:ph idx="1"/>
          </p:nvPr>
        </p:nvSpPr>
        <p:spPr>
          <a:xfrm>
            <a:off x="251520" y="1340768"/>
            <a:ext cx="5256584" cy="5184576"/>
          </a:xfrm>
        </p:spPr>
        <p:txBody>
          <a:bodyPr/>
          <a:lstStyle/>
          <a:p>
            <a:r>
              <a:rPr lang="en-US" dirty="0"/>
              <a:t>When deciding on a sleeping bag for backpacking, consider these key factors:</a:t>
            </a:r>
          </a:p>
          <a:p>
            <a:pPr lvl="1"/>
            <a:r>
              <a:rPr lang="en-US" b="1" dirty="0"/>
              <a:t>Temperature rating:</a:t>
            </a:r>
            <a:r>
              <a:rPr lang="en-US" dirty="0"/>
              <a:t> Choose a sleeping bag rated a little bit lower than the typical low temperatures you anticipate on your backpacking trips.</a:t>
            </a:r>
          </a:p>
          <a:p>
            <a:pPr lvl="1"/>
            <a:r>
              <a:rPr lang="en-US" b="1" dirty="0"/>
              <a:t>Sleep system</a:t>
            </a:r>
            <a:r>
              <a:rPr lang="en-US" dirty="0"/>
              <a:t>: Being comfortable at a particular temperature depends on many other variables, especially the R-value of your sleeping pad, the other key component of your sleep system.</a:t>
            </a:r>
          </a:p>
          <a:p>
            <a:pPr lvl="1"/>
            <a:r>
              <a:rPr lang="en-US" b="1" dirty="0"/>
              <a:t>Type of insulation:</a:t>
            </a:r>
            <a:r>
              <a:rPr lang="en-US" dirty="0"/>
              <a:t> The big choice is down vs. synthetic. Each has its pros and cons, explained below.</a:t>
            </a:r>
          </a:p>
          <a:p>
            <a:pPr lvl="1"/>
            <a:r>
              <a:rPr lang="en-US" b="1" dirty="0"/>
              <a:t>Weight:</a:t>
            </a:r>
            <a:r>
              <a:rPr lang="en-US" dirty="0"/>
              <a:t> The quality of your insulation and the cut of your bag are the big factors. When you compare weights, compare bags with the same temperature rating.</a:t>
            </a:r>
          </a:p>
          <a:p>
            <a:pPr lvl="1"/>
            <a:r>
              <a:rPr lang="en-US" b="1" dirty="0"/>
              <a:t>Features:</a:t>
            </a:r>
            <a:r>
              <a:rPr lang="en-US" dirty="0"/>
              <a:t> Consider the extras that make your bag work best for you, including types of adjustment features, stash pockets, pad compatibility and more.</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1988840"/>
            <a:ext cx="3456384" cy="2304256"/>
          </a:xfrm>
          <a:prstGeom prst="rect">
            <a:avLst/>
          </a:prstGeom>
        </p:spPr>
      </p:pic>
    </p:spTree>
    <p:extLst>
      <p:ext uri="{BB962C8B-B14F-4D97-AF65-F5344CB8AC3E}">
        <p14:creationId xmlns:p14="http://schemas.microsoft.com/office/powerpoint/2010/main" val="3853378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Difference Between a Backpacking and a Camping Sleeping Bag</a:t>
            </a:r>
          </a:p>
        </p:txBody>
      </p:sp>
      <p:sp>
        <p:nvSpPr>
          <p:cNvPr id="3" name="Content Placeholder 2"/>
          <p:cNvSpPr>
            <a:spLocks noGrp="1"/>
          </p:cNvSpPr>
          <p:nvPr>
            <p:ph idx="1"/>
          </p:nvPr>
        </p:nvSpPr>
        <p:spPr>
          <a:xfrm>
            <a:off x="3923928" y="1340768"/>
            <a:ext cx="4968552" cy="4739712"/>
          </a:xfrm>
        </p:spPr>
        <p:txBody>
          <a:bodyPr/>
          <a:lstStyle/>
          <a:p>
            <a:r>
              <a:rPr lang="en-US" dirty="0"/>
              <a:t>In general, backpacking bags differ from camping bags in three ways:</a:t>
            </a:r>
          </a:p>
          <a:p>
            <a:pPr lvl="1"/>
            <a:r>
              <a:rPr lang="en-US" dirty="0"/>
              <a:t>They are more lightweight.</a:t>
            </a:r>
          </a:p>
          <a:p>
            <a:pPr lvl="1"/>
            <a:r>
              <a:rPr lang="en-US" dirty="0"/>
              <a:t>They pack down smaller.</a:t>
            </a:r>
          </a:p>
          <a:p>
            <a:pPr lvl="1"/>
            <a:r>
              <a:rPr lang="en-US" dirty="0"/>
              <a:t>They are more efficient, providing more warmth for the weight.</a:t>
            </a:r>
          </a:p>
          <a:p>
            <a:r>
              <a:rPr lang="en-US" dirty="0" smtClean="0"/>
              <a:t>If </a:t>
            </a:r>
            <a:r>
              <a:rPr lang="en-US" dirty="0"/>
              <a:t>you’ll be doing both activities, go with a backpacking bag because every ounce counts when you carry it in a pack rather than in a car.</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3740299"/>
            <a:ext cx="3384376" cy="273736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202127"/>
            <a:ext cx="3384376" cy="2352142"/>
          </a:xfrm>
          <a:prstGeom prst="rect">
            <a:avLst/>
          </a:prstGeom>
        </p:spPr>
      </p:pic>
    </p:spTree>
    <p:extLst>
      <p:ext uri="{BB962C8B-B14F-4D97-AF65-F5344CB8AC3E}">
        <p14:creationId xmlns:p14="http://schemas.microsoft.com/office/powerpoint/2010/main" val="1603676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dirty="0"/>
              <a:t>Understanding Sleeping Bag Temperature </a:t>
            </a:r>
            <a:r>
              <a:rPr lang="da-DK" dirty="0" smtClean="0"/>
              <a:t>Ratings</a:t>
            </a:r>
            <a:endParaRPr lang="en-US" dirty="0"/>
          </a:p>
        </p:txBody>
      </p:sp>
      <p:sp>
        <p:nvSpPr>
          <p:cNvPr id="3" name="Content Placeholder 2"/>
          <p:cNvSpPr>
            <a:spLocks noGrp="1"/>
          </p:cNvSpPr>
          <p:nvPr>
            <p:ph idx="1"/>
          </p:nvPr>
        </p:nvSpPr>
        <p:spPr>
          <a:xfrm>
            <a:off x="251520" y="1340768"/>
            <a:ext cx="4392488" cy="5112568"/>
          </a:xfrm>
        </p:spPr>
        <p:txBody>
          <a:bodyPr/>
          <a:lstStyle/>
          <a:p>
            <a:r>
              <a:rPr lang="en-US" dirty="0"/>
              <a:t>A sleeping bag's temperature rating identifies the lowest temperature at which a bag was designed to keep an “average sleeper” warm. </a:t>
            </a:r>
            <a:endParaRPr lang="en-US" dirty="0" smtClean="0"/>
          </a:p>
          <a:p>
            <a:r>
              <a:rPr lang="en-US" dirty="0" smtClean="0"/>
              <a:t>For </a:t>
            </a:r>
            <a:r>
              <a:rPr lang="en-US" dirty="0"/>
              <a:t>starters, you want to select a sleeping bag with a temperature rating that’s lower than the lowest temperature you expect to encounter. </a:t>
            </a:r>
            <a:endParaRPr lang="en-US" dirty="0" smtClean="0"/>
          </a:p>
          <a:p>
            <a:r>
              <a:rPr lang="en-US" dirty="0" smtClean="0"/>
              <a:t>When </a:t>
            </a:r>
            <a:r>
              <a:rPr lang="en-US" dirty="0"/>
              <a:t>in doubt, choosing a bag with a lower temperature rating is wise because you can always open up a bag to cool down when conditions are warmer.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484784"/>
            <a:ext cx="4453749" cy="2664296"/>
          </a:xfrm>
          <a:prstGeom prst="rect">
            <a:avLst/>
          </a:prstGeom>
        </p:spPr>
      </p:pic>
    </p:spTree>
    <p:extLst>
      <p:ext uri="{BB962C8B-B14F-4D97-AF65-F5344CB8AC3E}">
        <p14:creationId xmlns:p14="http://schemas.microsoft.com/office/powerpoint/2010/main" val="1533186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Understanding Sleeping Bag Temperature Ratings</a:t>
            </a:r>
            <a:endParaRPr lang="en-US" dirty="0"/>
          </a:p>
        </p:txBody>
      </p:sp>
      <p:sp>
        <p:nvSpPr>
          <p:cNvPr id="3" name="Content Placeholder 2"/>
          <p:cNvSpPr>
            <a:spLocks noGrp="1"/>
          </p:cNvSpPr>
          <p:nvPr>
            <p:ph idx="1"/>
          </p:nvPr>
        </p:nvSpPr>
        <p:spPr>
          <a:xfrm>
            <a:off x="179512" y="1340768"/>
            <a:ext cx="5256584" cy="5112568"/>
          </a:xfrm>
        </p:spPr>
        <p:txBody>
          <a:bodyPr>
            <a:normAutofit fontScale="92500" lnSpcReduction="10000"/>
          </a:bodyPr>
          <a:lstStyle/>
          <a:p>
            <a:r>
              <a:rPr lang="en-US" dirty="0"/>
              <a:t>Having a spec for easy comparison is useful, but it’s important to understand more about temperature ratings and the terms attached to those ratings. </a:t>
            </a:r>
            <a:endParaRPr lang="en-US" dirty="0" smtClean="0"/>
          </a:p>
          <a:p>
            <a:r>
              <a:rPr lang="en-US" dirty="0" smtClean="0"/>
              <a:t>Here </a:t>
            </a:r>
            <a:r>
              <a:rPr lang="en-US" dirty="0"/>
              <a:t>are the essentials:</a:t>
            </a:r>
          </a:p>
          <a:p>
            <a:pPr lvl="1"/>
            <a:r>
              <a:rPr lang="en-US" b="1" dirty="0"/>
              <a:t>An “ISO” or “EN” temperature rating indicates you can reliably compare any two backpacking sleeping bags.</a:t>
            </a:r>
            <a:r>
              <a:rPr lang="en-US" dirty="0"/>
              <a:t> These standardized tests mean you can truly compare temperature ratings between brands. </a:t>
            </a:r>
            <a:r>
              <a:rPr lang="en-US" dirty="0" smtClean="0"/>
              <a:t>ISO </a:t>
            </a:r>
            <a:r>
              <a:rPr lang="en-US" dirty="0"/>
              <a:t>and EN ratings are comparable. </a:t>
            </a:r>
          </a:p>
          <a:p>
            <a:pPr lvl="1"/>
            <a:r>
              <a:rPr lang="en-US" b="1" dirty="0"/>
              <a:t>With ISO/EN testing, a bag is assigned two temperature ratings: comfort and limit ratings. </a:t>
            </a:r>
            <a:r>
              <a:rPr lang="en-US" dirty="0"/>
              <a:t>“Comfort” rating is the lowest temperature at which the bag will keep the average “cold sleeper” comfortable, and is generally the temperature assigned to women’s bags. “Limit” rating is the lowest temperature at which the bag will keep a “warm sleeper” comfortable, and is generally the temperature assigned to men’s or unisex bags. </a:t>
            </a:r>
            <a:endParaRPr lang="en-US" dirty="0" smtClean="0"/>
          </a:p>
          <a:p>
            <a:pPr lvl="1"/>
            <a:r>
              <a:rPr lang="en-US" b="1" dirty="0" smtClean="0"/>
              <a:t>A </a:t>
            </a:r>
            <a:r>
              <a:rPr lang="en-US" b="1" dirty="0"/>
              <a:t>temperature rating is</a:t>
            </a:r>
            <a:r>
              <a:rPr lang="en-US" dirty="0"/>
              <a:t> </a:t>
            </a:r>
            <a:r>
              <a:rPr lang="en-US" b="1" i="1" dirty="0"/>
              <a:t>not</a:t>
            </a:r>
            <a:r>
              <a:rPr lang="en-US" dirty="0"/>
              <a:t> </a:t>
            </a:r>
            <a:r>
              <a:rPr lang="en-US" b="1" dirty="0"/>
              <a:t>a guarantee of warmth for any bag</a:t>
            </a:r>
            <a:r>
              <a:rPr lang="en-US" dirty="0"/>
              <a:t>. The rating is helpful in that all brands test bags the same way, so you can compare bags from different brands. </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15" r="5280" b="11326"/>
          <a:stretch/>
        </p:blipFill>
        <p:spPr>
          <a:xfrm>
            <a:off x="5580112" y="2312876"/>
            <a:ext cx="3312368" cy="3168352"/>
          </a:xfrm>
          <a:prstGeom prst="rect">
            <a:avLst/>
          </a:prstGeom>
        </p:spPr>
      </p:pic>
    </p:spTree>
    <p:extLst>
      <p:ext uri="{BB962C8B-B14F-4D97-AF65-F5344CB8AC3E}">
        <p14:creationId xmlns:p14="http://schemas.microsoft.com/office/powerpoint/2010/main" val="1423037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a-DK" dirty="0"/>
              <a:t>Understanding Sleeping Bag Insulation </a:t>
            </a:r>
            <a:r>
              <a:rPr lang="da-DK" dirty="0" smtClean="0"/>
              <a:t>Types</a:t>
            </a:r>
            <a:endParaRPr lang="en-US" dirty="0"/>
          </a:p>
        </p:txBody>
      </p:sp>
      <p:sp>
        <p:nvSpPr>
          <p:cNvPr id="3" name="Content Placeholder 2"/>
          <p:cNvSpPr>
            <a:spLocks noGrp="1"/>
          </p:cNvSpPr>
          <p:nvPr>
            <p:ph idx="1"/>
          </p:nvPr>
        </p:nvSpPr>
        <p:spPr/>
        <p:txBody>
          <a:bodyPr/>
          <a:lstStyle/>
          <a:p>
            <a:r>
              <a:rPr lang="en-US" dirty="0"/>
              <a:t>Your insulation choice is an important first step in choosing a sleeping bag for backpacking. The chart below lists the key differences between down and synthetic fills.</a:t>
            </a:r>
          </a:p>
        </p:txBody>
      </p:sp>
      <p:graphicFrame>
        <p:nvGraphicFramePr>
          <p:cNvPr id="4" name="Table 3"/>
          <p:cNvGraphicFramePr>
            <a:graphicFrameLocks noGrp="1"/>
          </p:cNvGraphicFramePr>
          <p:nvPr>
            <p:extLst>
              <p:ext uri="{D42A27DB-BD31-4B8C-83A1-F6EECF244321}">
                <p14:modId xmlns:p14="http://schemas.microsoft.com/office/powerpoint/2010/main" val="3715337057"/>
              </p:ext>
            </p:extLst>
          </p:nvPr>
        </p:nvGraphicFramePr>
        <p:xfrm>
          <a:off x="457200" y="2492896"/>
          <a:ext cx="8229600" cy="2766060"/>
        </p:xfrm>
        <a:graphic>
          <a:graphicData uri="http://schemas.openxmlformats.org/drawingml/2006/table">
            <a:tbl>
              <a:tblPr>
                <a:tableStyleId>{5C22544A-7EE6-4342-B048-85BDC9FD1C3A}</a:tableStyleId>
              </a:tblPr>
              <a:tblGrid>
                <a:gridCol w="4114800"/>
                <a:gridCol w="4114800"/>
              </a:tblGrid>
              <a:tr h="0">
                <a:tc>
                  <a:txBody>
                    <a:bodyPr/>
                    <a:lstStyle/>
                    <a:p>
                      <a:r>
                        <a:rPr lang="en-US" b="1" dirty="0">
                          <a:solidFill>
                            <a:schemeClr val="bg1"/>
                          </a:solidFill>
                        </a:rPr>
                        <a:t>Insulation Type</a:t>
                      </a:r>
                    </a:p>
                  </a:txBody>
                  <a:tcPr marL="95250" marR="95250" marT="95250" marB="95250" anchor="ctr">
                    <a:solidFill>
                      <a:schemeClr val="tx2">
                        <a:lumMod val="60000"/>
                        <a:lumOff val="40000"/>
                      </a:schemeClr>
                    </a:solidFill>
                  </a:tcPr>
                </a:tc>
                <a:tc>
                  <a:txBody>
                    <a:bodyPr/>
                    <a:lstStyle/>
                    <a:p>
                      <a:r>
                        <a:rPr lang="en-US" b="1" dirty="0">
                          <a:solidFill>
                            <a:schemeClr val="bg1"/>
                          </a:solidFill>
                        </a:rPr>
                        <a:t>Key Benefit</a:t>
                      </a:r>
                    </a:p>
                  </a:txBody>
                  <a:tcPr marL="95250" marR="95250" marT="95250" marB="95250" anchor="ctr">
                    <a:solidFill>
                      <a:schemeClr val="tx2">
                        <a:lumMod val="60000"/>
                        <a:lumOff val="40000"/>
                      </a:schemeClr>
                    </a:solidFill>
                  </a:tcPr>
                </a:tc>
              </a:tr>
              <a:tr h="0">
                <a:tc>
                  <a:txBody>
                    <a:bodyPr/>
                    <a:lstStyle/>
                    <a:p>
                      <a:r>
                        <a:rPr lang="en-US" b="1" dirty="0">
                          <a:solidFill>
                            <a:schemeClr val="bg1"/>
                          </a:solidFill>
                        </a:rPr>
                        <a:t>Down</a:t>
                      </a:r>
                    </a:p>
                  </a:txBody>
                  <a:tcPr marL="95250" marR="95250" marT="95250" marB="95250" anchor="ctr">
                    <a:solidFill>
                      <a:schemeClr val="tx2">
                        <a:lumMod val="60000"/>
                        <a:lumOff val="40000"/>
                      </a:schemeClr>
                    </a:solidFill>
                  </a:tcPr>
                </a:tc>
                <a:tc>
                  <a:txBody>
                    <a:bodyPr/>
                    <a:lstStyle/>
                    <a:p>
                      <a:r>
                        <a:rPr lang="en-US"/>
                        <a:t>Lightweight</a:t>
                      </a:r>
                    </a:p>
                    <a:p>
                      <a:r>
                        <a:rPr lang="en-US"/>
                        <a:t>Easy to compress</a:t>
                      </a:r>
                    </a:p>
                    <a:p>
                      <a:r>
                        <a:rPr lang="en-US"/>
                        <a:t>Excels in cold, dry conditions</a:t>
                      </a:r>
                    </a:p>
                    <a:p>
                      <a:r>
                        <a:rPr lang="en-US"/>
                        <a:t>Durable</a:t>
                      </a:r>
                    </a:p>
                  </a:txBody>
                  <a:tcPr marL="95250" marR="95250" marT="95250" marB="95250" anchor="ctr"/>
                </a:tc>
              </a:tr>
              <a:tr h="0">
                <a:tc>
                  <a:txBody>
                    <a:bodyPr/>
                    <a:lstStyle/>
                    <a:p>
                      <a:r>
                        <a:rPr lang="en-US" b="1" dirty="0">
                          <a:solidFill>
                            <a:schemeClr val="bg1"/>
                          </a:solidFill>
                        </a:rPr>
                        <a:t>Synthetic</a:t>
                      </a:r>
                    </a:p>
                  </a:txBody>
                  <a:tcPr marL="95250" marR="95250" marT="95250" marB="95250" anchor="ctr">
                    <a:solidFill>
                      <a:schemeClr val="tx2">
                        <a:lumMod val="60000"/>
                        <a:lumOff val="40000"/>
                      </a:schemeClr>
                    </a:solidFill>
                  </a:tcPr>
                </a:tc>
                <a:tc>
                  <a:txBody>
                    <a:bodyPr/>
                    <a:lstStyle/>
                    <a:p>
                      <a:r>
                        <a:rPr lang="en-US" dirty="0"/>
                        <a:t>Quick drying</a:t>
                      </a:r>
                    </a:p>
                    <a:p>
                      <a:r>
                        <a:rPr lang="en-US" dirty="0"/>
                        <a:t>Insulates when wet</a:t>
                      </a:r>
                    </a:p>
                    <a:p>
                      <a:r>
                        <a:rPr lang="en-US" dirty="0"/>
                        <a:t>Non-allergenic</a:t>
                      </a:r>
                    </a:p>
                  </a:txBody>
                  <a:tcPr marL="95250" marR="95250" marT="95250" marB="95250" anchor="ctr"/>
                </a:tc>
              </a:tr>
            </a:tbl>
          </a:graphicData>
        </a:graphic>
      </p:graphicFrame>
    </p:spTree>
    <p:extLst>
      <p:ext uri="{BB962C8B-B14F-4D97-AF65-F5344CB8AC3E}">
        <p14:creationId xmlns:p14="http://schemas.microsoft.com/office/powerpoint/2010/main" val="4133935538"/>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사용자 지정 1">
      <a:majorFont>
        <a:latin typeface="Calibri"/>
        <a:ea typeface="맑은 고딕"/>
        <a:cs typeface=""/>
      </a:majorFont>
      <a:minorFont>
        <a:latin typeface="Calibri Light"/>
        <a:ea typeface="맑은 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12668</TotalTime>
  <Words>2889</Words>
  <Application>Microsoft Office PowerPoint</Application>
  <PresentationFormat>On-screen Show (4:3)</PresentationFormat>
  <Paragraphs>323</Paragraphs>
  <Slides>46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Calibri</vt:lpstr>
      <vt:lpstr>굴림체</vt:lpstr>
      <vt:lpstr>Times New Roman</vt:lpstr>
      <vt:lpstr>Calibri Light</vt:lpstr>
      <vt:lpstr>Arial</vt:lpstr>
      <vt:lpstr>굴림</vt:lpstr>
      <vt:lpstr>맑은 고딕</vt:lpstr>
      <vt:lpstr>Courier New</vt:lpstr>
      <vt:lpstr>Office 테마</vt:lpstr>
      <vt:lpstr>Backpacking Guide Course #2</vt:lpstr>
      <vt:lpstr>PowerPoint Presentation</vt:lpstr>
      <vt:lpstr>PowerPoint Presentation</vt:lpstr>
      <vt:lpstr>Sleep System</vt:lpstr>
      <vt:lpstr>How to Choose Sleeping Bags for Backpacking </vt:lpstr>
      <vt:lpstr>Difference Between a Backpacking and a Camping Sleeping Bag</vt:lpstr>
      <vt:lpstr>Understanding Sleeping Bag Temperature Ratings</vt:lpstr>
      <vt:lpstr>Understanding Sleeping Bag Temperature Ratings</vt:lpstr>
      <vt:lpstr>Understanding Sleeping Bag Insulation Types</vt:lpstr>
      <vt:lpstr>Down Insulation</vt:lpstr>
      <vt:lpstr>Synthetic Insulation</vt:lpstr>
      <vt:lpstr>Understanding Sleeping Bag Weight</vt:lpstr>
      <vt:lpstr>Insulation Fill Weight</vt:lpstr>
      <vt:lpstr>How Sleeping Bag Shape Affects Weight</vt:lpstr>
      <vt:lpstr>How Sleeping Bag Shape Affects Warmth</vt:lpstr>
      <vt:lpstr>How to Get the Best Sleeping Bag Fit</vt:lpstr>
      <vt:lpstr>Additional Sleeping Bag Features</vt:lpstr>
      <vt:lpstr>Additional Sleeping Bag Features (continued)</vt:lpstr>
      <vt:lpstr>Additional Sleeping Bag Features (continued)</vt:lpstr>
      <vt:lpstr>Additional Sleeping Bag Features (continued)</vt:lpstr>
      <vt:lpstr>Sleeping Bag Accessories</vt:lpstr>
      <vt:lpstr>Choosing a Sleeping Bag for a Scout </vt:lpstr>
      <vt:lpstr>Choosing a Sleeping Bag for a Scout</vt:lpstr>
      <vt:lpstr>Care for a Sleeping Bag</vt:lpstr>
      <vt:lpstr>Care for a Sleeping Bag</vt:lpstr>
      <vt:lpstr>How to Clean a Sleeping Bag</vt:lpstr>
      <vt:lpstr>Drying a Sleeping Bag</vt:lpstr>
      <vt:lpstr>Sleeping Bag Maintenance</vt:lpstr>
      <vt:lpstr>PowerPoint Presentation</vt:lpstr>
      <vt:lpstr>Sleeping Pad</vt:lpstr>
      <vt:lpstr>Types of Sleeping Pads</vt:lpstr>
      <vt:lpstr>Types of Sleeping Pads (continued)</vt:lpstr>
      <vt:lpstr>Types of Sleeping Pads (continued)</vt:lpstr>
      <vt:lpstr>Sleeping Pad Warmth</vt:lpstr>
      <vt:lpstr>Your Sleep System</vt:lpstr>
      <vt:lpstr>Your Sleep System</vt:lpstr>
      <vt:lpstr>Sleeping Pad Features</vt:lpstr>
      <vt:lpstr>Sleeping Pad Features</vt:lpstr>
      <vt:lpstr>Additional Sleeping Pad Considerations</vt:lpstr>
      <vt:lpstr>Backpacking Pillow</vt:lpstr>
      <vt:lpstr>Air Pillows</vt:lpstr>
      <vt:lpstr>Foam/Filled Pillows</vt:lpstr>
      <vt:lpstr>Stuff Sack Pillows</vt:lpstr>
      <vt:lpstr>Hybrid Pillows</vt:lpstr>
      <vt:lpstr>PowerPoint Presentation</vt:lpstr>
      <vt:lpstr>Sleeping Clothes</vt:lpstr>
    </vt:vector>
  </TitlesOfParts>
  <Manager>Slide Members</Manager>
  <Company>YESFORM Co.,Ltd.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 Diagram, Chart, Google slides, Keynote</dc:subject>
  <dc:creator>Slide Members by HS.SEO</dc:creator>
  <cp:keywords>SlideMembers, ppt, PPT Templates, Presentation, Diagram, Chart, Yesform, Google slides, Keynote, Free Slides</cp:keywords>
  <dc:description>The copyright of this document is at Slide Members. Unauthorized copying may result in legal sanctions.</dc:description>
  <cp:lastModifiedBy>Terry McKibben</cp:lastModifiedBy>
  <cp:revision>276</cp:revision>
  <dcterms:created xsi:type="dcterms:W3CDTF">2010-02-01T08:03:16Z</dcterms:created>
  <dcterms:modified xsi:type="dcterms:W3CDTF">2023-02-17T18:17:49Z</dcterms:modified>
  <cp:category>www.slidemembers.com</cp:category>
</cp:coreProperties>
</file>