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41"/>
  </p:notesMasterIdLst>
  <p:handoutMasterIdLst>
    <p:handoutMasterId r:id="rId42"/>
  </p:handoutMasterIdLst>
  <p:sldIdLst>
    <p:sldId id="322" r:id="rId2"/>
    <p:sldId id="694" r:id="rId3"/>
    <p:sldId id="560" r:id="rId4"/>
    <p:sldId id="339" r:id="rId5"/>
    <p:sldId id="566" r:id="rId6"/>
    <p:sldId id="565" r:id="rId7"/>
    <p:sldId id="830" r:id="rId8"/>
    <p:sldId id="831" r:id="rId9"/>
    <p:sldId id="832" r:id="rId10"/>
    <p:sldId id="833" r:id="rId11"/>
    <p:sldId id="835" r:id="rId12"/>
    <p:sldId id="834" r:id="rId13"/>
    <p:sldId id="836" r:id="rId14"/>
    <p:sldId id="837" r:id="rId15"/>
    <p:sldId id="840" r:id="rId16"/>
    <p:sldId id="839" r:id="rId17"/>
    <p:sldId id="838" r:id="rId18"/>
    <p:sldId id="841" r:id="rId19"/>
    <p:sldId id="842" r:id="rId20"/>
    <p:sldId id="843" r:id="rId21"/>
    <p:sldId id="844" r:id="rId22"/>
    <p:sldId id="845" r:id="rId23"/>
    <p:sldId id="846" r:id="rId24"/>
    <p:sldId id="847" r:id="rId25"/>
    <p:sldId id="579" r:id="rId26"/>
    <p:sldId id="584" r:id="rId27"/>
    <p:sldId id="848" r:id="rId28"/>
    <p:sldId id="849" r:id="rId29"/>
    <p:sldId id="563" r:id="rId30"/>
    <p:sldId id="564" r:id="rId31"/>
    <p:sldId id="585" r:id="rId32"/>
    <p:sldId id="586" r:id="rId33"/>
    <p:sldId id="587" r:id="rId34"/>
    <p:sldId id="828" r:id="rId35"/>
    <p:sldId id="588" r:id="rId36"/>
    <p:sldId id="829" r:id="rId37"/>
    <p:sldId id="594" r:id="rId38"/>
    <p:sldId id="595" r:id="rId39"/>
    <p:sldId id="297" r:id="rId40"/>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맑은 고딕" panose="020B0503020000020004" pitchFamily="34" charset="-127"/>
      <p:regular r:id="rId49"/>
      <p:bold r:id="rId50"/>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353"/>
    <a:srgbClr val="E9EDF4"/>
    <a:srgbClr val="D0D8E8"/>
    <a:srgbClr val="48424B"/>
    <a:srgbClr val="66A9B8"/>
    <a:srgbClr val="9DC1CF"/>
    <a:srgbClr val="72A4B9"/>
    <a:srgbClr val="224577"/>
    <a:srgbClr val="A56966"/>
    <a:srgbClr val="A56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94792" autoAdjust="0"/>
  </p:normalViewPr>
  <p:slideViewPr>
    <p:cSldViewPr>
      <p:cViewPr varScale="1">
        <p:scale>
          <a:sx n="113" d="100"/>
          <a:sy n="113" d="100"/>
        </p:scale>
        <p:origin x="179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87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tableStyles" Target="tableStyles.xml"/><Relationship Id="rId33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2023-02-17</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a:p>
        </p:txBody>
      </p:sp>
    </p:spTree>
    <p:extLst>
      <p:ext uri="{BB962C8B-B14F-4D97-AF65-F5344CB8AC3E}">
        <p14:creationId xmlns:p14="http://schemas.microsoft.com/office/powerpoint/2010/main" val="24695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2023-02-17</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a:p>
        </p:txBody>
      </p:sp>
    </p:spTree>
    <p:extLst>
      <p:ext uri="{BB962C8B-B14F-4D97-AF65-F5344CB8AC3E}">
        <p14:creationId xmlns:p14="http://schemas.microsoft.com/office/powerpoint/2010/main" val="2687072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3160646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4231010" y="1992322"/>
            <a:ext cx="4563533" cy="1436678"/>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5400" kern="1200" baseline="0" dirty="0">
                <a:solidFill>
                  <a:schemeClr val="bg1"/>
                </a:solidFill>
                <a:effectLst/>
                <a:latin typeface="+mj-lt"/>
                <a:ea typeface="맑은 고딕" pitchFamily="50" charset="-127"/>
                <a:cs typeface="+mj-cs"/>
              </a:defRPr>
            </a:lvl1pPr>
          </a:lstStyle>
          <a:p>
            <a:r>
              <a:rPr lang="en-US" altLang="ko-KR" dirty="0" smtClean="0"/>
              <a:t>Main</a:t>
            </a:r>
            <a:br>
              <a:rPr lang="en-US" altLang="ko-KR" dirty="0" smtClean="0"/>
            </a:br>
            <a:r>
              <a:rPr lang="en-US" altLang="ko-KR" dirty="0" smtClean="0"/>
              <a:t>Title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6500834"/>
            <a:ext cx="2133600" cy="220641"/>
          </a:xfrm>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a:xfrm>
            <a:off x="3124200" y="6500834"/>
            <a:ext cx="2895600" cy="220641"/>
          </a:xfrm>
        </p:spPr>
        <p:txBody>
          <a:bodyPr/>
          <a:lstStyle/>
          <a:p>
            <a:endParaRPr lang="ko-KR" altLang="en-US"/>
          </a:p>
        </p:txBody>
      </p:sp>
      <p:sp>
        <p:nvSpPr>
          <p:cNvPr id="6" name="슬라이드 번호 개체 틀 5"/>
          <p:cNvSpPr>
            <a:spLocks noGrp="1"/>
          </p:cNvSpPr>
          <p:nvPr>
            <p:ph type="sldNum" sz="quarter" idx="12"/>
          </p:nvPr>
        </p:nvSpPr>
        <p:spPr>
          <a:xfrm>
            <a:off x="6553200" y="6500834"/>
            <a:ext cx="2133600" cy="220641"/>
          </a:xfrm>
        </p:spPr>
        <p:txBody>
          <a:bodyPr/>
          <a:lstStyle/>
          <a:p>
            <a:fld id="{EE6BC638-39B7-4287-91A7-2A3DDA573295}" type="slidenum">
              <a:rPr lang="ko-KR" altLang="en-US" smtClean="0"/>
              <a:pPr/>
              <a:t>‹#›</a:t>
            </a:fld>
            <a:endParaRPr lang="ko-KR" altLang="en-US"/>
          </a:p>
        </p:txBody>
      </p:sp>
      <p:sp>
        <p:nvSpPr>
          <p:cNvPr id="9"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10"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제목 1"/>
          <p:cNvSpPr>
            <a:spLocks noGrp="1"/>
          </p:cNvSpPr>
          <p:nvPr>
            <p:ph type="ctrTitle"/>
          </p:nvPr>
        </p:nvSpPr>
        <p:spPr>
          <a:xfrm>
            <a:off x="4427984" y="1196752"/>
            <a:ext cx="4052333" cy="2422476"/>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kern="1200" baseline="0" dirty="0">
                <a:solidFill>
                  <a:srgbClr val="66A9B8"/>
                </a:solidFill>
                <a:effectLst/>
                <a:latin typeface="+mj-lt"/>
                <a:ea typeface="맑은 고딕" pitchFamily="50" charset="-127"/>
                <a:cs typeface="+mj-cs"/>
              </a:defRPr>
            </a:lvl1pPr>
          </a:lstStyle>
          <a:p>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2979274-30B5-49B0-B5A4-5B862A99324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0AA11-754D-4D38-B0B9-9AAD7B1AA41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0949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2979274-30B5-49B0-B5A4-5B862A99324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0AA11-754D-4D38-B0B9-9AAD7B1AA41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97805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9026"/>
            <a:ext cx="8229600" cy="796908"/>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062021"/>
            <a:ext cx="8229600" cy="528641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29396"/>
            <a:ext cx="21336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3"/>
          </p:nvPr>
        </p:nvSpPr>
        <p:spPr>
          <a:xfrm>
            <a:off x="3124200" y="6429396"/>
            <a:ext cx="28956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429396"/>
            <a:ext cx="21336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6" r:id="rId4"/>
    <p:sldLayoutId id="2147483650" r:id="rId5"/>
    <p:sldLayoutId id="2147483657" r:id="rId6"/>
    <p:sldLayoutId id="2147483658" r:id="rId7"/>
    <p:sldLayoutId id="2147483659" r:id="rId8"/>
  </p:sldLayoutIdLst>
  <p:txStyles>
    <p:title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2160" y="4005064"/>
            <a:ext cx="2987824" cy="1200329"/>
          </a:xfrm>
          <a:prstGeom prst="rect">
            <a:avLst/>
          </a:prstGeom>
        </p:spPr>
        <p:txBody>
          <a:bodyPr wrap="square">
            <a:spAutoFit/>
          </a:bodyPr>
          <a:lstStyle/>
          <a:p>
            <a:pPr fontAlgn="auto">
              <a:spcBef>
                <a:spcPts val="0"/>
              </a:spcBef>
              <a:spcAft>
                <a:spcPts val="0"/>
              </a:spcAft>
              <a:defRPr/>
            </a:pPr>
            <a:r>
              <a:rPr lang="en-US" altLang="ko-KR" dirty="0">
                <a:solidFill>
                  <a:schemeClr val="bg1"/>
                </a:solidFill>
              </a:rPr>
              <a:t>Terry McKibben</a:t>
            </a:r>
          </a:p>
          <a:p>
            <a:pPr fontAlgn="auto">
              <a:spcBef>
                <a:spcPts val="0"/>
              </a:spcBef>
              <a:spcAft>
                <a:spcPts val="0"/>
              </a:spcAft>
              <a:defRPr/>
            </a:pPr>
            <a:r>
              <a:rPr lang="en-US" altLang="ko-KR" dirty="0">
                <a:solidFill>
                  <a:schemeClr val="bg1"/>
                </a:solidFill>
              </a:rPr>
              <a:t>Troop 344/9344</a:t>
            </a:r>
          </a:p>
          <a:p>
            <a:pPr fontAlgn="auto">
              <a:spcBef>
                <a:spcPts val="0"/>
              </a:spcBef>
              <a:spcAft>
                <a:spcPts val="0"/>
              </a:spcAft>
              <a:defRPr/>
            </a:pPr>
            <a:r>
              <a:rPr lang="en-US" altLang="ko-KR" dirty="0">
                <a:solidFill>
                  <a:schemeClr val="bg1"/>
                </a:solidFill>
              </a:rPr>
              <a:t>Pemberville, OH</a:t>
            </a:r>
          </a:p>
          <a:p>
            <a:pPr fontAlgn="auto">
              <a:spcBef>
                <a:spcPts val="0"/>
              </a:spcBef>
              <a:spcAft>
                <a:spcPts val="0"/>
              </a:spcAft>
              <a:defRPr/>
            </a:pPr>
            <a:r>
              <a:rPr lang="en-US" altLang="ko-KR" dirty="0">
                <a:solidFill>
                  <a:schemeClr val="bg1"/>
                </a:solidFill>
              </a:rPr>
              <a:t>troop344leaders@gmail.com</a:t>
            </a:r>
          </a:p>
        </p:txBody>
      </p:sp>
      <p:sp>
        <p:nvSpPr>
          <p:cNvPr id="5" name="제목 6"/>
          <p:cNvSpPr>
            <a:spLocks noGrp="1"/>
          </p:cNvSpPr>
          <p:nvPr>
            <p:ph type="ctrTitle"/>
          </p:nvPr>
        </p:nvSpPr>
        <p:spPr>
          <a:xfrm>
            <a:off x="4436451" y="1196752"/>
            <a:ext cx="4563533" cy="1800200"/>
          </a:xfrm>
        </p:spPr>
        <p:txBody>
          <a:bodyPr/>
          <a:lstStyle/>
          <a:p>
            <a:pPr latinLnBrk="0"/>
            <a:r>
              <a:rPr lang="en-US" sz="4400" dirty="0"/>
              <a:t>Backpacking </a:t>
            </a:r>
            <a:r>
              <a:rPr lang="en-US" sz="4400" dirty="0" smtClean="0"/>
              <a:t>Guide</a:t>
            </a:r>
            <a:br>
              <a:rPr lang="en-US" sz="4400" dirty="0" smtClean="0"/>
            </a:br>
            <a:r>
              <a:rPr lang="en-US" sz="4400" dirty="0" smtClean="0"/>
              <a:t>Course #7</a:t>
            </a:r>
            <a:endParaRPr lang="ko-KR" altLang="en-US" sz="4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Minor Wounds</a:t>
            </a:r>
            <a:endParaRPr lang="en-US" dirty="0"/>
          </a:p>
        </p:txBody>
      </p:sp>
      <p:sp>
        <p:nvSpPr>
          <p:cNvPr id="3" name="Content Placeholder 2"/>
          <p:cNvSpPr>
            <a:spLocks noGrp="1"/>
          </p:cNvSpPr>
          <p:nvPr>
            <p:ph idx="1"/>
          </p:nvPr>
        </p:nvSpPr>
        <p:spPr>
          <a:xfrm>
            <a:off x="4644008" y="1340768"/>
            <a:ext cx="4248472" cy="4739712"/>
          </a:xfrm>
        </p:spPr>
        <p:txBody>
          <a:bodyPr/>
          <a:lstStyle/>
          <a:p>
            <a:r>
              <a:rPr lang="en-US" altLang="en-US" b="1" dirty="0" smtClean="0"/>
              <a:t>Minor Burns</a:t>
            </a:r>
            <a:r>
              <a:rPr lang="en-US" altLang="en-US" dirty="0" smtClean="0"/>
              <a:t> </a:t>
            </a:r>
          </a:p>
          <a:p>
            <a:pPr lvl="1"/>
            <a:r>
              <a:rPr lang="en-US" altLang="en-US" dirty="0" smtClean="0"/>
              <a:t>Immediately </a:t>
            </a:r>
            <a:r>
              <a:rPr lang="en-US" altLang="en-US" dirty="0"/>
              <a:t>plunge the burn site into cold water. </a:t>
            </a:r>
            <a:endParaRPr lang="en-US" altLang="en-US" dirty="0" smtClean="0"/>
          </a:p>
          <a:p>
            <a:pPr lvl="1"/>
            <a:r>
              <a:rPr lang="en-US" altLang="en-US" dirty="0" smtClean="0"/>
              <a:t>Second </a:t>
            </a:r>
            <a:r>
              <a:rPr lang="en-US" altLang="en-US" dirty="0"/>
              <a:t>best: Apply a water-soaked bandanna, a burn gel, or aloe </a:t>
            </a:r>
            <a:r>
              <a:rPr lang="en-US" altLang="en-US" dirty="0" err="1"/>
              <a:t>vera</a:t>
            </a:r>
            <a:r>
              <a:rPr lang="en-US" altLang="en-US" dirty="0"/>
              <a:t>. </a:t>
            </a:r>
            <a:endParaRPr lang="en-US" altLang="en-US" dirty="0" smtClean="0"/>
          </a:p>
          <a:p>
            <a:pPr lvl="1"/>
            <a:r>
              <a:rPr lang="en-US" altLang="en-US" dirty="0" smtClean="0"/>
              <a:t>Continue </a:t>
            </a:r>
            <a:r>
              <a:rPr lang="en-US" altLang="en-US" dirty="0"/>
              <a:t>cooling until pain has substantially subsided, then cover the burn with ointment and a gauze pad. </a:t>
            </a:r>
            <a:endParaRPr lang="en-US" altLang="en-US" dirty="0" smtClean="0"/>
          </a:p>
          <a:p>
            <a:pPr lvl="1"/>
            <a:r>
              <a:rPr lang="en-US" altLang="en-US" dirty="0" smtClean="0"/>
              <a:t>If </a:t>
            </a:r>
            <a:r>
              <a:rPr lang="en-US" altLang="en-US" dirty="0"/>
              <a:t>blisters form, prevent the blisters from popping as long as possible. </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84784"/>
            <a:ext cx="4311765" cy="2929901"/>
          </a:xfrm>
          <a:prstGeom prst="rect">
            <a:avLst/>
          </a:prstGeom>
        </p:spPr>
      </p:pic>
    </p:spTree>
    <p:extLst>
      <p:ext uri="{BB962C8B-B14F-4D97-AF65-F5344CB8AC3E}">
        <p14:creationId xmlns:p14="http://schemas.microsoft.com/office/powerpoint/2010/main" val="321545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 Wounds</a:t>
            </a:r>
          </a:p>
        </p:txBody>
      </p:sp>
      <p:sp>
        <p:nvSpPr>
          <p:cNvPr id="3" name="Content Placeholder 2"/>
          <p:cNvSpPr>
            <a:spLocks noGrp="1"/>
          </p:cNvSpPr>
          <p:nvPr>
            <p:ph idx="1"/>
          </p:nvPr>
        </p:nvSpPr>
        <p:spPr>
          <a:xfrm>
            <a:off x="251520" y="1340768"/>
            <a:ext cx="4824536" cy="5112568"/>
          </a:xfrm>
        </p:spPr>
        <p:txBody>
          <a:bodyPr/>
          <a:lstStyle/>
          <a:p>
            <a:r>
              <a:rPr lang="en-US" altLang="en-US" dirty="0"/>
              <a:t>Check all wounds (including burns and abrasions) regularly for signs of infection: </a:t>
            </a:r>
          </a:p>
          <a:p>
            <a:pPr lvl="1">
              <a:buFont typeface="+mj-lt"/>
              <a:buAutoNum type="arabicPeriod"/>
            </a:pPr>
            <a:r>
              <a:rPr lang="en-US" altLang="en-US" dirty="0" smtClean="0"/>
              <a:t>Increasing </a:t>
            </a:r>
            <a:r>
              <a:rPr lang="en-US" altLang="en-US" dirty="0"/>
              <a:t>pain, heat, redness, and swelling; </a:t>
            </a:r>
          </a:p>
          <a:p>
            <a:pPr lvl="1">
              <a:buFont typeface="+mj-lt"/>
              <a:buAutoNum type="arabicPeriod"/>
            </a:pPr>
            <a:r>
              <a:rPr lang="en-US" altLang="en-US" dirty="0" smtClean="0"/>
              <a:t>More </a:t>
            </a:r>
            <a:r>
              <a:rPr lang="en-US" altLang="en-US" dirty="0"/>
              <a:t>than a little white pus; </a:t>
            </a:r>
          </a:p>
          <a:p>
            <a:pPr lvl="1">
              <a:buFont typeface="+mj-lt"/>
              <a:buAutoNum type="arabicPeriod"/>
            </a:pPr>
            <a:r>
              <a:rPr lang="en-US" altLang="en-US" dirty="0" smtClean="0"/>
              <a:t>Appearance </a:t>
            </a:r>
            <a:r>
              <a:rPr lang="en-US" altLang="en-US" dirty="0"/>
              <a:t>of red streaks just under the skin near the wound; and </a:t>
            </a:r>
          </a:p>
          <a:p>
            <a:pPr lvl="1">
              <a:buFont typeface="+mj-lt"/>
              <a:buAutoNum type="arabicPeriod"/>
            </a:pPr>
            <a:r>
              <a:rPr lang="en-US" altLang="en-US" dirty="0" smtClean="0"/>
              <a:t>Fever</a:t>
            </a:r>
            <a:r>
              <a:rPr lang="en-US" altLang="en-US" dirty="0"/>
              <a:t>. If these signs appear and grow steadily worse, find a doctor.</a:t>
            </a:r>
          </a:p>
          <a:p>
            <a:r>
              <a:rPr lang="en-US" altLang="en-US" dirty="0"/>
              <a:t>NOTE: Do not close wounds caused by animal bites or crushing injuries; anything involving damaged tendons, ligaments, or bones; or those too heavily contaminated to clean thoroughly. All have a high risk of infection. Instead, pack the wound with moist gauze, cover with dry gauze, and evacuate the patient.</a:t>
            </a:r>
          </a:p>
          <a:p>
            <a:pPr marL="0" indent="0">
              <a:buNone/>
            </a:pPr>
            <a:endParaRPr lang="en-US" dirty="0"/>
          </a:p>
        </p:txBody>
      </p:sp>
      <p:pic>
        <p:nvPicPr>
          <p:cNvPr id="5" name="Picture 4"/>
          <p:cNvPicPr>
            <a:picLocks noChangeAspect="1"/>
          </p:cNvPicPr>
          <p:nvPr/>
        </p:nvPicPr>
        <p:blipFill>
          <a:blip r:embed="rId2"/>
          <a:stretch>
            <a:fillRect/>
          </a:stretch>
        </p:blipFill>
        <p:spPr>
          <a:xfrm>
            <a:off x="5220072" y="1484784"/>
            <a:ext cx="3717032" cy="3717032"/>
          </a:xfrm>
          <a:prstGeom prst="rect">
            <a:avLst/>
          </a:prstGeom>
        </p:spPr>
      </p:pic>
    </p:spTree>
    <p:extLst>
      <p:ext uri="{BB962C8B-B14F-4D97-AF65-F5344CB8AC3E}">
        <p14:creationId xmlns:p14="http://schemas.microsoft.com/office/powerpoint/2010/main" val="1831226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Bleeding</a:t>
            </a:r>
            <a:endParaRPr lang="en-US" dirty="0"/>
          </a:p>
        </p:txBody>
      </p:sp>
      <p:sp>
        <p:nvSpPr>
          <p:cNvPr id="3" name="Content Placeholder 2"/>
          <p:cNvSpPr>
            <a:spLocks noGrp="1"/>
          </p:cNvSpPr>
          <p:nvPr>
            <p:ph idx="1"/>
          </p:nvPr>
        </p:nvSpPr>
        <p:spPr>
          <a:xfrm>
            <a:off x="3491880" y="1340768"/>
            <a:ext cx="5400600" cy="5184576"/>
          </a:xfrm>
        </p:spPr>
        <p:txBody>
          <a:bodyPr/>
          <a:lstStyle/>
          <a:p>
            <a:r>
              <a:rPr lang="en-US" altLang="en-US" dirty="0"/>
              <a:t>Apply direct pressure until bleeding stops. </a:t>
            </a:r>
            <a:endParaRPr lang="en-US" altLang="en-US" dirty="0" smtClean="0"/>
          </a:p>
          <a:p>
            <a:r>
              <a:rPr lang="en-US" altLang="en-US" dirty="0" smtClean="0"/>
              <a:t>Pack </a:t>
            </a:r>
            <a:r>
              <a:rPr lang="en-US" altLang="en-US" dirty="0"/>
              <a:t>the wound with absorbent gauze, apply direct pressure on top, and elevate it above the heart. </a:t>
            </a:r>
            <a:endParaRPr lang="en-US" altLang="en-US" dirty="0" smtClean="0"/>
          </a:p>
          <a:p>
            <a:r>
              <a:rPr lang="en-US" altLang="en-US" dirty="0" smtClean="0"/>
              <a:t>If </a:t>
            </a:r>
            <a:r>
              <a:rPr lang="en-US" altLang="en-US" dirty="0"/>
              <a:t>it soaks through, add more gauze on top and keep applying pressure. </a:t>
            </a:r>
            <a:endParaRPr lang="en-US" altLang="en-US" dirty="0" smtClean="0"/>
          </a:p>
          <a:p>
            <a:r>
              <a:rPr lang="en-US" altLang="en-US" dirty="0" smtClean="0"/>
              <a:t>When </a:t>
            </a:r>
            <a:r>
              <a:rPr lang="en-US" altLang="en-US" dirty="0"/>
              <a:t>bleeding stops, clean the wound thoroughly with a high-pressure stream of water. </a:t>
            </a:r>
            <a:endParaRPr lang="en-US" altLang="en-US" dirty="0" smtClean="0"/>
          </a:p>
          <a:p>
            <a:r>
              <a:rPr lang="en-US" altLang="en-US" dirty="0" smtClean="0"/>
              <a:t>Apply </a:t>
            </a:r>
            <a:r>
              <a:rPr lang="en-US" altLang="en-US" dirty="0"/>
              <a:t>antibiotic ointment to a sterile dressing and completely cover the wound, securing it with tape or roll gauze. </a:t>
            </a:r>
            <a:endParaRPr lang="en-US" altLang="en-US" dirty="0" smtClean="0"/>
          </a:p>
          <a:p>
            <a:r>
              <a:rPr lang="en-US" altLang="en-US" dirty="0" smtClean="0"/>
              <a:t>Gaping </a:t>
            </a:r>
            <a:r>
              <a:rPr lang="en-US" altLang="en-US" dirty="0"/>
              <a:t>wound? Press the edges together gently and hold them there with wound closure strips. Then apply the ointment and sterile dressing. </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560" y="1340768"/>
            <a:ext cx="2773264" cy="3672408"/>
          </a:xfrm>
          <a:prstGeom prst="rect">
            <a:avLst/>
          </a:prstGeom>
        </p:spPr>
      </p:pic>
    </p:spTree>
    <p:extLst>
      <p:ext uri="{BB962C8B-B14F-4D97-AF65-F5344CB8AC3E}">
        <p14:creationId xmlns:p14="http://schemas.microsoft.com/office/powerpoint/2010/main" val="1078030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Sprains and Strains</a:t>
            </a:r>
            <a:endParaRPr lang="en-US" dirty="0"/>
          </a:p>
        </p:txBody>
      </p:sp>
      <p:sp>
        <p:nvSpPr>
          <p:cNvPr id="3" name="Content Placeholder 2"/>
          <p:cNvSpPr>
            <a:spLocks noGrp="1"/>
          </p:cNvSpPr>
          <p:nvPr>
            <p:ph idx="1"/>
          </p:nvPr>
        </p:nvSpPr>
        <p:spPr>
          <a:xfrm>
            <a:off x="251520" y="1340768"/>
            <a:ext cx="4680520" cy="5256584"/>
          </a:xfrm>
        </p:spPr>
        <p:txBody>
          <a:bodyPr/>
          <a:lstStyle/>
          <a:p>
            <a:r>
              <a:rPr lang="en-US" altLang="en-US" dirty="0" smtClean="0"/>
              <a:t>Remember </a:t>
            </a:r>
            <a:r>
              <a:rPr lang="en-US" altLang="en-US" b="1" dirty="0"/>
              <a:t>RICE</a:t>
            </a:r>
            <a:r>
              <a:rPr lang="en-US" altLang="en-US" dirty="0"/>
              <a:t>: </a:t>
            </a:r>
            <a:r>
              <a:rPr lang="en-US" altLang="en-US" dirty="0" smtClean="0"/>
              <a:t>This </a:t>
            </a:r>
            <a:r>
              <a:rPr lang="en-US" altLang="en-US" dirty="0"/>
              <a:t>stands for </a:t>
            </a:r>
            <a:r>
              <a:rPr lang="en-US" altLang="en-US" b="1" dirty="0"/>
              <a:t>R</a:t>
            </a:r>
            <a:r>
              <a:rPr lang="en-US" altLang="en-US" dirty="0"/>
              <a:t>est, </a:t>
            </a:r>
            <a:r>
              <a:rPr lang="en-US" altLang="en-US" b="1" dirty="0"/>
              <a:t>I</a:t>
            </a:r>
            <a:r>
              <a:rPr lang="en-US" altLang="en-US" dirty="0"/>
              <a:t>ce, </a:t>
            </a:r>
            <a:r>
              <a:rPr lang="en-US" altLang="en-US" b="1" dirty="0"/>
              <a:t>C</a:t>
            </a:r>
            <a:r>
              <a:rPr lang="en-US" altLang="en-US" dirty="0"/>
              <a:t>ompression and </a:t>
            </a:r>
            <a:r>
              <a:rPr lang="en-US" altLang="en-US" b="1" dirty="0"/>
              <a:t>E</a:t>
            </a:r>
            <a:r>
              <a:rPr lang="en-US" altLang="en-US" dirty="0"/>
              <a:t>levation. </a:t>
            </a:r>
            <a:endParaRPr lang="en-US" altLang="en-US" dirty="0" smtClean="0"/>
          </a:p>
          <a:p>
            <a:pPr lvl="1"/>
            <a:r>
              <a:rPr lang="en-US" altLang="en-US" dirty="0" smtClean="0"/>
              <a:t>The </a:t>
            </a:r>
            <a:r>
              <a:rPr lang="en-US" altLang="en-US" dirty="0"/>
              <a:t>ankle should be quickly </a:t>
            </a:r>
            <a:r>
              <a:rPr lang="en-US" altLang="en-US" b="1" dirty="0" smtClean="0"/>
              <a:t>Rested</a:t>
            </a:r>
            <a:r>
              <a:rPr lang="en-US" altLang="en-US" dirty="0" smtClean="0"/>
              <a:t> </a:t>
            </a:r>
            <a:r>
              <a:rPr lang="en-US" altLang="en-US" dirty="0"/>
              <a:t>and </a:t>
            </a:r>
            <a:r>
              <a:rPr lang="en-US" altLang="en-US" b="1" dirty="0" smtClean="0"/>
              <a:t>Iced</a:t>
            </a:r>
            <a:r>
              <a:rPr lang="en-US" altLang="en-US" dirty="0" smtClean="0"/>
              <a:t> </a:t>
            </a:r>
            <a:r>
              <a:rPr lang="en-US" altLang="en-US" dirty="0"/>
              <a:t>if possible or soaked in cold water from a stream. </a:t>
            </a:r>
            <a:endParaRPr lang="en-US" altLang="en-US" dirty="0" smtClean="0"/>
          </a:p>
          <a:p>
            <a:pPr lvl="2"/>
            <a:r>
              <a:rPr lang="en-US" altLang="en-US" dirty="0" smtClean="0"/>
              <a:t>Even </a:t>
            </a:r>
            <a:r>
              <a:rPr lang="en-US" altLang="en-US" dirty="0"/>
              <a:t>snow can be used as a substitute for ice. </a:t>
            </a:r>
            <a:endParaRPr lang="en-US" altLang="en-US" dirty="0" smtClean="0"/>
          </a:p>
          <a:p>
            <a:pPr lvl="2"/>
            <a:r>
              <a:rPr lang="en-US" altLang="en-US" dirty="0" smtClean="0"/>
              <a:t>Ice </a:t>
            </a:r>
            <a:r>
              <a:rPr lang="en-US" altLang="en-US" dirty="0"/>
              <a:t>the ankle for 20 minutes to half an hour and then remove the cold and let the injured area warm naturally for 10 to 15 minutes before use. </a:t>
            </a:r>
            <a:endParaRPr lang="en-US" altLang="en-US" dirty="0" smtClean="0"/>
          </a:p>
          <a:p>
            <a:pPr lvl="1"/>
            <a:r>
              <a:rPr lang="en-US" altLang="en-US" b="1" dirty="0" smtClean="0"/>
              <a:t>Compress</a:t>
            </a:r>
            <a:r>
              <a:rPr lang="en-US" altLang="en-US" dirty="0" smtClean="0"/>
              <a:t> </a:t>
            </a:r>
            <a:r>
              <a:rPr lang="en-US" altLang="en-US" dirty="0"/>
              <a:t>the injury with elastic wrap or athletic </a:t>
            </a:r>
            <a:r>
              <a:rPr lang="en-US" altLang="en-US" dirty="0" smtClean="0"/>
              <a:t>tape. </a:t>
            </a:r>
          </a:p>
          <a:p>
            <a:pPr lvl="2"/>
            <a:r>
              <a:rPr lang="en-US" altLang="en-US" dirty="0" smtClean="0"/>
              <a:t>Apply </a:t>
            </a:r>
            <a:r>
              <a:rPr lang="en-US" altLang="en-US" dirty="0"/>
              <a:t>it snugly, but not tight enough to cut off circulation, and wrap it toward the heart (for example, up the leg, not down). </a:t>
            </a:r>
            <a:endParaRPr lang="en-US" altLang="en-US" dirty="0" smtClean="0"/>
          </a:p>
          <a:p>
            <a:pPr lvl="1"/>
            <a:r>
              <a:rPr lang="en-US" altLang="en-US" b="1" dirty="0" smtClean="0"/>
              <a:t>Elevate</a:t>
            </a:r>
            <a:r>
              <a:rPr lang="en-US" altLang="en-US" dirty="0" smtClean="0"/>
              <a:t> </a:t>
            </a:r>
            <a:r>
              <a:rPr lang="en-US" altLang="en-US" dirty="0"/>
              <a:t>the injury by keeping it higher than the heart. </a:t>
            </a:r>
            <a:endParaRPr lang="en-US" altLang="en-US" dirty="0" smtClean="0"/>
          </a:p>
          <a:p>
            <a:r>
              <a:rPr lang="en-US" dirty="0" smtClean="0"/>
              <a:t>Repeat three to four times a day until pain and swelling subside.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0725" y="1412776"/>
            <a:ext cx="3936438" cy="2952328"/>
          </a:xfrm>
          <a:prstGeom prst="rect">
            <a:avLst/>
          </a:prstGeom>
        </p:spPr>
      </p:pic>
    </p:spTree>
    <p:extLst>
      <p:ext uri="{BB962C8B-B14F-4D97-AF65-F5344CB8AC3E}">
        <p14:creationId xmlns:p14="http://schemas.microsoft.com/office/powerpoint/2010/main" val="185875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and Insect Bites</a:t>
            </a:r>
            <a:endParaRPr lang="en-US" dirty="0"/>
          </a:p>
        </p:txBody>
      </p:sp>
      <p:sp>
        <p:nvSpPr>
          <p:cNvPr id="3" name="Content Placeholder 2"/>
          <p:cNvSpPr>
            <a:spLocks noGrp="1"/>
          </p:cNvSpPr>
          <p:nvPr>
            <p:ph idx="1"/>
          </p:nvPr>
        </p:nvSpPr>
        <p:spPr>
          <a:xfrm>
            <a:off x="4427984" y="1340768"/>
            <a:ext cx="4464496" cy="5112568"/>
          </a:xfrm>
        </p:spPr>
        <p:txBody>
          <a:bodyPr/>
          <a:lstStyle/>
          <a:p>
            <a:r>
              <a:rPr lang="en-US" altLang="en-US" b="1" dirty="0"/>
              <a:t>Bees and Wasps </a:t>
            </a:r>
            <a:endParaRPr lang="en-US" altLang="en-US" dirty="0"/>
          </a:p>
          <a:p>
            <a:pPr lvl="1"/>
            <a:r>
              <a:rPr lang="en-US" altLang="en-US" dirty="0"/>
              <a:t>If the stinger remains in the skin, remove it immediately. </a:t>
            </a:r>
            <a:endParaRPr lang="en-US" altLang="en-US" dirty="0" smtClean="0"/>
          </a:p>
          <a:p>
            <a:pPr lvl="1"/>
            <a:r>
              <a:rPr lang="en-US" altLang="en-US" dirty="0" smtClean="0"/>
              <a:t>Apply </a:t>
            </a:r>
            <a:r>
              <a:rPr lang="en-US" altLang="en-US" dirty="0"/>
              <a:t>a cold pack for pain and swelling, and give an oral antihistamine. </a:t>
            </a:r>
            <a:endParaRPr lang="en-US" altLang="en-US" dirty="0" smtClean="0"/>
          </a:p>
          <a:p>
            <a:pPr lvl="1"/>
            <a:r>
              <a:rPr lang="en-US" altLang="en-US" dirty="0" smtClean="0"/>
              <a:t>If </a:t>
            </a:r>
            <a:r>
              <a:rPr lang="en-US" altLang="en-US" dirty="0"/>
              <a:t>the patient has an allergic reaction–difficulty breathing, tightness of the chest, swelling of the throat, dizziness–give a dose of injectable epinephrine (prescription required) and the antihistamine. </a:t>
            </a:r>
            <a:endParaRPr lang="en-US" altLang="en-US" dirty="0" smtClean="0"/>
          </a:p>
          <a:p>
            <a:pPr lvl="1"/>
            <a:r>
              <a:rPr lang="en-US" altLang="en-US" dirty="0" smtClean="0"/>
              <a:t>Evacuate </a:t>
            </a:r>
            <a:r>
              <a:rPr lang="en-US" altLang="en-US" dirty="0"/>
              <a:t>to medical attention ASAP, keeping a second dose of epi on hand and giving more antihistamine every four to six hours. </a:t>
            </a:r>
          </a:p>
          <a:p>
            <a:endParaRPr lang="en-US" dirty="0"/>
          </a:p>
        </p:txBody>
      </p:sp>
      <p:pic>
        <p:nvPicPr>
          <p:cNvPr id="6" name="Picture 5"/>
          <p:cNvPicPr>
            <a:picLocks noChangeAspect="1"/>
          </p:cNvPicPr>
          <p:nvPr/>
        </p:nvPicPr>
        <p:blipFill rotWithShape="1">
          <a:blip r:embed="rId2"/>
          <a:srcRect b="10615"/>
          <a:stretch/>
        </p:blipFill>
        <p:spPr>
          <a:xfrm>
            <a:off x="564800" y="1323074"/>
            <a:ext cx="3785828" cy="253797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00" y="3861048"/>
            <a:ext cx="3785828" cy="2520280"/>
          </a:xfrm>
          <a:prstGeom prst="rect">
            <a:avLst/>
          </a:prstGeom>
        </p:spPr>
      </p:pic>
    </p:spTree>
    <p:extLst>
      <p:ext uri="{BB962C8B-B14F-4D97-AF65-F5344CB8AC3E}">
        <p14:creationId xmlns:p14="http://schemas.microsoft.com/office/powerpoint/2010/main" val="1069476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and Insect Bites</a:t>
            </a:r>
            <a:endParaRPr lang="en-US" dirty="0"/>
          </a:p>
        </p:txBody>
      </p:sp>
      <p:sp>
        <p:nvSpPr>
          <p:cNvPr id="3" name="Content Placeholder 2"/>
          <p:cNvSpPr>
            <a:spLocks noGrp="1"/>
          </p:cNvSpPr>
          <p:nvPr>
            <p:ph idx="1"/>
          </p:nvPr>
        </p:nvSpPr>
        <p:spPr>
          <a:xfrm>
            <a:off x="251520" y="1340768"/>
            <a:ext cx="4032448" cy="4752528"/>
          </a:xfrm>
        </p:spPr>
        <p:txBody>
          <a:bodyPr/>
          <a:lstStyle/>
          <a:p>
            <a:r>
              <a:rPr lang="en-US" altLang="en-US" b="1" dirty="0"/>
              <a:t>Ticks</a:t>
            </a:r>
            <a:r>
              <a:rPr lang="en-US" altLang="en-US" dirty="0"/>
              <a:t> </a:t>
            </a:r>
            <a:endParaRPr lang="en-US" altLang="en-US" dirty="0" smtClean="0"/>
          </a:p>
          <a:p>
            <a:pPr lvl="1"/>
            <a:r>
              <a:rPr lang="en-US" altLang="en-US" dirty="0" smtClean="0"/>
              <a:t>These </a:t>
            </a:r>
            <a:r>
              <a:rPr lang="en-US" altLang="en-US" dirty="0"/>
              <a:t>bloodsuckers can transmit disease if allowed to embed in the skin (sometimes a few hours is all it takes), so check yourself twice a day. </a:t>
            </a:r>
            <a:endParaRPr lang="en-US" altLang="en-US" dirty="0" smtClean="0"/>
          </a:p>
          <a:p>
            <a:pPr lvl="1"/>
            <a:r>
              <a:rPr lang="en-US" altLang="en-US" dirty="0" smtClean="0"/>
              <a:t>Found </a:t>
            </a:r>
            <a:r>
              <a:rPr lang="en-US" altLang="en-US" dirty="0"/>
              <a:t>one? Remove it immediately with tweezers. </a:t>
            </a:r>
            <a:endParaRPr lang="en-US" altLang="en-US" dirty="0" smtClean="0"/>
          </a:p>
          <a:p>
            <a:pPr lvl="1"/>
            <a:r>
              <a:rPr lang="en-US" altLang="en-US" dirty="0" smtClean="0"/>
              <a:t>Grasp </a:t>
            </a:r>
            <a:r>
              <a:rPr lang="en-US" altLang="en-US" dirty="0"/>
              <a:t>the tick at skin level, perpendicular to the long axis of the tick, and pull it gently straight out. </a:t>
            </a:r>
            <a:endParaRPr lang="en-US" altLang="en-US" dirty="0" smtClean="0"/>
          </a:p>
          <a:p>
            <a:pPr lvl="1"/>
            <a:r>
              <a:rPr lang="en-US" altLang="en-US" dirty="0" smtClean="0"/>
              <a:t>Wash </a:t>
            </a:r>
            <a:r>
              <a:rPr lang="en-US" altLang="en-US" dirty="0"/>
              <a:t>the site. </a:t>
            </a:r>
            <a:endParaRPr lang="en-US" altLang="en-US" dirty="0" smtClean="0"/>
          </a:p>
          <a:p>
            <a:pPr lvl="1"/>
            <a:r>
              <a:rPr lang="en-US" altLang="en-US" dirty="0" smtClean="0"/>
              <a:t>If </a:t>
            </a:r>
            <a:r>
              <a:rPr lang="en-US" altLang="en-US" dirty="0"/>
              <a:t>illness and/or an unusual rash develop, consult a doctor.</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600" r="13061"/>
          <a:stretch/>
        </p:blipFill>
        <p:spPr>
          <a:xfrm>
            <a:off x="4355976" y="1628800"/>
            <a:ext cx="4603580" cy="3096344"/>
          </a:xfrm>
          <a:prstGeom prst="rect">
            <a:avLst/>
          </a:prstGeom>
        </p:spPr>
      </p:pic>
    </p:spTree>
    <p:extLst>
      <p:ext uri="{BB962C8B-B14F-4D97-AF65-F5344CB8AC3E}">
        <p14:creationId xmlns:p14="http://schemas.microsoft.com/office/powerpoint/2010/main" val="2030046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and Insect Bites</a:t>
            </a:r>
            <a:endParaRPr lang="en-US" dirty="0"/>
          </a:p>
        </p:txBody>
      </p:sp>
      <p:sp>
        <p:nvSpPr>
          <p:cNvPr id="3" name="Content Placeholder 2"/>
          <p:cNvSpPr>
            <a:spLocks noGrp="1"/>
          </p:cNvSpPr>
          <p:nvPr>
            <p:ph idx="1"/>
          </p:nvPr>
        </p:nvSpPr>
        <p:spPr>
          <a:xfrm>
            <a:off x="5076056" y="1340768"/>
            <a:ext cx="3816424" cy="5184576"/>
          </a:xfrm>
        </p:spPr>
        <p:txBody>
          <a:bodyPr/>
          <a:lstStyle/>
          <a:p>
            <a:r>
              <a:rPr lang="en-US" altLang="en-US" b="1" dirty="0"/>
              <a:t>Venomous Spiders</a:t>
            </a:r>
            <a:endParaRPr lang="en-US" altLang="en-US" dirty="0"/>
          </a:p>
          <a:p>
            <a:pPr lvl="1"/>
            <a:r>
              <a:rPr lang="en-US" altLang="en-US" dirty="0"/>
              <a:t>Black widow bites can be tough to diagnose (many victims don't feel the bite when it occurs). </a:t>
            </a:r>
            <a:endParaRPr lang="en-US" altLang="en-US" dirty="0" smtClean="0"/>
          </a:p>
          <a:p>
            <a:pPr lvl="1"/>
            <a:r>
              <a:rPr lang="en-US" altLang="en-US" dirty="0" smtClean="0"/>
              <a:t>Look </a:t>
            </a:r>
            <a:r>
              <a:rPr lang="en-US" altLang="en-US" dirty="0"/>
              <a:t>for vomiting, weakness, headache, fever, and intense abdominal and/or back pain. </a:t>
            </a:r>
            <a:endParaRPr lang="en-US" altLang="en-US" dirty="0" smtClean="0"/>
          </a:p>
          <a:p>
            <a:pPr lvl="1"/>
            <a:r>
              <a:rPr lang="en-US" altLang="en-US" dirty="0" smtClean="0"/>
              <a:t>Brown </a:t>
            </a:r>
            <a:r>
              <a:rPr lang="en-US" altLang="en-US" dirty="0"/>
              <a:t>recluse bites might sting or itch. </a:t>
            </a:r>
            <a:endParaRPr lang="en-US" altLang="en-US" dirty="0" smtClean="0"/>
          </a:p>
          <a:p>
            <a:pPr lvl="1"/>
            <a:r>
              <a:rPr lang="en-US" altLang="en-US" dirty="0" smtClean="0"/>
              <a:t>For </a:t>
            </a:r>
            <a:r>
              <a:rPr lang="en-US" altLang="en-US" dirty="0"/>
              <a:t>both, clean the wound, apply cold to the site, and give the patient an antihistamine (for itching) and ibuprofen for pain. </a:t>
            </a:r>
            <a:endParaRPr lang="en-US" altLang="en-US" dirty="0" smtClean="0"/>
          </a:p>
          <a:p>
            <a:pPr lvl="1"/>
            <a:r>
              <a:rPr lang="en-US" altLang="en-US" dirty="0" smtClean="0"/>
              <a:t>Hike </a:t>
            </a:r>
            <a:r>
              <a:rPr lang="en-US" altLang="en-US" dirty="0"/>
              <a:t>out to a doctor (don't worry: death is rare).</a:t>
            </a:r>
          </a:p>
          <a:p>
            <a:endParaRPr lang="en-US" dirty="0"/>
          </a:p>
        </p:txBody>
      </p:sp>
      <p:pic>
        <p:nvPicPr>
          <p:cNvPr id="5" name="Picture 4"/>
          <p:cNvPicPr>
            <a:picLocks noChangeAspect="1"/>
          </p:cNvPicPr>
          <p:nvPr/>
        </p:nvPicPr>
        <p:blipFill>
          <a:blip r:embed="rId2"/>
          <a:stretch>
            <a:fillRect/>
          </a:stretch>
        </p:blipFill>
        <p:spPr>
          <a:xfrm>
            <a:off x="179512" y="1484784"/>
            <a:ext cx="4695825" cy="3190875"/>
          </a:xfrm>
          <a:prstGeom prst="rect">
            <a:avLst/>
          </a:prstGeom>
        </p:spPr>
      </p:pic>
    </p:spTree>
    <p:extLst>
      <p:ext uri="{BB962C8B-B14F-4D97-AF65-F5344CB8AC3E}">
        <p14:creationId xmlns:p14="http://schemas.microsoft.com/office/powerpoint/2010/main" val="212026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and Insect Bites</a:t>
            </a:r>
            <a:endParaRPr lang="en-US" dirty="0"/>
          </a:p>
        </p:txBody>
      </p:sp>
      <p:sp>
        <p:nvSpPr>
          <p:cNvPr id="3" name="Content Placeholder 2"/>
          <p:cNvSpPr>
            <a:spLocks noGrp="1"/>
          </p:cNvSpPr>
          <p:nvPr>
            <p:ph idx="1"/>
          </p:nvPr>
        </p:nvSpPr>
        <p:spPr>
          <a:xfrm>
            <a:off x="251520" y="1340768"/>
            <a:ext cx="4608512" cy="5184576"/>
          </a:xfrm>
        </p:spPr>
        <p:txBody>
          <a:bodyPr/>
          <a:lstStyle/>
          <a:p>
            <a:r>
              <a:rPr lang="en-US" altLang="en-US" b="1" dirty="0"/>
              <a:t>Venomous Snakes</a:t>
            </a:r>
            <a:endParaRPr lang="en-US" altLang="en-US" dirty="0"/>
          </a:p>
          <a:p>
            <a:pPr lvl="1"/>
            <a:r>
              <a:rPr lang="en-US" altLang="en-US" dirty="0"/>
              <a:t>First, keep the victim calm (a low heart rate minimizes venom circulation, and death from snakebite is unlikely). </a:t>
            </a:r>
            <a:endParaRPr lang="en-US" altLang="en-US" dirty="0" smtClean="0"/>
          </a:p>
          <a:p>
            <a:pPr lvl="1"/>
            <a:r>
              <a:rPr lang="en-US" altLang="en-US" dirty="0" smtClean="0"/>
              <a:t>Remove </a:t>
            </a:r>
            <a:r>
              <a:rPr lang="en-US" altLang="en-US" dirty="0"/>
              <a:t>jewelry, watches, and any snug clothing that could cut off circulation when the bite site swells. </a:t>
            </a:r>
            <a:endParaRPr lang="en-US" altLang="en-US" dirty="0" smtClean="0"/>
          </a:p>
          <a:p>
            <a:pPr lvl="1"/>
            <a:r>
              <a:rPr lang="en-US" altLang="en-US" dirty="0" smtClean="0"/>
              <a:t>Splint </a:t>
            </a:r>
            <a:r>
              <a:rPr lang="en-US" altLang="en-US" dirty="0"/>
              <a:t>the bitten arm or leg, but do not elevate it. </a:t>
            </a:r>
            <a:endParaRPr lang="en-US" altLang="en-US" dirty="0" smtClean="0"/>
          </a:p>
          <a:p>
            <a:pPr lvl="1"/>
            <a:r>
              <a:rPr lang="en-US" altLang="en-US" dirty="0" smtClean="0"/>
              <a:t>Carry </a:t>
            </a:r>
            <a:r>
              <a:rPr lang="en-US" altLang="en-US" dirty="0"/>
              <a:t>the victim out if you can; otherwise, have him slowly walk out for a dose of antivenin.</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4976519" y="1124744"/>
            <a:ext cx="3803566" cy="5400600"/>
          </a:xfrm>
          <a:prstGeom prst="rect">
            <a:avLst/>
          </a:prstGeom>
        </p:spPr>
      </p:pic>
    </p:spTree>
    <p:extLst>
      <p:ext uri="{BB962C8B-B14F-4D97-AF65-F5344CB8AC3E}">
        <p14:creationId xmlns:p14="http://schemas.microsoft.com/office/powerpoint/2010/main" val="278847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and Insect Bites</a:t>
            </a:r>
            <a:endParaRPr lang="en-US" dirty="0"/>
          </a:p>
        </p:txBody>
      </p:sp>
      <p:sp>
        <p:nvSpPr>
          <p:cNvPr id="3" name="Content Placeholder 2"/>
          <p:cNvSpPr>
            <a:spLocks noGrp="1"/>
          </p:cNvSpPr>
          <p:nvPr>
            <p:ph idx="1"/>
          </p:nvPr>
        </p:nvSpPr>
        <p:spPr>
          <a:xfrm>
            <a:off x="4860032" y="1340768"/>
            <a:ext cx="4032448" cy="5112568"/>
          </a:xfrm>
        </p:spPr>
        <p:txBody>
          <a:bodyPr/>
          <a:lstStyle/>
          <a:p>
            <a:r>
              <a:rPr lang="en-US" altLang="en-US" b="1" dirty="0" smtClean="0"/>
              <a:t>Mammals</a:t>
            </a:r>
          </a:p>
          <a:p>
            <a:pPr lvl="1"/>
            <a:r>
              <a:rPr lang="en-US" altLang="en-US" dirty="0" smtClean="0"/>
              <a:t>Stop </a:t>
            </a:r>
            <a:r>
              <a:rPr lang="en-US" altLang="en-US" dirty="0"/>
              <a:t>the bleeding. </a:t>
            </a:r>
            <a:endParaRPr lang="en-US" altLang="en-US" dirty="0" smtClean="0"/>
          </a:p>
          <a:p>
            <a:pPr lvl="1"/>
            <a:r>
              <a:rPr lang="en-US" altLang="en-US" dirty="0" smtClean="0"/>
              <a:t>Immediately </a:t>
            </a:r>
            <a:r>
              <a:rPr lang="en-US" altLang="en-US" dirty="0"/>
              <a:t>wash the wound thoroughly with soap and water. </a:t>
            </a:r>
            <a:endParaRPr lang="en-US" altLang="en-US" dirty="0" smtClean="0"/>
          </a:p>
          <a:p>
            <a:pPr lvl="1"/>
            <a:r>
              <a:rPr lang="en-US" altLang="en-US" dirty="0" smtClean="0"/>
              <a:t>Rinse </a:t>
            </a:r>
            <a:r>
              <a:rPr lang="en-US" altLang="en-US" dirty="0"/>
              <a:t>clean, cover with a sterile dressing smeared with antibacterial ointment, and find a doctor ASAP. </a:t>
            </a:r>
            <a:endParaRPr lang="en-US" altLang="en-US" dirty="0" smtClean="0"/>
          </a:p>
          <a:p>
            <a:pPr lvl="1"/>
            <a:r>
              <a:rPr lang="en-US" altLang="en-US" dirty="0" smtClean="0"/>
              <a:t>These </a:t>
            </a:r>
            <a:r>
              <a:rPr lang="en-US" altLang="en-US" dirty="0"/>
              <a:t>bites have a high risk of infection, including rabies–and in that case, the victim needs a vaccination within 72 hours for the best chance of survival.</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71" y="1484784"/>
            <a:ext cx="4444118" cy="2502380"/>
          </a:xfrm>
          <a:prstGeom prst="rect">
            <a:avLst/>
          </a:prstGeom>
        </p:spPr>
      </p:pic>
    </p:spTree>
    <p:extLst>
      <p:ext uri="{BB962C8B-B14F-4D97-AF65-F5344CB8AC3E}">
        <p14:creationId xmlns:p14="http://schemas.microsoft.com/office/powerpoint/2010/main" val="3424021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Gastrointestinal Illness</a:t>
            </a:r>
            <a:endParaRPr lang="en-US" dirty="0"/>
          </a:p>
        </p:txBody>
      </p:sp>
      <p:sp>
        <p:nvSpPr>
          <p:cNvPr id="3" name="Content Placeholder 2"/>
          <p:cNvSpPr>
            <a:spLocks noGrp="1"/>
          </p:cNvSpPr>
          <p:nvPr>
            <p:ph idx="1"/>
          </p:nvPr>
        </p:nvSpPr>
        <p:spPr>
          <a:xfrm>
            <a:off x="251520" y="1340768"/>
            <a:ext cx="4824536" cy="5040560"/>
          </a:xfrm>
        </p:spPr>
        <p:txBody>
          <a:bodyPr/>
          <a:lstStyle/>
          <a:p>
            <a:r>
              <a:rPr lang="en-US" altLang="en-US" b="1" dirty="0"/>
              <a:t>Diarrhea </a:t>
            </a:r>
            <a:endParaRPr lang="en-US" altLang="en-US" b="1" dirty="0" smtClean="0"/>
          </a:p>
          <a:p>
            <a:pPr lvl="1"/>
            <a:r>
              <a:rPr lang="en-US" altLang="en-US" dirty="0" smtClean="0"/>
              <a:t>In </a:t>
            </a:r>
            <a:r>
              <a:rPr lang="en-US" altLang="en-US" dirty="0"/>
              <a:t>all cases, give lots of fluids to prevent dehydration and pop an Imodium AD tablet. </a:t>
            </a:r>
            <a:endParaRPr lang="en-US" altLang="en-US" dirty="0" smtClean="0"/>
          </a:p>
          <a:p>
            <a:pPr lvl="1"/>
            <a:r>
              <a:rPr lang="en-US" altLang="en-US" dirty="0" smtClean="0"/>
              <a:t>For </a:t>
            </a:r>
            <a:r>
              <a:rPr lang="en-US" altLang="en-US" dirty="0"/>
              <a:t>more severe diarrhea, add electrolyte </a:t>
            </a:r>
            <a:r>
              <a:rPr lang="en-US" altLang="en-US" dirty="0" smtClean="0"/>
              <a:t>tablets </a:t>
            </a:r>
            <a:r>
              <a:rPr lang="en-US" altLang="en-US" dirty="0"/>
              <a:t>to the water. </a:t>
            </a:r>
            <a:endParaRPr lang="en-US" altLang="en-US" dirty="0" smtClean="0"/>
          </a:p>
          <a:p>
            <a:pPr lvl="1"/>
            <a:r>
              <a:rPr lang="en-US" altLang="en-US" dirty="0" smtClean="0"/>
              <a:t>Give easily </a:t>
            </a:r>
            <a:r>
              <a:rPr lang="en-US" altLang="en-US" dirty="0"/>
              <a:t>digested foods (such as rice or oatmeal); avoid fats, dairy products, and caffeine. </a:t>
            </a:r>
            <a:endParaRPr lang="en-US" altLang="en-US" dirty="0" smtClean="0"/>
          </a:p>
          <a:p>
            <a:pPr lvl="1"/>
            <a:r>
              <a:rPr lang="en-US" altLang="en-US" dirty="0" smtClean="0"/>
              <a:t>If </a:t>
            </a:r>
            <a:r>
              <a:rPr lang="en-US" altLang="en-US" dirty="0"/>
              <a:t>it's not under control within 24 hours, find a doctor–sooner if bloody bowel movements, fever, and pain exist.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672" y="1340768"/>
            <a:ext cx="3566074" cy="3960440"/>
          </a:xfrm>
          <a:prstGeom prst="rect">
            <a:avLst/>
          </a:prstGeom>
        </p:spPr>
      </p:pic>
    </p:spTree>
    <p:extLst>
      <p:ext uri="{BB962C8B-B14F-4D97-AF65-F5344CB8AC3E}">
        <p14:creationId xmlns:p14="http://schemas.microsoft.com/office/powerpoint/2010/main" val="970599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395536" y="3078034"/>
            <a:ext cx="2749294" cy="1656807"/>
            <a:chOff x="3167844" y="2365814"/>
            <a:chExt cx="2808312" cy="1656807"/>
          </a:xfrm>
        </p:grpSpPr>
        <p:sp>
          <p:nvSpPr>
            <p:cNvPr id="19" name="Text Box 4"/>
            <p:cNvSpPr txBox="1">
              <a:spLocks noChangeArrowheads="1"/>
            </p:cNvSpPr>
            <p:nvPr/>
          </p:nvSpPr>
          <p:spPr bwMode="auto">
            <a:xfrm>
              <a:off x="3779912" y="236581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01</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3167844" y="3099291"/>
              <a:ext cx="2808312"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First Aid</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3419872" y="2752276"/>
            <a:ext cx="5527155" cy="23083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15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First Aid Kit</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15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Basic Hiker’s First Aid </a:t>
            </a:r>
          </a:p>
          <a:p>
            <a:pPr marL="347663" indent="-347663" fontAlgn="base">
              <a:lnSpc>
                <a:spcPct val="150000"/>
              </a:lnSpc>
              <a:spcBef>
                <a:spcPct val="0"/>
              </a:spcBef>
              <a:spcAft>
                <a:spcPct val="0"/>
              </a:spcAft>
              <a:buFont typeface="+mj-lt"/>
              <a:buAutoNum type="arabicPeriod"/>
            </a:pPr>
            <a:r>
              <a:rPr kumimoji="1" lang="en-US" altLang="ko-KR" sz="2400" dirty="0">
                <a:solidFill>
                  <a:schemeClr val="bg1"/>
                </a:solidFill>
                <a:ea typeface="맑은 고딕" pitchFamily="50" charset="-127"/>
                <a:cs typeface="굴림" pitchFamily="50" charset="-127"/>
              </a:rPr>
              <a:t>Wilderness First Aid</a:t>
            </a:r>
          </a:p>
          <a:p>
            <a:pPr marL="347663" marR="0" indent="-347663" fontAlgn="base">
              <a:lnSpc>
                <a:spcPct val="15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High Altitude Acclimatization and Illness</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2101507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Gastrointestinal Illness</a:t>
            </a:r>
            <a:endParaRPr lang="en-US" dirty="0"/>
          </a:p>
        </p:txBody>
      </p:sp>
      <p:sp>
        <p:nvSpPr>
          <p:cNvPr id="3" name="Content Placeholder 2"/>
          <p:cNvSpPr>
            <a:spLocks noGrp="1"/>
          </p:cNvSpPr>
          <p:nvPr>
            <p:ph idx="1"/>
          </p:nvPr>
        </p:nvSpPr>
        <p:spPr>
          <a:xfrm>
            <a:off x="4572000" y="1340768"/>
            <a:ext cx="4320480" cy="4739712"/>
          </a:xfrm>
        </p:spPr>
        <p:txBody>
          <a:bodyPr/>
          <a:lstStyle/>
          <a:p>
            <a:r>
              <a:rPr lang="en-US" altLang="en-US" b="1" dirty="0" smtClean="0"/>
              <a:t>Vomiting</a:t>
            </a:r>
          </a:p>
          <a:p>
            <a:pPr lvl="1"/>
            <a:r>
              <a:rPr lang="en-US" altLang="en-US" dirty="0" smtClean="0"/>
              <a:t>Give </a:t>
            </a:r>
            <a:r>
              <a:rPr lang="en-US" altLang="en-US" dirty="0"/>
              <a:t>as much fluid as the patient can tolerate and have him </a:t>
            </a:r>
            <a:r>
              <a:rPr lang="en-US" altLang="en-US" dirty="0" smtClean="0"/>
              <a:t>rest.</a:t>
            </a:r>
          </a:p>
          <a:p>
            <a:pPr lvl="1"/>
            <a:r>
              <a:rPr lang="en-US" altLang="en-US" dirty="0" smtClean="0"/>
              <a:t>Evacuate </a:t>
            </a:r>
            <a:r>
              <a:rPr lang="en-US" altLang="en-US" dirty="0"/>
              <a:t>if the problem persists for more than 24 hours.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30" y="1340768"/>
            <a:ext cx="4171498" cy="4032448"/>
          </a:xfrm>
          <a:prstGeom prst="rect">
            <a:avLst/>
          </a:prstGeom>
        </p:spPr>
      </p:pic>
    </p:spTree>
    <p:extLst>
      <p:ext uri="{BB962C8B-B14F-4D97-AF65-F5344CB8AC3E}">
        <p14:creationId xmlns:p14="http://schemas.microsoft.com/office/powerpoint/2010/main" val="164764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Gastrointestinal Illness</a:t>
            </a:r>
          </a:p>
        </p:txBody>
      </p:sp>
      <p:sp>
        <p:nvSpPr>
          <p:cNvPr id="3" name="Content Placeholder 2"/>
          <p:cNvSpPr>
            <a:spLocks noGrp="1"/>
          </p:cNvSpPr>
          <p:nvPr>
            <p:ph idx="1"/>
          </p:nvPr>
        </p:nvSpPr>
        <p:spPr>
          <a:xfrm>
            <a:off x="251520" y="1340768"/>
            <a:ext cx="4536504" cy="5112568"/>
          </a:xfrm>
        </p:spPr>
        <p:txBody>
          <a:bodyPr/>
          <a:lstStyle/>
          <a:p>
            <a:r>
              <a:rPr lang="en-US" altLang="en-US" b="1" dirty="0"/>
              <a:t>Wash Your </a:t>
            </a:r>
            <a:r>
              <a:rPr lang="en-US" altLang="en-US" b="1" dirty="0" smtClean="0"/>
              <a:t>Hands</a:t>
            </a:r>
          </a:p>
          <a:p>
            <a:r>
              <a:rPr lang="en-US" altLang="en-US" dirty="0" smtClean="0"/>
              <a:t>A </a:t>
            </a:r>
            <a:r>
              <a:rPr lang="en-US" altLang="en-US" i="1" dirty="0"/>
              <a:t>Journal of Travel Medicine</a:t>
            </a:r>
            <a:r>
              <a:rPr lang="en-US" altLang="en-US" dirty="0"/>
              <a:t> report found that 61 percent of Appalachian Trail hikers who "rarely or never" washed their hands after a bathroom break got diarrhea, compared to just seven percent of those who did scrub. </a:t>
            </a:r>
            <a:endParaRPr lang="en-US" altLang="en-US" dirty="0" smtClean="0"/>
          </a:p>
          <a:p>
            <a:r>
              <a:rPr lang="en-US" altLang="en-US" dirty="0" smtClean="0"/>
              <a:t>Here's </a:t>
            </a:r>
            <a:r>
              <a:rPr lang="en-US" altLang="en-US" dirty="0"/>
              <a:t>how to wash up right:</a:t>
            </a:r>
          </a:p>
          <a:p>
            <a:pPr lvl="1"/>
            <a:r>
              <a:rPr lang="en-US" altLang="en-US" dirty="0"/>
              <a:t>Wet hands (hot water is best) and add a drop of biodegradable soap. </a:t>
            </a:r>
          </a:p>
          <a:p>
            <a:pPr lvl="1"/>
            <a:r>
              <a:rPr lang="en-US" altLang="en-US" dirty="0"/>
              <a:t>Work up a lather and scrub for 30 seconds–especially fingertips and under nails. </a:t>
            </a:r>
          </a:p>
          <a:p>
            <a:pPr lvl="1"/>
            <a:r>
              <a:rPr lang="en-US" altLang="en-US" dirty="0"/>
              <a:t>Rinse, repeat, then dry hands with a bandanna reserved for this purpose. </a:t>
            </a:r>
            <a:endParaRPr lang="en-US" altLang="en-US" dirty="0" smtClean="0"/>
          </a:p>
          <a:p>
            <a:pPr lvl="1"/>
            <a:r>
              <a:rPr lang="en-US" altLang="en-US" dirty="0" smtClean="0"/>
              <a:t>Hand sanitizer works as well.</a:t>
            </a:r>
            <a:endParaRPr lang="en-US" altLang="en-US" dirty="0"/>
          </a:p>
          <a:p>
            <a:endParaRPr lang="en-US" dirty="0"/>
          </a:p>
        </p:txBody>
      </p:sp>
      <p:pic>
        <p:nvPicPr>
          <p:cNvPr id="5" name="Picture 4"/>
          <p:cNvPicPr>
            <a:picLocks noChangeAspect="1"/>
          </p:cNvPicPr>
          <p:nvPr/>
        </p:nvPicPr>
        <p:blipFill>
          <a:blip r:embed="rId2"/>
          <a:stretch>
            <a:fillRect/>
          </a:stretch>
        </p:blipFill>
        <p:spPr>
          <a:xfrm>
            <a:off x="4790091" y="1412776"/>
            <a:ext cx="4032448" cy="3024336"/>
          </a:xfrm>
          <a:prstGeom prst="rect">
            <a:avLst/>
          </a:prstGeom>
        </p:spPr>
      </p:pic>
    </p:spTree>
    <p:extLst>
      <p:ext uri="{BB962C8B-B14F-4D97-AF65-F5344CB8AC3E}">
        <p14:creationId xmlns:p14="http://schemas.microsoft.com/office/powerpoint/2010/main" val="2682223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Dental Emergencies</a:t>
            </a:r>
            <a:endParaRPr lang="en-US" dirty="0"/>
          </a:p>
        </p:txBody>
      </p:sp>
      <p:sp>
        <p:nvSpPr>
          <p:cNvPr id="3" name="Content Placeholder 2"/>
          <p:cNvSpPr>
            <a:spLocks noGrp="1"/>
          </p:cNvSpPr>
          <p:nvPr>
            <p:ph idx="1"/>
          </p:nvPr>
        </p:nvSpPr>
        <p:spPr>
          <a:xfrm>
            <a:off x="3851920" y="1340768"/>
            <a:ext cx="5040560" cy="4896544"/>
          </a:xfrm>
        </p:spPr>
        <p:txBody>
          <a:bodyPr/>
          <a:lstStyle/>
          <a:p>
            <a:r>
              <a:rPr lang="en-US" altLang="en-US" b="1" dirty="0"/>
              <a:t>Toothache</a:t>
            </a:r>
            <a:r>
              <a:rPr lang="en-US" altLang="en-US" dirty="0"/>
              <a:t> </a:t>
            </a:r>
            <a:endParaRPr lang="en-US" altLang="en-US" dirty="0" smtClean="0"/>
          </a:p>
          <a:p>
            <a:pPr lvl="1"/>
            <a:r>
              <a:rPr lang="en-US" altLang="en-US" dirty="0" smtClean="0"/>
              <a:t>Rinse </a:t>
            </a:r>
            <a:r>
              <a:rPr lang="en-US" altLang="en-US" dirty="0"/>
              <a:t>your mouth with a solution of half a teaspoon of salt and eight ounces of water several times a day. </a:t>
            </a:r>
            <a:endParaRPr lang="en-US" altLang="en-US" dirty="0" smtClean="0"/>
          </a:p>
          <a:p>
            <a:pPr lvl="1"/>
            <a:r>
              <a:rPr lang="en-US" altLang="en-US" dirty="0" smtClean="0"/>
              <a:t>If </a:t>
            </a:r>
            <a:r>
              <a:rPr lang="en-US" altLang="en-US" dirty="0"/>
              <a:t>pain, sensitivity to hot and cold, and swelling exist, get to a doctor–it could be an abscess.</a:t>
            </a:r>
          </a:p>
          <a:p>
            <a:r>
              <a:rPr lang="en-US" altLang="en-US" b="1" dirty="0" smtClean="0"/>
              <a:t>Broken </a:t>
            </a:r>
            <a:r>
              <a:rPr lang="en-US" altLang="en-US" b="1" dirty="0"/>
              <a:t>tooth</a:t>
            </a:r>
            <a:r>
              <a:rPr lang="en-US" altLang="en-US" dirty="0"/>
              <a:t> </a:t>
            </a:r>
            <a:endParaRPr lang="en-US" altLang="en-US" dirty="0" smtClean="0"/>
          </a:p>
          <a:p>
            <a:pPr lvl="1"/>
            <a:r>
              <a:rPr lang="en-US" altLang="en-US" dirty="0" smtClean="0"/>
              <a:t>Rinse </a:t>
            </a:r>
            <a:r>
              <a:rPr lang="en-US" altLang="en-US" dirty="0"/>
              <a:t>the tooth thoroughly with drinking water, and then protect the sensitive nerve by placing a chewed piece of gum over the break. </a:t>
            </a:r>
            <a:endParaRPr lang="en-US" altLang="en-US" dirty="0" smtClean="0"/>
          </a:p>
          <a:p>
            <a:pPr lvl="1"/>
            <a:r>
              <a:rPr lang="en-US" altLang="en-US" dirty="0" smtClean="0"/>
              <a:t>Apply </a:t>
            </a:r>
            <a:r>
              <a:rPr lang="en-US" altLang="en-US" dirty="0"/>
              <a:t>a cold-water bladder to the patient's cheek to reduce swelling, and take ibuprofen for the pain. </a:t>
            </a:r>
            <a:endParaRPr lang="en-US" altLang="en-US" dirty="0" smtClean="0"/>
          </a:p>
          <a:p>
            <a:pPr lvl="1"/>
            <a:r>
              <a:rPr lang="en-US" altLang="en-US" dirty="0" smtClean="0"/>
              <a:t>Hike </a:t>
            </a:r>
            <a:r>
              <a:rPr lang="en-US" altLang="en-US" dirty="0"/>
              <a:t>out to your dentist.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80" y="3739852"/>
            <a:ext cx="2497460" cy="24974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76" y="1345952"/>
            <a:ext cx="3383868" cy="2255912"/>
          </a:xfrm>
          <a:prstGeom prst="rect">
            <a:avLst/>
          </a:prstGeom>
        </p:spPr>
      </p:pic>
    </p:spTree>
    <p:extLst>
      <p:ext uri="{BB962C8B-B14F-4D97-AF65-F5344CB8AC3E}">
        <p14:creationId xmlns:p14="http://schemas.microsoft.com/office/powerpoint/2010/main" val="1230809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Snowblindness</a:t>
            </a:r>
            <a:endParaRPr lang="en-US" dirty="0"/>
          </a:p>
        </p:txBody>
      </p:sp>
      <p:sp>
        <p:nvSpPr>
          <p:cNvPr id="3" name="Content Placeholder 2"/>
          <p:cNvSpPr>
            <a:spLocks noGrp="1"/>
          </p:cNvSpPr>
          <p:nvPr>
            <p:ph idx="1"/>
          </p:nvPr>
        </p:nvSpPr>
        <p:spPr>
          <a:xfrm>
            <a:off x="251520" y="1340768"/>
            <a:ext cx="4536504" cy="4824536"/>
          </a:xfrm>
        </p:spPr>
        <p:txBody>
          <a:bodyPr/>
          <a:lstStyle/>
          <a:p>
            <a:r>
              <a:rPr lang="en-US" altLang="en-US" b="1" dirty="0" smtClean="0"/>
              <a:t>Symptoms:</a:t>
            </a:r>
            <a:r>
              <a:rPr lang="en-US" altLang="en-US" dirty="0" smtClean="0"/>
              <a:t> </a:t>
            </a:r>
          </a:p>
          <a:p>
            <a:pPr lvl="1"/>
            <a:r>
              <a:rPr lang="en-US" altLang="en-US" dirty="0" smtClean="0"/>
              <a:t>Redness</a:t>
            </a:r>
            <a:r>
              <a:rPr lang="en-US" altLang="en-US" dirty="0"/>
              <a:t>, tearing, and a sandpapery pain when opening or moving the eye are signs of sunburned corneas.</a:t>
            </a:r>
          </a:p>
          <a:p>
            <a:r>
              <a:rPr lang="en-US" altLang="en-US" b="1" dirty="0" smtClean="0"/>
              <a:t>Treatment</a:t>
            </a:r>
            <a:r>
              <a:rPr lang="en-US" altLang="en-US" dirty="0" smtClean="0"/>
              <a:t>: </a:t>
            </a:r>
          </a:p>
          <a:p>
            <a:pPr lvl="1"/>
            <a:r>
              <a:rPr lang="en-US" altLang="en-US" dirty="0" smtClean="0"/>
              <a:t>Don't </a:t>
            </a:r>
            <a:r>
              <a:rPr lang="en-US" altLang="en-US" dirty="0"/>
              <a:t>let the patient rub his eyes; it could further damage the corneas. </a:t>
            </a:r>
            <a:endParaRPr lang="en-US" altLang="en-US" dirty="0" smtClean="0"/>
          </a:p>
          <a:p>
            <a:pPr lvl="1"/>
            <a:r>
              <a:rPr lang="en-US" altLang="en-US" dirty="0" smtClean="0"/>
              <a:t>Give </a:t>
            </a:r>
            <a:r>
              <a:rPr lang="en-US" altLang="en-US" dirty="0"/>
              <a:t>ibuprofen for the pain, apply a cold compress, and cover eyes with gauze. </a:t>
            </a:r>
            <a:endParaRPr lang="en-US" altLang="en-US" dirty="0" smtClean="0"/>
          </a:p>
          <a:p>
            <a:pPr lvl="1"/>
            <a:r>
              <a:rPr lang="en-US" altLang="en-US" dirty="0" smtClean="0"/>
              <a:t>Wear </a:t>
            </a:r>
            <a:r>
              <a:rPr lang="en-US" altLang="en-US" dirty="0"/>
              <a:t>sunglasses and stay in a dark environment until vision returns to normal (usually in about 18 hours).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765" y="1161217"/>
            <a:ext cx="3963988" cy="21439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765" y="3356992"/>
            <a:ext cx="3963988" cy="2972991"/>
          </a:xfrm>
          <a:prstGeom prst="rect">
            <a:avLst/>
          </a:prstGeom>
        </p:spPr>
      </p:pic>
    </p:spTree>
    <p:extLst>
      <p:ext uri="{BB962C8B-B14F-4D97-AF65-F5344CB8AC3E}">
        <p14:creationId xmlns:p14="http://schemas.microsoft.com/office/powerpoint/2010/main" val="2776368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Hypothermia</a:t>
            </a:r>
            <a:endParaRPr lang="en-US" dirty="0"/>
          </a:p>
        </p:txBody>
      </p:sp>
      <p:sp>
        <p:nvSpPr>
          <p:cNvPr id="3" name="Content Placeholder 2"/>
          <p:cNvSpPr>
            <a:spLocks noGrp="1"/>
          </p:cNvSpPr>
          <p:nvPr>
            <p:ph idx="1"/>
          </p:nvPr>
        </p:nvSpPr>
        <p:spPr>
          <a:xfrm>
            <a:off x="4499992" y="1340768"/>
            <a:ext cx="4392488" cy="4739712"/>
          </a:xfrm>
        </p:spPr>
        <p:txBody>
          <a:bodyPr/>
          <a:lstStyle/>
          <a:p>
            <a:r>
              <a:rPr lang="en-US" altLang="en-US" b="1" dirty="0" smtClean="0"/>
              <a:t>Symptoms:</a:t>
            </a:r>
            <a:r>
              <a:rPr lang="en-US" altLang="en-US" dirty="0" smtClean="0"/>
              <a:t> </a:t>
            </a:r>
          </a:p>
          <a:p>
            <a:pPr lvl="1"/>
            <a:r>
              <a:rPr lang="en-US" altLang="en-US" dirty="0" smtClean="0"/>
              <a:t>The </a:t>
            </a:r>
            <a:r>
              <a:rPr lang="en-US" altLang="en-US" dirty="0"/>
              <a:t>person complains of feeling cold and shivers. </a:t>
            </a:r>
            <a:endParaRPr lang="en-US" altLang="en-US" dirty="0" smtClean="0"/>
          </a:p>
          <a:p>
            <a:pPr lvl="1"/>
            <a:r>
              <a:rPr lang="en-US" altLang="en-US" dirty="0" smtClean="0"/>
              <a:t>More </a:t>
            </a:r>
            <a:r>
              <a:rPr lang="en-US" altLang="en-US" dirty="0"/>
              <a:t>advanced hypothermia patients exhibit "the </a:t>
            </a:r>
            <a:r>
              <a:rPr lang="en-US" altLang="en-US" dirty="0" err="1"/>
              <a:t>umbles</a:t>
            </a:r>
            <a:r>
              <a:rPr lang="en-US" altLang="en-US" dirty="0"/>
              <a:t>:" stumbling, fumbling, mumbling, and grumbling.</a:t>
            </a:r>
          </a:p>
          <a:p>
            <a:r>
              <a:rPr lang="en-US" altLang="en-US" b="1" dirty="0" smtClean="0"/>
              <a:t>Treatment:</a:t>
            </a:r>
            <a:r>
              <a:rPr lang="en-US" altLang="en-US" dirty="0" smtClean="0"/>
              <a:t> </a:t>
            </a:r>
          </a:p>
          <a:p>
            <a:pPr lvl="1"/>
            <a:r>
              <a:rPr lang="en-US" altLang="en-US" dirty="0" smtClean="0"/>
              <a:t>Get </a:t>
            </a:r>
            <a:r>
              <a:rPr lang="en-US" altLang="en-US" dirty="0"/>
              <a:t>the patient into warm, dry clothes and place him in a sheltered area–such as in a sleeping bag, inside of a </a:t>
            </a:r>
            <a:r>
              <a:rPr lang="en-US" altLang="en-US" dirty="0" smtClean="0"/>
              <a:t>tent.</a:t>
            </a:r>
          </a:p>
          <a:p>
            <a:pPr lvl="1"/>
            <a:r>
              <a:rPr lang="en-US" altLang="en-US" dirty="0" smtClean="0"/>
              <a:t>Give </a:t>
            </a:r>
            <a:r>
              <a:rPr lang="en-US" altLang="en-US" dirty="0"/>
              <a:t>water and simple sugars, such as hot chocolate or candy, to generate quick body heat. </a:t>
            </a:r>
            <a:endParaRPr lang="en-US" altLang="en-US" dirty="0" smtClean="0"/>
          </a:p>
          <a:p>
            <a:pPr lvl="1"/>
            <a:r>
              <a:rPr lang="en-US" altLang="en-US" dirty="0" smtClean="0"/>
              <a:t>Place warm water bottles around the body core.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12776"/>
            <a:ext cx="4187957" cy="3140968"/>
          </a:xfrm>
          <a:prstGeom prst="rect">
            <a:avLst/>
          </a:prstGeom>
        </p:spPr>
      </p:pic>
    </p:spTree>
    <p:extLst>
      <p:ext uri="{BB962C8B-B14F-4D97-AF65-F5344CB8AC3E}">
        <p14:creationId xmlns:p14="http://schemas.microsoft.com/office/powerpoint/2010/main" val="3195354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Stay or Go?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08545152"/>
              </p:ext>
            </p:extLst>
          </p:nvPr>
        </p:nvGraphicFramePr>
        <p:xfrm>
          <a:off x="478068" y="1798297"/>
          <a:ext cx="8208909" cy="4248474"/>
        </p:xfrm>
        <a:graphic>
          <a:graphicData uri="http://schemas.openxmlformats.org/drawingml/2006/table">
            <a:tbl>
              <a:tblPr firstRow="1" firstCol="1" bandRow="1">
                <a:tableStyleId>{5C22544A-7EE6-4342-B048-85BDC9FD1C3A}</a:tableStyleId>
              </a:tblPr>
              <a:tblGrid>
                <a:gridCol w="1462828">
                  <a:extLst>
                    <a:ext uri="{9D8B030D-6E8A-4147-A177-3AD203B41FA5}">
                      <a16:colId xmlns="" xmlns:a16="http://schemas.microsoft.com/office/drawing/2014/main" val="20000"/>
                    </a:ext>
                  </a:extLst>
                </a:gridCol>
                <a:gridCol w="3372220">
                  <a:extLst>
                    <a:ext uri="{9D8B030D-6E8A-4147-A177-3AD203B41FA5}">
                      <a16:colId xmlns="" xmlns:a16="http://schemas.microsoft.com/office/drawing/2014/main" val="20001"/>
                    </a:ext>
                  </a:extLst>
                </a:gridCol>
                <a:gridCol w="3373861">
                  <a:extLst>
                    <a:ext uri="{9D8B030D-6E8A-4147-A177-3AD203B41FA5}">
                      <a16:colId xmlns="" xmlns:a16="http://schemas.microsoft.com/office/drawing/2014/main" val="20002"/>
                    </a:ext>
                  </a:extLst>
                </a:gridCol>
              </a:tblGrid>
              <a:tr h="509817">
                <a:tc>
                  <a:txBody>
                    <a:bodyPr/>
                    <a:lstStyle/>
                    <a:p>
                      <a:pPr marL="0" marR="0" latinLnBrk="0">
                        <a:spcBef>
                          <a:spcPts val="0"/>
                        </a:spcBef>
                        <a:spcAft>
                          <a:spcPts val="0"/>
                        </a:spcAft>
                      </a:pPr>
                      <a:r>
                        <a:rPr lang="en-US" sz="1400" dirty="0">
                          <a:effectLst/>
                        </a:rPr>
                        <a:t>Problem</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latinLnBrk="0">
                        <a:spcBef>
                          <a:spcPts val="0"/>
                        </a:spcBef>
                        <a:spcAft>
                          <a:spcPts val="0"/>
                        </a:spcAft>
                      </a:pPr>
                      <a:r>
                        <a:rPr lang="en-US" sz="1400" dirty="0">
                          <a:effectLst/>
                        </a:rPr>
                        <a:t>Stick it out if . .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latinLnBrk="0">
                        <a:spcBef>
                          <a:spcPts val="0"/>
                        </a:spcBef>
                        <a:spcAft>
                          <a:spcPts val="0"/>
                        </a:spcAft>
                      </a:pPr>
                      <a:r>
                        <a:rPr lang="en-US" sz="1400">
                          <a:effectLst/>
                        </a:rPr>
                        <a:t>Head for help if . .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566463">
                <a:tc>
                  <a:txBody>
                    <a:bodyPr/>
                    <a:lstStyle/>
                    <a:p>
                      <a:pPr marL="0" marR="0" latinLnBrk="0">
                        <a:spcBef>
                          <a:spcPts val="0"/>
                        </a:spcBef>
                        <a:spcAft>
                          <a:spcPts val="0"/>
                        </a:spcAft>
                      </a:pPr>
                      <a:r>
                        <a:rPr lang="en-US" sz="1400" dirty="0">
                          <a:effectLst/>
                        </a:rPr>
                        <a:t>Hypothermia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dirty="0">
                          <a:effectLst/>
                        </a:rPr>
                        <a:t>Person warms up and feels fine</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rgbClr val="D0D8E8"/>
                    </a:solidFill>
                  </a:tcPr>
                </a:tc>
                <a:tc>
                  <a:txBody>
                    <a:bodyPr/>
                    <a:lstStyle/>
                    <a:p>
                      <a:pPr marL="0" marR="0" latinLnBrk="0">
                        <a:spcBef>
                          <a:spcPts val="0"/>
                        </a:spcBef>
                        <a:spcAft>
                          <a:spcPts val="0"/>
                        </a:spcAft>
                      </a:pPr>
                      <a:r>
                        <a:rPr lang="en-US" sz="1400" dirty="0">
                          <a:effectLst/>
                        </a:rPr>
                        <a:t>Pulse slows; shivering stops; person becomes incoherent or unconscious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rgbClr val="D0D8E8"/>
                    </a:solidFill>
                  </a:tcPr>
                </a:tc>
                <a:extLst>
                  <a:ext uri="{0D108BD9-81ED-4DB2-BD59-A6C34878D82A}">
                    <a16:rowId xmlns="" xmlns:a16="http://schemas.microsoft.com/office/drawing/2014/main" val="10001"/>
                  </a:ext>
                </a:extLst>
              </a:tr>
              <a:tr h="509817">
                <a:tc>
                  <a:txBody>
                    <a:bodyPr/>
                    <a:lstStyle/>
                    <a:p>
                      <a:pPr marL="0" marR="0" latinLnBrk="0">
                        <a:spcBef>
                          <a:spcPts val="0"/>
                        </a:spcBef>
                        <a:spcAft>
                          <a:spcPts val="0"/>
                        </a:spcAft>
                      </a:pPr>
                      <a:r>
                        <a:rPr lang="en-US" sz="1400">
                          <a:effectLst/>
                        </a:rPr>
                        <a:t>Frostbite</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dirty="0">
                          <a:effectLst/>
                        </a:rPr>
                        <a:t>Tissue warms and looks normal</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rgbClr val="E9EDF4"/>
                    </a:solidFill>
                  </a:tcPr>
                </a:tc>
                <a:tc>
                  <a:txBody>
                    <a:bodyPr/>
                    <a:lstStyle/>
                    <a:p>
                      <a:pPr marL="0" marR="0" latinLnBrk="0">
                        <a:spcBef>
                          <a:spcPts val="0"/>
                        </a:spcBef>
                        <a:spcAft>
                          <a:spcPts val="0"/>
                        </a:spcAft>
                      </a:pPr>
                      <a:r>
                        <a:rPr lang="en-US" sz="1400" dirty="0">
                          <a:effectLst/>
                        </a:rPr>
                        <a:t>Blisters or black tissue form</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rgbClr val="E9EDF4"/>
                    </a:solidFill>
                  </a:tcPr>
                </a:tc>
                <a:extLst>
                  <a:ext uri="{0D108BD9-81ED-4DB2-BD59-A6C34878D82A}">
                    <a16:rowId xmlns="" xmlns:a16="http://schemas.microsoft.com/office/drawing/2014/main" val="10002"/>
                  </a:ext>
                </a:extLst>
              </a:tr>
              <a:tr h="509817">
                <a:tc>
                  <a:txBody>
                    <a:bodyPr/>
                    <a:lstStyle/>
                    <a:p>
                      <a:pPr marL="0" marR="0" latinLnBrk="0">
                        <a:spcBef>
                          <a:spcPts val="0"/>
                        </a:spcBef>
                        <a:spcAft>
                          <a:spcPts val="0"/>
                        </a:spcAft>
                      </a:pPr>
                      <a:r>
                        <a:rPr lang="en-US" sz="1400">
                          <a:effectLst/>
                        </a:rPr>
                        <a:t>Heat illness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dirty="0">
                          <a:effectLst/>
                        </a:rPr>
                        <a:t>Persons cools off and feels fine</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a:effectLst/>
                        </a:rPr>
                        <a:t>Person has altered mental status and red, hot skin</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509817">
                <a:tc>
                  <a:txBody>
                    <a:bodyPr/>
                    <a:lstStyle/>
                    <a:p>
                      <a:pPr marL="0" marR="0" latinLnBrk="0">
                        <a:spcBef>
                          <a:spcPts val="0"/>
                        </a:spcBef>
                        <a:spcAft>
                          <a:spcPts val="0"/>
                        </a:spcAft>
                      </a:pPr>
                      <a:r>
                        <a:rPr lang="en-US" sz="1400">
                          <a:effectLst/>
                        </a:rPr>
                        <a:t>Muscle/bone injury</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dirty="0">
                          <a:effectLst/>
                        </a:rPr>
                        <a:t>Person can use the injured part</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a:effectLst/>
                        </a:rPr>
                        <a:t>Person cannot use the injured part</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509817">
                <a:tc>
                  <a:txBody>
                    <a:bodyPr/>
                    <a:lstStyle/>
                    <a:p>
                      <a:pPr marL="0" marR="0" latinLnBrk="0">
                        <a:spcBef>
                          <a:spcPts val="0"/>
                        </a:spcBef>
                        <a:spcAft>
                          <a:spcPts val="0"/>
                        </a:spcAft>
                      </a:pPr>
                      <a:r>
                        <a:rPr lang="en-US" sz="1400" dirty="0">
                          <a:effectLst/>
                        </a:rPr>
                        <a:t>Diarrhea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dirty="0">
                          <a:effectLst/>
                        </a:rPr>
                        <a:t>Problem resolves within 24 hours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a:effectLst/>
                        </a:rPr>
                        <a:t>Problem persists for more than 24 hours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r h="566463">
                <a:tc>
                  <a:txBody>
                    <a:bodyPr/>
                    <a:lstStyle/>
                    <a:p>
                      <a:pPr marL="0" marR="0" latinLnBrk="0">
                        <a:spcBef>
                          <a:spcPts val="0"/>
                        </a:spcBef>
                        <a:spcAft>
                          <a:spcPts val="0"/>
                        </a:spcAft>
                      </a:pPr>
                      <a:r>
                        <a:rPr lang="en-US" sz="1400">
                          <a:effectLst/>
                        </a:rPr>
                        <a:t>Wounds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a:effectLst/>
                        </a:rPr>
                        <a:t>They are cleaned, properly dressed, and don't require closure</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dirty="0">
                          <a:effectLst/>
                        </a:rPr>
                        <a:t>They are large enough to require closure; they're deep wounds on the face or neck</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 xmlns:a16="http://schemas.microsoft.com/office/drawing/2014/main" val="10006"/>
                  </a:ext>
                </a:extLst>
              </a:tr>
              <a:tr h="566463">
                <a:tc>
                  <a:txBody>
                    <a:bodyPr/>
                    <a:lstStyle/>
                    <a:p>
                      <a:pPr marL="0" marR="0" latinLnBrk="0">
                        <a:spcBef>
                          <a:spcPts val="0"/>
                        </a:spcBef>
                        <a:spcAft>
                          <a:spcPts val="0"/>
                        </a:spcAft>
                      </a:pPr>
                      <a:r>
                        <a:rPr lang="en-US" sz="1400">
                          <a:effectLst/>
                        </a:rPr>
                        <a:t>Burns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a:effectLst/>
                        </a:rPr>
                        <a:t>Pain is manageable and no large </a:t>
                      </a:r>
                      <a:br>
                        <a:rPr lang="en-US" sz="1400">
                          <a:effectLst/>
                        </a:rPr>
                      </a:br>
                      <a:r>
                        <a:rPr lang="en-US" sz="1400">
                          <a:effectLst/>
                        </a:rPr>
                        <a:t>blisters form</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atinLnBrk="0">
                        <a:spcBef>
                          <a:spcPts val="0"/>
                        </a:spcBef>
                        <a:spcAft>
                          <a:spcPts val="0"/>
                        </a:spcAft>
                      </a:pPr>
                      <a:r>
                        <a:rPr lang="en-US" sz="1400" dirty="0">
                          <a:effectLst/>
                        </a:rPr>
                        <a:t>Pain is intense; blisters are large; face is burned</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 xmlns:a16="http://schemas.microsoft.com/office/drawing/2014/main" val="10007"/>
                  </a:ext>
                </a:extLst>
              </a:tr>
            </a:tbl>
          </a:graphicData>
        </a:graphic>
      </p:graphicFrame>
      <p:sp>
        <p:nvSpPr>
          <p:cNvPr id="5" name="TextBox 4"/>
          <p:cNvSpPr txBox="1"/>
          <p:nvPr/>
        </p:nvSpPr>
        <p:spPr>
          <a:xfrm>
            <a:off x="251520" y="1412776"/>
            <a:ext cx="8640960" cy="369332"/>
          </a:xfrm>
          <a:prstGeom prst="rect">
            <a:avLst/>
          </a:prstGeom>
          <a:noFill/>
        </p:spPr>
        <p:txBody>
          <a:bodyPr wrap="square" rtlCol="0">
            <a:spAutoFit/>
          </a:bodyPr>
          <a:lstStyle/>
          <a:p>
            <a:pPr algn="ctr" latinLnBrk="0"/>
            <a:r>
              <a:rPr lang="en-US" dirty="0">
                <a:solidFill>
                  <a:schemeClr val="tx1">
                    <a:lumMod val="65000"/>
                    <a:lumOff val="35000"/>
                  </a:schemeClr>
                </a:solidFill>
              </a:rPr>
              <a:t>Use this chart to determine if you can finish your trip–or should </a:t>
            </a:r>
            <a:r>
              <a:rPr lang="en-US" dirty="0" smtClean="0">
                <a:solidFill>
                  <a:schemeClr val="tx1">
                    <a:lumMod val="65000"/>
                    <a:lumOff val="35000"/>
                  </a:schemeClr>
                </a:solidFill>
              </a:rPr>
              <a:t>head for help.</a:t>
            </a:r>
            <a:endParaRPr lang="en-US" dirty="0">
              <a:solidFill>
                <a:schemeClr val="tx1">
                  <a:lumMod val="65000"/>
                  <a:lumOff val="35000"/>
                </a:schemeClr>
              </a:solidFill>
            </a:endParaRPr>
          </a:p>
        </p:txBody>
      </p:sp>
    </p:spTree>
    <p:extLst>
      <p:ext uri="{BB962C8B-B14F-4D97-AF65-F5344CB8AC3E}">
        <p14:creationId xmlns:p14="http://schemas.microsoft.com/office/powerpoint/2010/main" val="1891831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If You Must Go, Evacuate </a:t>
            </a:r>
            <a:r>
              <a:rPr lang="en-US" altLang="en-US" dirty="0"/>
              <a:t>or Wait for Rescue? </a:t>
            </a:r>
          </a:p>
        </p:txBody>
      </p:sp>
      <p:sp>
        <p:nvSpPr>
          <p:cNvPr id="3" name="Content Placeholder 2"/>
          <p:cNvSpPr>
            <a:spLocks noGrp="1"/>
          </p:cNvSpPr>
          <p:nvPr>
            <p:ph idx="1"/>
          </p:nvPr>
        </p:nvSpPr>
        <p:spPr>
          <a:xfrm>
            <a:off x="251520" y="1268760"/>
            <a:ext cx="5976664" cy="5400600"/>
          </a:xfrm>
        </p:spPr>
        <p:txBody>
          <a:bodyPr>
            <a:normAutofit/>
          </a:bodyPr>
          <a:lstStyle/>
          <a:p>
            <a:r>
              <a:rPr lang="en-US" altLang="en-US" dirty="0"/>
              <a:t>Your buddy just slid down a steep scree and broke his leg. Should you go for help–or haul him out? It's a tough call. The answer depends on several factors. Here's how to decide. </a:t>
            </a:r>
            <a:endParaRPr lang="en-US" altLang="en-US" dirty="0" smtClean="0"/>
          </a:p>
          <a:p>
            <a:pPr lvl="1"/>
            <a:r>
              <a:rPr lang="en-US" b="1" dirty="0" smtClean="0"/>
              <a:t>How </a:t>
            </a:r>
            <a:r>
              <a:rPr lang="en-US" b="1" dirty="0"/>
              <a:t>bad is it?</a:t>
            </a:r>
            <a:r>
              <a:rPr lang="en-US" dirty="0"/>
              <a:t> Patients with life-threatening injuries should usually stay put and wait for trained medical professionals; those with less serious injuries can walk or be carried out. If the patient can handle it, walking out is the best option.</a:t>
            </a:r>
          </a:p>
          <a:p>
            <a:pPr lvl="1"/>
            <a:r>
              <a:rPr lang="en-US" b="1" dirty="0"/>
              <a:t> </a:t>
            </a:r>
            <a:r>
              <a:rPr lang="en-US" b="1" dirty="0" smtClean="0"/>
              <a:t>How </a:t>
            </a:r>
            <a:r>
              <a:rPr lang="en-US" b="1" dirty="0"/>
              <a:t>far is the trailhead? </a:t>
            </a:r>
            <a:r>
              <a:rPr lang="en-US" dirty="0"/>
              <a:t>One fit hiker can move a lot faster than a group carrying a litter. If you're deep in the wilderness, a messenger might bring back help before you could carry the patient out.</a:t>
            </a:r>
          </a:p>
          <a:p>
            <a:pPr lvl="1"/>
            <a:r>
              <a:rPr lang="en-US" b="1" dirty="0" smtClean="0"/>
              <a:t>Can </a:t>
            </a:r>
            <a:r>
              <a:rPr lang="en-US" b="1" dirty="0"/>
              <a:t>the rescuer(s) handle it?</a:t>
            </a:r>
            <a:r>
              <a:rPr lang="en-US" dirty="0"/>
              <a:t> You'll need strength, stamina, and skill to navigate the terrain with an injured person in tow.</a:t>
            </a:r>
          </a:p>
          <a:p>
            <a:pPr lvl="1"/>
            <a:r>
              <a:rPr lang="en-US" b="1" dirty="0" smtClean="0"/>
              <a:t>What's </a:t>
            </a:r>
            <a:r>
              <a:rPr lang="en-US" b="1" dirty="0"/>
              <a:t>the weather like?</a:t>
            </a:r>
            <a:r>
              <a:rPr lang="en-US" dirty="0"/>
              <a:t> Stay put if severe weather puts the rescuers in danger of getting lost or injuring themselves.</a:t>
            </a:r>
          </a:p>
          <a:p>
            <a:pPr lvl="1"/>
            <a:r>
              <a:rPr lang="en-US" b="1" dirty="0" smtClean="0"/>
              <a:t>Is </a:t>
            </a:r>
            <a:r>
              <a:rPr lang="en-US" b="1" dirty="0"/>
              <a:t>there imminent danger?</a:t>
            </a:r>
            <a:r>
              <a:rPr lang="en-US" dirty="0"/>
              <a:t> Even severely injured patients might need to be moved if the current location is unsafe–e.g., lightning is striking or you're on an unstable slope.</a:t>
            </a:r>
          </a:p>
          <a:p>
            <a:endParaRPr lang="en-US" altLang="en-US" dirty="0"/>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cstate="print"/>
          <a:srcRect t="1961"/>
          <a:stretch>
            <a:fillRect/>
          </a:stretch>
        </p:blipFill>
        <p:spPr bwMode="auto">
          <a:xfrm>
            <a:off x="6246523" y="1412776"/>
            <a:ext cx="2737135" cy="3168352"/>
          </a:xfrm>
          <a:prstGeom prst="rect">
            <a:avLst/>
          </a:prstGeom>
          <a:noFill/>
          <a:ln w="9525">
            <a:noFill/>
            <a:miter lim="800000"/>
            <a:headEnd/>
            <a:tailEnd/>
          </a:ln>
        </p:spPr>
      </p:pic>
    </p:spTree>
    <p:extLst>
      <p:ext uri="{BB962C8B-B14F-4D97-AF65-F5344CB8AC3E}">
        <p14:creationId xmlns:p14="http://schemas.microsoft.com/office/powerpoint/2010/main" val="1624578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Wilderness First Aid</a:t>
            </a:r>
            <a:endParaRPr lang="en-US" dirty="0"/>
          </a:p>
        </p:txBody>
      </p:sp>
      <p:sp>
        <p:nvSpPr>
          <p:cNvPr id="3" name="Content Placeholder 2"/>
          <p:cNvSpPr>
            <a:spLocks noGrp="1"/>
          </p:cNvSpPr>
          <p:nvPr>
            <p:ph idx="1"/>
          </p:nvPr>
        </p:nvSpPr>
        <p:spPr>
          <a:xfrm>
            <a:off x="251520" y="4653136"/>
            <a:ext cx="8640960" cy="1427344"/>
          </a:xfrm>
        </p:spPr>
        <p:txBody>
          <a:bodyPr/>
          <a:lstStyle/>
          <a:p>
            <a:r>
              <a:rPr lang="en-US" altLang="en-US" dirty="0" smtClean="0"/>
              <a:t>Wilderness</a:t>
            </a:r>
            <a:r>
              <a:rPr lang="en-US" altLang="en-US" dirty="0"/>
              <a:t> First Aid </a:t>
            </a:r>
            <a:r>
              <a:rPr lang="en-US" altLang="en-US" dirty="0" smtClean="0"/>
              <a:t>is a </a:t>
            </a:r>
            <a:r>
              <a:rPr lang="en-US" altLang="en-US" dirty="0"/>
              <a:t>requirement for units traveling to a BSA National High Adventure such as Philmont, Northern Tier, </a:t>
            </a:r>
            <a:r>
              <a:rPr lang="en-US" altLang="en-US" dirty="0" smtClean="0"/>
              <a:t>Sea Base</a:t>
            </a:r>
            <a:r>
              <a:rPr lang="en-US" altLang="en-US" dirty="0"/>
              <a:t> or participating in some high adventure activities when medical help may be delayed.</a:t>
            </a:r>
          </a:p>
          <a:p>
            <a:r>
              <a:rPr lang="en-US" dirty="0" smtClean="0"/>
              <a:t>CPR certification is a prerequisite.</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880" y="1196752"/>
            <a:ext cx="6732240" cy="3366120"/>
          </a:xfrm>
          <a:prstGeom prst="rect">
            <a:avLst/>
          </a:prstGeom>
        </p:spPr>
      </p:pic>
    </p:spTree>
    <p:extLst>
      <p:ext uri="{BB962C8B-B14F-4D97-AF65-F5344CB8AC3E}">
        <p14:creationId xmlns:p14="http://schemas.microsoft.com/office/powerpoint/2010/main" val="2897091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Why Take Wilderness First Aid</a:t>
            </a:r>
            <a:r>
              <a:rPr lang="en-US" altLang="en-US" dirty="0" smtClean="0"/>
              <a:t>?</a:t>
            </a:r>
            <a:endParaRPr lang="en-US" dirty="0"/>
          </a:p>
        </p:txBody>
      </p:sp>
      <p:sp>
        <p:nvSpPr>
          <p:cNvPr id="3" name="Content Placeholder 2"/>
          <p:cNvSpPr>
            <a:spLocks noGrp="1"/>
          </p:cNvSpPr>
          <p:nvPr>
            <p:ph idx="1"/>
          </p:nvPr>
        </p:nvSpPr>
        <p:spPr>
          <a:xfrm>
            <a:off x="2771800" y="1340768"/>
            <a:ext cx="6192688" cy="5184576"/>
          </a:xfrm>
        </p:spPr>
        <p:txBody>
          <a:bodyPr>
            <a:normAutofit/>
          </a:bodyPr>
          <a:lstStyle/>
          <a:p>
            <a:r>
              <a:rPr lang="en-US" sz="1900" dirty="0"/>
              <a:t>Accidents </a:t>
            </a:r>
            <a:r>
              <a:rPr lang="en-US" sz="1900" dirty="0" smtClean="0"/>
              <a:t>happen and people </a:t>
            </a:r>
            <a:r>
              <a:rPr lang="en-US" sz="1900" dirty="0"/>
              <a:t>get hurt, sick, or lost. The temperature drops, the wind picks up, and it starts to rain. Would you know what to do? </a:t>
            </a:r>
            <a:endParaRPr lang="en-US" sz="1900" dirty="0" smtClean="0"/>
          </a:p>
          <a:p>
            <a:r>
              <a:rPr lang="en-US" sz="1900" dirty="0" smtClean="0"/>
              <a:t>When </a:t>
            </a:r>
            <a:r>
              <a:rPr lang="en-US" sz="1900" dirty="0"/>
              <a:t>calling 911 is not an immediate option, or when help could be an hour or even days away, the task of managing the injured and the ill will challenge you beyond basic first-aid </a:t>
            </a:r>
            <a:r>
              <a:rPr lang="en-US" sz="1900" dirty="0" smtClean="0"/>
              <a:t>knowledge</a:t>
            </a:r>
            <a:r>
              <a:rPr lang="en-US" sz="1900" dirty="0"/>
              <a:t>.</a:t>
            </a:r>
            <a:r>
              <a:rPr lang="en-US" sz="1900" dirty="0" smtClean="0"/>
              <a:t> </a:t>
            </a:r>
          </a:p>
          <a:p>
            <a:r>
              <a:rPr lang="en-US" sz="1900" dirty="0" smtClean="0"/>
              <a:t>Remote </a:t>
            </a:r>
            <a:r>
              <a:rPr lang="en-US" sz="1900" dirty="0"/>
              <a:t>locations and harsh environments may require creative treatments. </a:t>
            </a:r>
          </a:p>
          <a:p>
            <a:r>
              <a:rPr lang="en-US" sz="1900" dirty="0" smtClean="0"/>
              <a:t>The </a:t>
            </a:r>
            <a:r>
              <a:rPr lang="en-US" sz="1900" dirty="0"/>
              <a:t>equipment needed for treatment and evacuation may have to be improvised from what’s </a:t>
            </a:r>
            <a:r>
              <a:rPr lang="en-US" sz="1900" dirty="0" smtClean="0"/>
              <a:t>available. </a:t>
            </a:r>
          </a:p>
          <a:p>
            <a:r>
              <a:rPr lang="en-US" sz="1900" dirty="0" smtClean="0"/>
              <a:t>The </a:t>
            </a:r>
            <a:r>
              <a:rPr lang="en-US" sz="1900" dirty="0"/>
              <a:t>skills you </a:t>
            </a:r>
            <a:r>
              <a:rPr lang="en-US" sz="1900" dirty="0" smtClean="0"/>
              <a:t>learn </a:t>
            </a:r>
            <a:r>
              <a:rPr lang="en-US" sz="1900" dirty="0"/>
              <a:t>in a Wilderness First Aid </a:t>
            </a:r>
            <a:r>
              <a:rPr lang="en-US" sz="1900" dirty="0" smtClean="0"/>
              <a:t>course addresses these issues and can make the difference between a good outcome and a bad one.</a:t>
            </a:r>
            <a:endParaRPr lang="en-US" sz="1900" dirty="0"/>
          </a:p>
          <a:p>
            <a:endParaRPr lang="en-US" sz="1900" dirty="0" smtClean="0"/>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340768"/>
            <a:ext cx="2520280" cy="2520280"/>
          </a:xfrm>
          <a:prstGeom prst="rect">
            <a:avLst/>
          </a:prstGeom>
        </p:spPr>
      </p:pic>
    </p:spTree>
    <p:extLst>
      <p:ext uri="{BB962C8B-B14F-4D97-AF65-F5344CB8AC3E}">
        <p14:creationId xmlns:p14="http://schemas.microsoft.com/office/powerpoint/2010/main" val="2570094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High Altitude Acclimatization and Illnesses</a:t>
            </a:r>
            <a:endParaRPr lang="en-US" dirty="0"/>
          </a:p>
        </p:txBody>
      </p:sp>
      <p:sp>
        <p:nvSpPr>
          <p:cNvPr id="3" name="Content Placeholder 2"/>
          <p:cNvSpPr>
            <a:spLocks noGrp="1"/>
          </p:cNvSpPr>
          <p:nvPr>
            <p:ph idx="1"/>
          </p:nvPr>
        </p:nvSpPr>
        <p:spPr>
          <a:xfrm>
            <a:off x="251520" y="1340768"/>
            <a:ext cx="5040560" cy="5184576"/>
          </a:xfrm>
        </p:spPr>
        <p:txBody>
          <a:bodyPr>
            <a:normAutofit lnSpcReduction="10000"/>
          </a:bodyPr>
          <a:lstStyle/>
          <a:p>
            <a:r>
              <a:rPr lang="en-US" altLang="en-US" dirty="0" smtClean="0"/>
              <a:t>The </a:t>
            </a:r>
            <a:r>
              <a:rPr lang="en-US" altLang="en-US" dirty="0"/>
              <a:t>pleasures of trekking in </a:t>
            </a:r>
            <a:r>
              <a:rPr lang="en-US" altLang="en-US" dirty="0" smtClean="0"/>
              <a:t>mountain </a:t>
            </a:r>
            <a:r>
              <a:rPr lang="en-US" altLang="en-US" dirty="0"/>
              <a:t>ranges cannot be overstated. Neither can the dangers. Altitude sickness can occur in some people as low as 8,000 feet, but serious symptoms do not usually occur until over 12,000 feet. Even then it is not the height that is important, rather the speed in which you ascended to that altitude.</a:t>
            </a:r>
          </a:p>
          <a:p>
            <a:r>
              <a:rPr lang="en-US" altLang="en-US" dirty="0" smtClean="0"/>
              <a:t>Acute </a:t>
            </a:r>
            <a:r>
              <a:rPr lang="en-US" altLang="en-US" dirty="0"/>
              <a:t>mountain sickness (AMS) is actually more common in fit young men because they are more likely to attempt a rapid ascent by racing up the mountain like some indestructible super hero! As a general rule, it is far safer (and more enjoyable) to avoid altitude sickness by planning a sensible itinerary that allows for gradual acclimatization to altitude as you ascend, (you can race back down as fast as you like</a:t>
            </a:r>
            <a:r>
              <a:rPr lang="en-US" altLang="en-US" dirty="0" smtClean="0"/>
              <a:t>!)</a:t>
            </a:r>
          </a:p>
          <a:p>
            <a:endParaRPr lang="en-US" altLang="en-US" dirty="0"/>
          </a:p>
          <a:p>
            <a:endParaRPr lang="en-US" dirty="0"/>
          </a:p>
        </p:txBody>
      </p:sp>
      <p:pic>
        <p:nvPicPr>
          <p:cNvPr id="5" name="Picture 4"/>
          <p:cNvPicPr>
            <a:picLocks noChangeAspect="1"/>
          </p:cNvPicPr>
          <p:nvPr/>
        </p:nvPicPr>
        <p:blipFill>
          <a:blip r:embed="rId2"/>
          <a:stretch>
            <a:fillRect/>
          </a:stretch>
        </p:blipFill>
        <p:spPr>
          <a:xfrm>
            <a:off x="5292080" y="1361232"/>
            <a:ext cx="3747237" cy="2488878"/>
          </a:xfrm>
          <a:prstGeom prst="rect">
            <a:avLst/>
          </a:prstGeom>
        </p:spPr>
      </p:pic>
    </p:spTree>
    <p:extLst>
      <p:ext uri="{BB962C8B-B14F-4D97-AF65-F5344CB8AC3E}">
        <p14:creationId xmlns:p14="http://schemas.microsoft.com/office/powerpoint/2010/main" val="145234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Backpacking First Aid Kit</a:t>
            </a:r>
            <a:endParaRPr lang="en-US" dirty="0"/>
          </a:p>
        </p:txBody>
      </p:sp>
      <p:sp>
        <p:nvSpPr>
          <p:cNvPr id="3" name="Content Placeholder 2"/>
          <p:cNvSpPr>
            <a:spLocks noGrp="1"/>
          </p:cNvSpPr>
          <p:nvPr>
            <p:ph idx="1"/>
          </p:nvPr>
        </p:nvSpPr>
        <p:spPr>
          <a:xfrm>
            <a:off x="251520" y="1340768"/>
            <a:ext cx="5112568" cy="4739712"/>
          </a:xfrm>
        </p:spPr>
        <p:txBody>
          <a:bodyPr/>
          <a:lstStyle/>
          <a:p>
            <a:r>
              <a:rPr lang="en-US" altLang="en-US" dirty="0"/>
              <a:t>Emergency first aid in the wilderness begins with your own personal first aid kit.  </a:t>
            </a:r>
            <a:endParaRPr lang="en-US" altLang="en-US" dirty="0" smtClean="0"/>
          </a:p>
          <a:p>
            <a:r>
              <a:rPr lang="en-US" altLang="en-US" dirty="0" smtClean="0"/>
              <a:t>The </a:t>
            </a:r>
            <a:r>
              <a:rPr lang="en-US" altLang="en-US" dirty="0"/>
              <a:t>kit should be small and waterproof.  </a:t>
            </a:r>
            <a:endParaRPr lang="en-US" altLang="en-US" dirty="0" smtClean="0"/>
          </a:p>
          <a:p>
            <a:pPr lvl="1"/>
            <a:r>
              <a:rPr lang="en-US" altLang="en-US" dirty="0" smtClean="0"/>
              <a:t>Doubled </a:t>
            </a:r>
            <a:r>
              <a:rPr lang="en-US" altLang="en-US" dirty="0"/>
              <a:t>heavy-duty Ziploc bags or a waterproof ditty bag can be used.  </a:t>
            </a:r>
            <a:endParaRPr lang="en-US" altLang="en-US" dirty="0" smtClean="0"/>
          </a:p>
          <a:p>
            <a:r>
              <a:rPr lang="en-US" altLang="en-US" dirty="0" smtClean="0"/>
              <a:t>It </a:t>
            </a:r>
            <a:r>
              <a:rPr lang="en-US" altLang="en-US" dirty="0"/>
              <a:t>should contain the essential medical instruments and bandage materials listed in the following </a:t>
            </a:r>
            <a:r>
              <a:rPr lang="en-US" altLang="en-US" dirty="0" smtClean="0"/>
              <a:t>slides.  </a:t>
            </a:r>
          </a:p>
          <a:p>
            <a:r>
              <a:rPr lang="en-US" altLang="en-US" dirty="0" smtClean="0"/>
              <a:t>Asterisked </a:t>
            </a:r>
            <a:r>
              <a:rPr lang="en-US" altLang="en-US" dirty="0"/>
              <a:t>items (*) need only to be carried by the group leaders.  </a:t>
            </a:r>
            <a:endParaRPr lang="en-US" altLang="en-US" dirty="0" smtClean="0"/>
          </a:p>
          <a:p>
            <a:r>
              <a:rPr lang="en-US" altLang="en-US" dirty="0" smtClean="0"/>
              <a:t>All </a:t>
            </a:r>
            <a:r>
              <a:rPr lang="en-US" altLang="en-US" dirty="0"/>
              <a:t>medications should be stored in separate air-tight plastic containers and clearly labeled as to the name of the drug, dosage, and expiration date.</a:t>
            </a:r>
          </a:p>
          <a:p>
            <a:endParaRPr lang="en-US" dirty="0"/>
          </a:p>
        </p:txBody>
      </p:sp>
      <p:pic>
        <p:nvPicPr>
          <p:cNvPr id="4" name="Picture 3"/>
          <p:cNvPicPr>
            <a:picLocks noChangeAspect="1"/>
          </p:cNvPicPr>
          <p:nvPr/>
        </p:nvPicPr>
        <p:blipFill>
          <a:blip r:embed="rId2" cstate="print"/>
          <a:srcRect/>
          <a:stretch>
            <a:fillRect/>
          </a:stretch>
        </p:blipFill>
        <p:spPr bwMode="auto">
          <a:xfrm>
            <a:off x="5580112" y="1412775"/>
            <a:ext cx="3024336" cy="3620831"/>
          </a:xfrm>
          <a:prstGeom prst="rect">
            <a:avLst/>
          </a:prstGeom>
          <a:noFill/>
          <a:ln w="9525">
            <a:noFill/>
            <a:miter lim="800000"/>
            <a:headEnd/>
            <a:tailEnd/>
          </a:ln>
        </p:spPr>
      </p:pic>
    </p:spTree>
    <p:extLst>
      <p:ext uri="{BB962C8B-B14F-4D97-AF65-F5344CB8AC3E}">
        <p14:creationId xmlns:p14="http://schemas.microsoft.com/office/powerpoint/2010/main" val="842169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High Altitude Acclimatization and Illnesses</a:t>
            </a:r>
            <a:endParaRPr lang="en-US" dirty="0"/>
          </a:p>
        </p:txBody>
      </p:sp>
      <p:sp>
        <p:nvSpPr>
          <p:cNvPr id="3" name="Content Placeholder 2"/>
          <p:cNvSpPr>
            <a:spLocks noGrp="1"/>
          </p:cNvSpPr>
          <p:nvPr>
            <p:ph idx="1"/>
          </p:nvPr>
        </p:nvSpPr>
        <p:spPr>
          <a:xfrm>
            <a:off x="251520" y="3140968"/>
            <a:ext cx="8640960" cy="2939512"/>
          </a:xfrm>
        </p:spPr>
        <p:txBody>
          <a:bodyPr>
            <a:normAutofit/>
          </a:bodyPr>
          <a:lstStyle/>
          <a:p>
            <a:r>
              <a:rPr lang="en-US" altLang="en-US" dirty="0"/>
              <a:t>It is difficult to determine who may be affected by altitude sickness since there are no specific factors such as age, sex, or physical condition that correlate with susceptibility. Some people get it and some people don't because some people are more susceptible than others.</a:t>
            </a:r>
          </a:p>
          <a:p>
            <a:r>
              <a:rPr lang="en-US" altLang="en-US" dirty="0" smtClean="0"/>
              <a:t>Most </a:t>
            </a:r>
            <a:r>
              <a:rPr lang="en-US" altLang="en-US" dirty="0"/>
              <a:t>people can ascend to 2,500 meters (8,000 feet) with little or no effect. If you have been at that altitude before with no problem, you can probably return to that altitude without problems as long as you are properly acclimatized. If you haven't been to high altitude before, you should exercise caution when doing so.</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71109826"/>
              </p:ext>
            </p:extLst>
          </p:nvPr>
        </p:nvGraphicFramePr>
        <p:xfrm>
          <a:off x="1547664" y="1340768"/>
          <a:ext cx="6096000" cy="1508760"/>
        </p:xfrm>
        <a:graphic>
          <a:graphicData uri="http://schemas.openxmlformats.org/drawingml/2006/table">
            <a:tbl>
              <a:tblPr firstRow="1" bandRow="1">
                <a:tableStyleId>{5C22544A-7EE6-4342-B048-85BDC9FD1C3A}</a:tableStyleId>
              </a:tblPr>
              <a:tblGrid>
                <a:gridCol w="2032000">
                  <a:extLst>
                    <a:ext uri="{9D8B030D-6E8A-4147-A177-3AD203B41FA5}">
                      <a16:colId xmlns="" xmlns:a16="http://schemas.microsoft.com/office/drawing/2014/main" val="20000"/>
                    </a:ext>
                  </a:extLst>
                </a:gridCol>
                <a:gridCol w="2032000">
                  <a:extLst>
                    <a:ext uri="{9D8B030D-6E8A-4147-A177-3AD203B41FA5}">
                      <a16:colId xmlns="" xmlns:a16="http://schemas.microsoft.com/office/drawing/2014/main" val="20001"/>
                    </a:ext>
                  </a:extLst>
                </a:gridCol>
                <a:gridCol w="2032000">
                  <a:extLst>
                    <a:ext uri="{9D8B030D-6E8A-4147-A177-3AD203B41FA5}">
                      <a16:colId xmlns="" xmlns:a16="http://schemas.microsoft.com/office/drawing/2014/main" val="20002"/>
                    </a:ext>
                  </a:extLst>
                </a:gridCol>
              </a:tblGrid>
              <a:tr h="370840">
                <a:tc gridSpan="3">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en-US" sz="2000" b="1" dirty="0" smtClean="0"/>
                        <a:t>What is High Altitude?</a:t>
                      </a:r>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0000"/>
                  </a:ext>
                </a:extLst>
              </a:tr>
              <a:tr h="370840">
                <a:tc>
                  <a:txBody>
                    <a:bodyPr/>
                    <a:lstStyle/>
                    <a:p>
                      <a:pPr marL="0" marR="0" algn="ctr">
                        <a:spcBef>
                          <a:spcPts val="0"/>
                        </a:spcBef>
                        <a:spcAft>
                          <a:spcPts val="0"/>
                        </a:spcAft>
                      </a:pPr>
                      <a:r>
                        <a:rPr lang="en-US" sz="1600" b="0" dirty="0">
                          <a:effectLst/>
                          <a:latin typeface="+mn-lt"/>
                          <a:ea typeface="Times New Roman" panose="02020603050405020304" pitchFamily="18" charset="0"/>
                        </a:rPr>
                        <a:t>High</a:t>
                      </a:r>
                    </a:p>
                  </a:txBody>
                  <a:tcPr marL="68580" marR="68580" marT="0" marB="0" anchor="ctr"/>
                </a:tc>
                <a:tc>
                  <a:txBody>
                    <a:bodyPr/>
                    <a:lstStyle/>
                    <a:p>
                      <a:pPr marL="0" marR="0" algn="ctr">
                        <a:spcBef>
                          <a:spcPts val="0"/>
                        </a:spcBef>
                        <a:spcAft>
                          <a:spcPts val="0"/>
                        </a:spcAft>
                      </a:pPr>
                      <a:r>
                        <a:rPr lang="en-US" sz="1600" b="0" dirty="0">
                          <a:effectLst/>
                          <a:latin typeface="+mn-lt"/>
                          <a:ea typeface="Times New Roman" panose="02020603050405020304" pitchFamily="18" charset="0"/>
                        </a:rPr>
                        <a:t>2,500 to 4,000 meters</a:t>
                      </a:r>
                    </a:p>
                  </a:txBody>
                  <a:tcPr marL="68580" marR="68580" marT="0" marB="0" anchor="ctr"/>
                </a:tc>
                <a:tc>
                  <a:txBody>
                    <a:bodyPr/>
                    <a:lstStyle/>
                    <a:p>
                      <a:pPr marL="0" marR="0" algn="ctr">
                        <a:spcBef>
                          <a:spcPts val="0"/>
                        </a:spcBef>
                        <a:spcAft>
                          <a:spcPts val="0"/>
                        </a:spcAft>
                      </a:pPr>
                      <a:r>
                        <a:rPr lang="en-US" sz="1600" b="0">
                          <a:effectLst/>
                          <a:latin typeface="+mn-lt"/>
                          <a:ea typeface="Times New Roman" panose="02020603050405020304" pitchFamily="18" charset="0"/>
                        </a:rPr>
                        <a:t>8,000 to 13,000 feet</a:t>
                      </a:r>
                    </a:p>
                  </a:txBody>
                  <a:tcPr marL="68580" marR="68580" marT="0" marB="0" anchor="ctr"/>
                </a:tc>
                <a:extLst>
                  <a:ext uri="{0D108BD9-81ED-4DB2-BD59-A6C34878D82A}">
                    <a16:rowId xmlns="" xmlns:a16="http://schemas.microsoft.com/office/drawing/2014/main" val="10001"/>
                  </a:ext>
                </a:extLst>
              </a:tr>
              <a:tr h="370840">
                <a:tc>
                  <a:txBody>
                    <a:bodyPr/>
                    <a:lstStyle/>
                    <a:p>
                      <a:pPr marL="0" marR="0" algn="ctr">
                        <a:spcBef>
                          <a:spcPts val="0"/>
                        </a:spcBef>
                        <a:spcAft>
                          <a:spcPts val="0"/>
                        </a:spcAft>
                      </a:pPr>
                      <a:r>
                        <a:rPr lang="en-US" sz="1600" b="0">
                          <a:effectLst/>
                          <a:latin typeface="+mn-lt"/>
                          <a:ea typeface="Times New Roman" panose="02020603050405020304" pitchFamily="18" charset="0"/>
                        </a:rPr>
                        <a:t>Very High</a:t>
                      </a:r>
                    </a:p>
                  </a:txBody>
                  <a:tcPr marL="68580" marR="68580" marT="0" marB="0" anchor="ctr"/>
                </a:tc>
                <a:tc>
                  <a:txBody>
                    <a:bodyPr/>
                    <a:lstStyle/>
                    <a:p>
                      <a:pPr marL="0" marR="0" algn="ctr">
                        <a:spcBef>
                          <a:spcPts val="0"/>
                        </a:spcBef>
                        <a:spcAft>
                          <a:spcPts val="0"/>
                        </a:spcAft>
                      </a:pPr>
                      <a:r>
                        <a:rPr lang="en-US" sz="1600" b="0" dirty="0">
                          <a:effectLst/>
                          <a:latin typeface="+mn-lt"/>
                          <a:ea typeface="Times New Roman" panose="02020603050405020304" pitchFamily="18" charset="0"/>
                        </a:rPr>
                        <a:t>4,000 to 5,500 meters</a:t>
                      </a:r>
                    </a:p>
                  </a:txBody>
                  <a:tcPr marL="68580" marR="68580" marT="0" marB="0" anchor="ctr"/>
                </a:tc>
                <a:tc>
                  <a:txBody>
                    <a:bodyPr/>
                    <a:lstStyle/>
                    <a:p>
                      <a:pPr marL="0" marR="0" algn="ctr">
                        <a:spcBef>
                          <a:spcPts val="0"/>
                        </a:spcBef>
                        <a:spcAft>
                          <a:spcPts val="0"/>
                        </a:spcAft>
                      </a:pPr>
                      <a:r>
                        <a:rPr lang="en-US" sz="1600" b="0" dirty="0">
                          <a:effectLst/>
                          <a:latin typeface="+mn-lt"/>
                          <a:ea typeface="Times New Roman" panose="02020603050405020304" pitchFamily="18" charset="0"/>
                        </a:rPr>
                        <a:t>13,000 to 18,000 feet</a:t>
                      </a:r>
                    </a:p>
                  </a:txBody>
                  <a:tcPr marL="68580" marR="68580" marT="0" marB="0" anchor="ctr"/>
                </a:tc>
                <a:extLst>
                  <a:ext uri="{0D108BD9-81ED-4DB2-BD59-A6C34878D82A}">
                    <a16:rowId xmlns="" xmlns:a16="http://schemas.microsoft.com/office/drawing/2014/main" val="10002"/>
                  </a:ext>
                </a:extLst>
              </a:tr>
              <a:tr h="370840">
                <a:tc>
                  <a:txBody>
                    <a:bodyPr/>
                    <a:lstStyle/>
                    <a:p>
                      <a:pPr marL="0" marR="0" algn="ctr">
                        <a:spcBef>
                          <a:spcPts val="0"/>
                        </a:spcBef>
                        <a:spcAft>
                          <a:spcPts val="0"/>
                        </a:spcAft>
                      </a:pPr>
                      <a:r>
                        <a:rPr lang="en-US" sz="1600" b="0">
                          <a:effectLst/>
                          <a:latin typeface="+mn-lt"/>
                          <a:ea typeface="Times New Roman" panose="02020603050405020304" pitchFamily="18" charset="0"/>
                        </a:rPr>
                        <a:t>Extremely High</a:t>
                      </a:r>
                    </a:p>
                  </a:txBody>
                  <a:tcPr marL="68580" marR="68580" marT="0" marB="0" anchor="ctr"/>
                </a:tc>
                <a:tc>
                  <a:txBody>
                    <a:bodyPr/>
                    <a:lstStyle/>
                    <a:p>
                      <a:pPr marL="0" marR="0" algn="ctr">
                        <a:spcBef>
                          <a:spcPts val="0"/>
                        </a:spcBef>
                        <a:spcAft>
                          <a:spcPts val="0"/>
                        </a:spcAft>
                      </a:pPr>
                      <a:r>
                        <a:rPr lang="en-US" sz="1600" b="0">
                          <a:effectLst/>
                          <a:latin typeface="+mn-lt"/>
                          <a:ea typeface="Times New Roman" panose="02020603050405020304" pitchFamily="18" charset="0"/>
                        </a:rPr>
                        <a:t>Over 5,500 meters</a:t>
                      </a:r>
                    </a:p>
                  </a:txBody>
                  <a:tcPr marL="68580" marR="68580" marT="0" marB="0" anchor="ctr"/>
                </a:tc>
                <a:tc>
                  <a:txBody>
                    <a:bodyPr/>
                    <a:lstStyle/>
                    <a:p>
                      <a:pPr marL="0" marR="0" algn="ctr">
                        <a:spcBef>
                          <a:spcPts val="0"/>
                        </a:spcBef>
                        <a:spcAft>
                          <a:spcPts val="0"/>
                        </a:spcAft>
                      </a:pPr>
                      <a:r>
                        <a:rPr lang="en-US" sz="1600" b="0" dirty="0">
                          <a:effectLst/>
                          <a:latin typeface="+mn-lt"/>
                          <a:ea typeface="Times New Roman" panose="02020603050405020304" pitchFamily="18" charset="0"/>
                        </a:rPr>
                        <a:t>Over 18,000 feet</a:t>
                      </a:r>
                    </a:p>
                  </a:txBody>
                  <a:tcPr marL="68580" marR="68580" marT="0" marB="0"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77466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Cause </a:t>
            </a:r>
            <a:r>
              <a:rPr lang="en-US" altLang="en-US" dirty="0"/>
              <a:t>of Altitude Sickness</a:t>
            </a:r>
            <a:endParaRPr lang="en-US" dirty="0"/>
          </a:p>
        </p:txBody>
      </p:sp>
      <p:sp>
        <p:nvSpPr>
          <p:cNvPr id="3" name="Content Placeholder 2"/>
          <p:cNvSpPr>
            <a:spLocks noGrp="1"/>
          </p:cNvSpPr>
          <p:nvPr>
            <p:ph idx="1"/>
          </p:nvPr>
        </p:nvSpPr>
        <p:spPr>
          <a:xfrm>
            <a:off x="251520" y="1340768"/>
            <a:ext cx="4824536" cy="5184576"/>
          </a:xfrm>
        </p:spPr>
        <p:txBody>
          <a:bodyPr>
            <a:normAutofit fontScale="92500" lnSpcReduction="20000"/>
          </a:bodyPr>
          <a:lstStyle/>
          <a:p>
            <a:r>
              <a:rPr lang="en-US" altLang="en-US" dirty="0"/>
              <a:t>The percentage of oxygen in the atmosphere at sea level is about 21</a:t>
            </a:r>
            <a:r>
              <a:rPr lang="en-US" altLang="en-US" dirty="0" smtClean="0"/>
              <a:t>% and the barometric pressure is around 760 mmHg. </a:t>
            </a:r>
          </a:p>
          <a:p>
            <a:r>
              <a:rPr lang="en-US" altLang="en-US" dirty="0" smtClean="0"/>
              <a:t>As </a:t>
            </a:r>
            <a:r>
              <a:rPr lang="en-US" altLang="en-US" dirty="0"/>
              <a:t>altitude increases, the percentage remains the same but the number of oxygen molecules per breath is reduced. </a:t>
            </a:r>
            <a:endParaRPr lang="en-US" altLang="en-US" dirty="0" smtClean="0"/>
          </a:p>
          <a:p>
            <a:r>
              <a:rPr lang="en-US" altLang="en-US" dirty="0" smtClean="0"/>
              <a:t>At </a:t>
            </a:r>
            <a:r>
              <a:rPr lang="en-US" altLang="en-US" dirty="0"/>
              <a:t>3,600 meters (12,000 feet) </a:t>
            </a:r>
            <a:r>
              <a:rPr lang="en-US" altLang="en-US" dirty="0" smtClean="0"/>
              <a:t>the barometric pressure is only about 480 mmHg, so there </a:t>
            </a:r>
            <a:r>
              <a:rPr lang="en-US" altLang="en-US" dirty="0"/>
              <a:t>are roughly 40% fewer oxygen molecules per breath so the body must adjust to having less oxygen. </a:t>
            </a:r>
            <a:endParaRPr lang="en-US" altLang="en-US" dirty="0" smtClean="0"/>
          </a:p>
          <a:p>
            <a:r>
              <a:rPr lang="en-US" altLang="en-US" dirty="0" smtClean="0"/>
              <a:t>In </a:t>
            </a:r>
            <a:r>
              <a:rPr lang="en-US" altLang="en-US" dirty="0"/>
              <a:t>addition, high altitude and lower air pressure causes fluid to leak from the capillaries in both the lungs and the brain, which can lead to fluid build-up. </a:t>
            </a:r>
            <a:endParaRPr lang="en-US" altLang="en-US" dirty="0" smtClean="0"/>
          </a:p>
          <a:p>
            <a:r>
              <a:rPr lang="en-US" altLang="en-US" dirty="0" smtClean="0"/>
              <a:t>Continuing </a:t>
            </a:r>
            <a:r>
              <a:rPr lang="en-US" altLang="en-US" dirty="0"/>
              <a:t>on to higher altitude without proper acclimatization can lead to the potentially serious, even life-threatening altitude sickness.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361811"/>
            <a:ext cx="3810532" cy="3238952"/>
          </a:xfrm>
          <a:prstGeom prst="rect">
            <a:avLst/>
          </a:prstGeom>
        </p:spPr>
      </p:pic>
    </p:spTree>
    <p:extLst>
      <p:ext uri="{BB962C8B-B14F-4D97-AF65-F5344CB8AC3E}">
        <p14:creationId xmlns:p14="http://schemas.microsoft.com/office/powerpoint/2010/main" val="1237208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High Altitude Acclimatization</a:t>
            </a:r>
            <a:endParaRPr lang="en-US" dirty="0"/>
          </a:p>
        </p:txBody>
      </p:sp>
      <p:sp>
        <p:nvSpPr>
          <p:cNvPr id="3" name="Content Placeholder 2"/>
          <p:cNvSpPr>
            <a:spLocks noGrp="1"/>
          </p:cNvSpPr>
          <p:nvPr>
            <p:ph idx="1"/>
          </p:nvPr>
        </p:nvSpPr>
        <p:spPr>
          <a:xfrm>
            <a:off x="251520" y="1340768"/>
            <a:ext cx="5112568" cy="4739712"/>
          </a:xfrm>
        </p:spPr>
        <p:txBody>
          <a:bodyPr>
            <a:normAutofit/>
          </a:bodyPr>
          <a:lstStyle/>
          <a:p>
            <a:r>
              <a:rPr lang="en-US" altLang="en-US" dirty="0" smtClean="0"/>
              <a:t>Given </a:t>
            </a:r>
            <a:r>
              <a:rPr lang="en-US" altLang="en-US" dirty="0"/>
              <a:t>enough time, your body will adapt to the decrease in oxygen at a specific altitude. </a:t>
            </a:r>
            <a:endParaRPr lang="en-US" altLang="en-US" dirty="0" smtClean="0"/>
          </a:p>
          <a:p>
            <a:r>
              <a:rPr lang="en-US" altLang="en-US" dirty="0" smtClean="0"/>
              <a:t>This </a:t>
            </a:r>
            <a:r>
              <a:rPr lang="en-US" altLang="en-US" dirty="0"/>
              <a:t>process is known as acclimatization and generally takes one to three days at any given </a:t>
            </a:r>
            <a:r>
              <a:rPr lang="en-US" altLang="en-US" dirty="0" smtClean="0"/>
              <a:t>altitude.</a:t>
            </a:r>
          </a:p>
          <a:p>
            <a:endParaRPr lang="en-US" dirty="0"/>
          </a:p>
          <a:p>
            <a:endParaRPr lang="en-US" altLang="en-US" dirty="0" smtClean="0"/>
          </a:p>
        </p:txBody>
      </p:sp>
      <p:pic>
        <p:nvPicPr>
          <p:cNvPr id="4" name="Picture 3"/>
          <p:cNvPicPr>
            <a:picLocks noChangeAspect="1"/>
          </p:cNvPicPr>
          <p:nvPr/>
        </p:nvPicPr>
        <p:blipFill>
          <a:blip r:embed="rId2" cstate="print"/>
          <a:srcRect/>
          <a:stretch>
            <a:fillRect/>
          </a:stretch>
        </p:blipFill>
        <p:spPr bwMode="auto">
          <a:xfrm>
            <a:off x="5624688" y="1412776"/>
            <a:ext cx="2979759" cy="3240360"/>
          </a:xfrm>
          <a:prstGeom prst="rect">
            <a:avLst/>
          </a:prstGeom>
          <a:noFill/>
          <a:ln w="9525">
            <a:noFill/>
            <a:miter lim="800000"/>
            <a:headEnd/>
            <a:tailEnd/>
          </a:ln>
        </p:spPr>
      </p:pic>
    </p:spTree>
    <p:extLst>
      <p:ext uri="{BB962C8B-B14F-4D97-AF65-F5344CB8AC3E}">
        <p14:creationId xmlns:p14="http://schemas.microsoft.com/office/powerpoint/2010/main" val="3525078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High Altitude Acclimatization</a:t>
            </a:r>
            <a:endParaRPr lang="en-US" dirty="0"/>
          </a:p>
        </p:txBody>
      </p:sp>
      <p:sp>
        <p:nvSpPr>
          <p:cNvPr id="3" name="Content Placeholder 2"/>
          <p:cNvSpPr>
            <a:spLocks noGrp="1"/>
          </p:cNvSpPr>
          <p:nvPr>
            <p:ph idx="1"/>
          </p:nvPr>
        </p:nvSpPr>
        <p:spPr>
          <a:xfrm>
            <a:off x="251520" y="1340768"/>
            <a:ext cx="3600400" cy="5328592"/>
          </a:xfrm>
        </p:spPr>
        <p:txBody>
          <a:bodyPr>
            <a:normAutofit/>
          </a:bodyPr>
          <a:lstStyle/>
          <a:p>
            <a:r>
              <a:rPr lang="en-US" altLang="en-US" dirty="0" smtClean="0"/>
              <a:t>Several </a:t>
            </a:r>
            <a:r>
              <a:rPr lang="en-US" altLang="en-US" dirty="0"/>
              <a:t>changes take place in the body, which enables it to cope with decreased oxygen</a:t>
            </a:r>
            <a:r>
              <a:rPr lang="en-US" altLang="en-US" dirty="0" smtClean="0"/>
              <a:t>:</a:t>
            </a:r>
          </a:p>
          <a:p>
            <a:pPr lvl="1"/>
            <a:r>
              <a:rPr lang="en-US" altLang="en-US" dirty="0"/>
              <a:t>The depth of respiration increases. </a:t>
            </a:r>
          </a:p>
          <a:p>
            <a:pPr lvl="1"/>
            <a:r>
              <a:rPr lang="en-US" altLang="en-US" dirty="0"/>
              <a:t>The body produces more red blood cells to carry oxygen. </a:t>
            </a:r>
          </a:p>
          <a:p>
            <a:pPr lvl="1"/>
            <a:r>
              <a:rPr lang="en-US" altLang="en-US" dirty="0"/>
              <a:t>Pressure in pulmonary capillaries is increased, "forcing" blood into parts of the lung, which are not normally used when breathing at sea level. </a:t>
            </a:r>
          </a:p>
          <a:p>
            <a:pPr lvl="1"/>
            <a:r>
              <a:rPr lang="en-US" altLang="en-US" dirty="0"/>
              <a:t>The body produces more of a particular enzyme that causes the release of oxygen from hemoglobin to the body tissues.</a:t>
            </a:r>
          </a:p>
          <a:p>
            <a:endParaRPr lang="en-US" dirty="0"/>
          </a:p>
        </p:txBody>
      </p:sp>
      <p:pic>
        <p:nvPicPr>
          <p:cNvPr id="9" name="Picture 8"/>
          <p:cNvPicPr>
            <a:picLocks noChangeAspect="1"/>
          </p:cNvPicPr>
          <p:nvPr/>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l="3884" t="12201" r="11569"/>
          <a:stretch/>
        </p:blipFill>
        <p:spPr>
          <a:xfrm>
            <a:off x="3798306" y="1052736"/>
            <a:ext cx="5345694" cy="5805264"/>
          </a:xfrm>
          <a:prstGeom prst="rect">
            <a:avLst/>
          </a:prstGeom>
        </p:spPr>
      </p:pic>
    </p:spTree>
    <p:extLst>
      <p:ext uri="{BB962C8B-B14F-4D97-AF65-F5344CB8AC3E}">
        <p14:creationId xmlns:p14="http://schemas.microsoft.com/office/powerpoint/2010/main" val="3761525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 of Altitude Sickness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4335" b="13706"/>
          <a:stretch/>
        </p:blipFill>
        <p:spPr>
          <a:xfrm>
            <a:off x="179512" y="1196752"/>
            <a:ext cx="6880953" cy="5040560"/>
          </a:xfrm>
        </p:spPr>
      </p:pic>
      <p:sp>
        <p:nvSpPr>
          <p:cNvPr id="5" name="TextBox 4"/>
          <p:cNvSpPr txBox="1"/>
          <p:nvPr/>
        </p:nvSpPr>
        <p:spPr>
          <a:xfrm>
            <a:off x="7164288" y="1268760"/>
            <a:ext cx="1872208" cy="2308324"/>
          </a:xfrm>
          <a:prstGeom prst="rect">
            <a:avLst/>
          </a:prstGeom>
          <a:noFill/>
        </p:spPr>
        <p:txBody>
          <a:bodyPr wrap="square" rtlCol="0">
            <a:spAutoFit/>
          </a:bodyPr>
          <a:lstStyle/>
          <a:p>
            <a:pPr latinLnBrk="0"/>
            <a:r>
              <a:rPr lang="en-US" dirty="0" smtClean="0">
                <a:solidFill>
                  <a:srgbClr val="E05353"/>
                </a:solidFill>
              </a:rPr>
              <a:t>**If you or anyone in your party experience these symptoms, immediately begin descending and seek medical attention.</a:t>
            </a:r>
            <a:endParaRPr lang="en-US" dirty="0">
              <a:solidFill>
                <a:srgbClr val="E05353"/>
              </a:solidFill>
            </a:endParaRPr>
          </a:p>
        </p:txBody>
      </p:sp>
    </p:spTree>
    <p:extLst>
      <p:ext uri="{BB962C8B-B14F-4D97-AF65-F5344CB8AC3E}">
        <p14:creationId xmlns:p14="http://schemas.microsoft.com/office/powerpoint/2010/main" val="2356947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Acute Mountain Sickness (AMS</a:t>
            </a:r>
            <a:r>
              <a:rPr lang="en-US" altLang="en-US" dirty="0" smtClean="0"/>
              <a:t>)</a:t>
            </a:r>
            <a:endParaRPr lang="en-US" dirty="0"/>
          </a:p>
        </p:txBody>
      </p:sp>
      <p:sp>
        <p:nvSpPr>
          <p:cNvPr id="3" name="Content Placeholder 2"/>
          <p:cNvSpPr>
            <a:spLocks noGrp="1"/>
          </p:cNvSpPr>
          <p:nvPr>
            <p:ph idx="1"/>
          </p:nvPr>
        </p:nvSpPr>
        <p:spPr/>
        <p:txBody>
          <a:bodyPr>
            <a:normAutofit/>
          </a:bodyPr>
          <a:lstStyle/>
          <a:p>
            <a:r>
              <a:rPr lang="en-US" altLang="en-US" dirty="0"/>
              <a:t>AMS is very common at high altitude. </a:t>
            </a:r>
            <a:endParaRPr lang="en-US" altLang="en-US" dirty="0" smtClean="0"/>
          </a:p>
          <a:p>
            <a:pPr lvl="1"/>
            <a:r>
              <a:rPr lang="en-US" altLang="en-US" dirty="0" smtClean="0"/>
              <a:t>At </a:t>
            </a:r>
            <a:r>
              <a:rPr lang="en-US" altLang="en-US" dirty="0"/>
              <a:t>over 3,000 meters (10,000 feet) 75% of people will have mild symptoms. </a:t>
            </a:r>
            <a:endParaRPr lang="en-US" altLang="en-US" dirty="0" smtClean="0"/>
          </a:p>
          <a:p>
            <a:pPr lvl="1"/>
            <a:r>
              <a:rPr lang="en-US" altLang="en-US" dirty="0" smtClean="0"/>
              <a:t>The </a:t>
            </a:r>
            <a:r>
              <a:rPr lang="en-US" altLang="en-US" dirty="0"/>
              <a:t>occurrence of AMS is dependent upon the elevation, the rate of ascent, and individual susceptibility. </a:t>
            </a:r>
            <a:endParaRPr lang="en-US" altLang="en-US" dirty="0" smtClean="0"/>
          </a:p>
          <a:p>
            <a:pPr lvl="1"/>
            <a:r>
              <a:rPr lang="en-US" altLang="en-US" dirty="0" smtClean="0"/>
              <a:t>Many </a:t>
            </a:r>
            <a:r>
              <a:rPr lang="en-US" altLang="en-US" dirty="0"/>
              <a:t>people will experience mild AMS during the acclimatization process. </a:t>
            </a:r>
            <a:endParaRPr lang="en-US" altLang="en-US" dirty="0" smtClean="0"/>
          </a:p>
          <a:p>
            <a:pPr lvl="1"/>
            <a:r>
              <a:rPr lang="en-US" altLang="en-US" dirty="0" smtClean="0"/>
              <a:t>The </a:t>
            </a:r>
            <a:r>
              <a:rPr lang="en-US" altLang="en-US" dirty="0"/>
              <a:t>symptoms usually start 12 to 24 hours after arrival at altitude and begin to decrease in severity around the third day. </a:t>
            </a:r>
          </a:p>
          <a:p>
            <a:r>
              <a:rPr lang="en-US" altLang="en-US" dirty="0" smtClean="0"/>
              <a:t>Symptoms </a:t>
            </a:r>
            <a:r>
              <a:rPr lang="en-US" altLang="en-US" dirty="0"/>
              <a:t>tend to be worse at night and when respiratory drive is decreased. </a:t>
            </a:r>
            <a:endParaRPr lang="en-US" altLang="en-US" dirty="0" smtClean="0"/>
          </a:p>
          <a:p>
            <a:r>
              <a:rPr lang="en-US" altLang="en-US" dirty="0" smtClean="0"/>
              <a:t>Mild </a:t>
            </a:r>
            <a:r>
              <a:rPr lang="en-US" altLang="en-US" dirty="0"/>
              <a:t>AMS does not interfere with normal activity and symptoms generally subside within two to four days as the body acclimatizes. </a:t>
            </a:r>
            <a:endParaRPr lang="en-US" altLang="en-US" dirty="0" smtClean="0"/>
          </a:p>
          <a:p>
            <a:r>
              <a:rPr lang="en-US" altLang="en-US" dirty="0" smtClean="0"/>
              <a:t>As </a:t>
            </a:r>
            <a:r>
              <a:rPr lang="en-US" altLang="en-US" dirty="0"/>
              <a:t>long as symptoms are mild, and only a nuisance, ascent can continue at a moderate rate. </a:t>
            </a:r>
            <a:endParaRPr lang="en-US" altLang="en-US" dirty="0" smtClean="0"/>
          </a:p>
          <a:p>
            <a:r>
              <a:rPr lang="en-US" altLang="en-US" dirty="0" smtClean="0"/>
              <a:t>When </a:t>
            </a:r>
            <a:r>
              <a:rPr lang="en-US" altLang="en-US" dirty="0"/>
              <a:t>hiking, it is essential that you communicate any symptoms of illness immediately to others on your trip.</a:t>
            </a:r>
          </a:p>
          <a:p>
            <a:endParaRPr lang="en-US" dirty="0"/>
          </a:p>
        </p:txBody>
      </p:sp>
    </p:spTree>
    <p:extLst>
      <p:ext uri="{BB962C8B-B14F-4D97-AF65-F5344CB8AC3E}">
        <p14:creationId xmlns:p14="http://schemas.microsoft.com/office/powerpoint/2010/main" val="2127207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Prevention of Altitude Sickness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1930" b="1671"/>
          <a:stretch/>
        </p:blipFill>
        <p:spPr>
          <a:xfrm>
            <a:off x="340703" y="1052736"/>
            <a:ext cx="8462594" cy="4032447"/>
          </a:xfrm>
        </p:spPr>
      </p:pic>
      <p:sp>
        <p:nvSpPr>
          <p:cNvPr id="5" name="Rectangle 4"/>
          <p:cNvSpPr/>
          <p:nvPr/>
        </p:nvSpPr>
        <p:spPr>
          <a:xfrm>
            <a:off x="340702" y="5105234"/>
            <a:ext cx="8623785" cy="1384995"/>
          </a:xfrm>
          <a:prstGeom prst="rect">
            <a:avLst/>
          </a:prstGeom>
        </p:spPr>
        <p:txBody>
          <a:bodyPr wrap="square">
            <a:spAutoFit/>
          </a:bodyPr>
          <a:lstStyle/>
          <a:p>
            <a:pPr marL="347663" indent="-347663" latinLnBrk="0">
              <a:buFont typeface="Arial" panose="020B0604020202020204" pitchFamily="34" charset="0"/>
              <a:buChar char="•"/>
            </a:pPr>
            <a:r>
              <a:rPr lang="en-US" sz="2000" dirty="0">
                <a:solidFill>
                  <a:schemeClr val="tx1">
                    <a:lumMod val="65000"/>
                    <a:lumOff val="35000"/>
                  </a:schemeClr>
                </a:solidFill>
              </a:rPr>
              <a:t>You should also:</a:t>
            </a:r>
          </a:p>
          <a:p>
            <a:pPr marL="804863" lvl="1" indent="-347663" latinLnBrk="0">
              <a:buFont typeface="Calibri Light" panose="020F0302020204030204" pitchFamily="34" charset="0"/>
              <a:buChar char="‒"/>
            </a:pPr>
            <a:r>
              <a:rPr lang="en-US" sz="1600" dirty="0">
                <a:solidFill>
                  <a:schemeClr val="tx1">
                    <a:lumMod val="65000"/>
                    <a:lumOff val="35000"/>
                  </a:schemeClr>
                </a:solidFill>
              </a:rPr>
              <a:t>Avoid flying directly to areas of high altitude, if possible.</a:t>
            </a:r>
          </a:p>
          <a:p>
            <a:pPr marL="804863" lvl="1" indent="-347663" latinLnBrk="0">
              <a:buFont typeface="Calibri Light" panose="020F0302020204030204" pitchFamily="34" charset="0"/>
              <a:buChar char="‒"/>
            </a:pPr>
            <a:r>
              <a:rPr lang="en-US" sz="1600" dirty="0">
                <a:solidFill>
                  <a:schemeClr val="tx1">
                    <a:lumMod val="65000"/>
                    <a:lumOff val="35000"/>
                  </a:schemeClr>
                </a:solidFill>
              </a:rPr>
              <a:t>Take 2 to 3 days to get used to high altitudes before going above </a:t>
            </a:r>
            <a:r>
              <a:rPr lang="en-US" sz="1600" dirty="0" smtClean="0">
                <a:solidFill>
                  <a:schemeClr val="tx1">
                    <a:lumMod val="65000"/>
                    <a:lumOff val="35000"/>
                  </a:schemeClr>
                </a:solidFill>
              </a:rPr>
              <a:t>2,500m (8,000 ft.).</a:t>
            </a:r>
            <a:endParaRPr lang="en-US" sz="1600" dirty="0">
              <a:solidFill>
                <a:schemeClr val="tx1">
                  <a:lumMod val="65000"/>
                  <a:lumOff val="35000"/>
                </a:schemeClr>
              </a:solidFill>
            </a:endParaRPr>
          </a:p>
          <a:p>
            <a:pPr marL="804863" lvl="1" indent="-347663" latinLnBrk="0">
              <a:buFont typeface="Calibri Light" panose="020F0302020204030204" pitchFamily="34" charset="0"/>
              <a:buChar char="‒"/>
            </a:pPr>
            <a:r>
              <a:rPr lang="en-US" sz="1600" dirty="0">
                <a:solidFill>
                  <a:schemeClr val="tx1">
                    <a:lumMod val="65000"/>
                    <a:lumOff val="35000"/>
                  </a:schemeClr>
                </a:solidFill>
              </a:rPr>
              <a:t>Avoid climbing more than 300m </a:t>
            </a:r>
            <a:r>
              <a:rPr lang="en-US" sz="1600" dirty="0" smtClean="0">
                <a:solidFill>
                  <a:schemeClr val="tx1">
                    <a:lumMod val="65000"/>
                    <a:lumOff val="35000"/>
                  </a:schemeClr>
                </a:solidFill>
              </a:rPr>
              <a:t>(1,000 ft.) in a </a:t>
            </a:r>
            <a:r>
              <a:rPr lang="en-US" sz="1600" dirty="0">
                <a:solidFill>
                  <a:schemeClr val="tx1">
                    <a:lumMod val="65000"/>
                    <a:lumOff val="35000"/>
                  </a:schemeClr>
                </a:solidFill>
              </a:rPr>
              <a:t>day.</a:t>
            </a:r>
          </a:p>
          <a:p>
            <a:pPr marL="804863" lvl="1" indent="-347663" latinLnBrk="0">
              <a:buFont typeface="Calibri Light" panose="020F0302020204030204" pitchFamily="34" charset="0"/>
              <a:buChar char="‒"/>
            </a:pPr>
            <a:r>
              <a:rPr lang="en-US" sz="1600" dirty="0">
                <a:solidFill>
                  <a:schemeClr val="tx1">
                    <a:lumMod val="65000"/>
                    <a:lumOff val="35000"/>
                  </a:schemeClr>
                </a:solidFill>
              </a:rPr>
              <a:t>Have a rest day every </a:t>
            </a:r>
            <a:r>
              <a:rPr lang="en-US" sz="1600" dirty="0" smtClean="0">
                <a:solidFill>
                  <a:schemeClr val="tx1">
                    <a:lumMod val="65000"/>
                    <a:lumOff val="35000"/>
                  </a:schemeClr>
                </a:solidFill>
              </a:rPr>
              <a:t>600m (2,000 ft.) </a:t>
            </a:r>
            <a:r>
              <a:rPr lang="en-US" sz="1600" dirty="0">
                <a:solidFill>
                  <a:schemeClr val="tx1">
                    <a:lumMod val="65000"/>
                    <a:lumOff val="35000"/>
                  </a:schemeClr>
                </a:solidFill>
              </a:rPr>
              <a:t>to </a:t>
            </a:r>
            <a:r>
              <a:rPr lang="en-US" sz="1600" dirty="0" smtClean="0">
                <a:solidFill>
                  <a:schemeClr val="tx1">
                    <a:lumMod val="65000"/>
                    <a:lumOff val="35000"/>
                  </a:schemeClr>
                </a:solidFill>
              </a:rPr>
              <a:t>900m (3,000 ft.) </a:t>
            </a:r>
            <a:r>
              <a:rPr lang="en-US" sz="1600" dirty="0">
                <a:solidFill>
                  <a:schemeClr val="tx1">
                    <a:lumMod val="65000"/>
                    <a:lumOff val="35000"/>
                  </a:schemeClr>
                </a:solidFill>
              </a:rPr>
              <a:t>you go up, or rest every 3 to 4 days</a:t>
            </a:r>
            <a:r>
              <a:rPr lang="en-US" sz="1600" dirty="0" smtClean="0">
                <a:solidFill>
                  <a:schemeClr val="tx1">
                    <a:lumMod val="65000"/>
                    <a:lumOff val="35000"/>
                  </a:schemeClr>
                </a:solidFill>
              </a:rPr>
              <a:t>.</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1274050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Preventative </a:t>
            </a:r>
            <a:r>
              <a:rPr lang="en-US" altLang="en-US" dirty="0" smtClean="0"/>
              <a:t>Medications</a:t>
            </a:r>
            <a:endParaRPr lang="en-US" dirty="0"/>
          </a:p>
        </p:txBody>
      </p:sp>
      <p:sp>
        <p:nvSpPr>
          <p:cNvPr id="3" name="Content Placeholder 2"/>
          <p:cNvSpPr>
            <a:spLocks noGrp="1"/>
          </p:cNvSpPr>
          <p:nvPr>
            <p:ph idx="1"/>
          </p:nvPr>
        </p:nvSpPr>
        <p:spPr>
          <a:xfrm>
            <a:off x="251520" y="1340768"/>
            <a:ext cx="4608512" cy="4968552"/>
          </a:xfrm>
        </p:spPr>
        <p:txBody>
          <a:bodyPr>
            <a:normAutofit/>
          </a:bodyPr>
          <a:lstStyle/>
          <a:p>
            <a:r>
              <a:rPr lang="en-US" altLang="en-US" b="1" dirty="0"/>
              <a:t>Acetazolamide (Diamox): </a:t>
            </a:r>
            <a:endParaRPr lang="en-US" altLang="en-US" b="1" dirty="0" smtClean="0"/>
          </a:p>
          <a:p>
            <a:pPr lvl="1"/>
            <a:r>
              <a:rPr lang="en-US" altLang="en-US" dirty="0" smtClean="0"/>
              <a:t>Works </a:t>
            </a:r>
            <a:r>
              <a:rPr lang="en-US" altLang="en-US" dirty="0"/>
              <a:t>by increasing the amount of alkali (bicarbonate) excreted in the urine, making the blood more acidic. </a:t>
            </a:r>
            <a:endParaRPr lang="en-US" altLang="en-US" dirty="0" smtClean="0"/>
          </a:p>
          <a:p>
            <a:pPr lvl="1"/>
            <a:r>
              <a:rPr lang="en-US" altLang="en-US" dirty="0" smtClean="0"/>
              <a:t>Acidifying </a:t>
            </a:r>
            <a:r>
              <a:rPr lang="en-US" altLang="en-US" dirty="0"/>
              <a:t>the blood drives the ventilation, which is the cornerstone of acclimatization. </a:t>
            </a:r>
          </a:p>
          <a:p>
            <a:pPr lvl="1"/>
            <a:r>
              <a:rPr lang="en-US" altLang="en-US" dirty="0"/>
              <a:t>Side effects of acetazolamide include: an uncomfortable tingling of the fingers, toes, and face; carbonated drinks tasting flat; excessive urination; and rarely, blurring of vision.</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524" r="5580"/>
          <a:stretch/>
        </p:blipFill>
        <p:spPr>
          <a:xfrm>
            <a:off x="5004048" y="1340768"/>
            <a:ext cx="3949375" cy="2808312"/>
          </a:xfrm>
          <a:prstGeom prst="rect">
            <a:avLst/>
          </a:prstGeom>
        </p:spPr>
      </p:pic>
    </p:spTree>
    <p:extLst>
      <p:ext uri="{BB962C8B-B14F-4D97-AF65-F5344CB8AC3E}">
        <p14:creationId xmlns:p14="http://schemas.microsoft.com/office/powerpoint/2010/main" val="150986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8496"/>
            <a:ext cx="8784976" cy="796908"/>
          </a:xfrm>
        </p:spPr>
        <p:txBody>
          <a:bodyPr>
            <a:normAutofit/>
          </a:bodyPr>
          <a:lstStyle/>
          <a:p>
            <a:r>
              <a:rPr lang="en-US" altLang="en-US" dirty="0"/>
              <a:t>Other </a:t>
            </a:r>
            <a:r>
              <a:rPr lang="en-US" altLang="en-US" dirty="0" smtClean="0"/>
              <a:t>Treatments/Preventative </a:t>
            </a:r>
            <a:r>
              <a:rPr lang="en-US" altLang="en-US" dirty="0"/>
              <a:t>Medications</a:t>
            </a:r>
            <a:endParaRPr lang="en-US" dirty="0"/>
          </a:p>
        </p:txBody>
      </p:sp>
      <p:sp>
        <p:nvSpPr>
          <p:cNvPr id="3" name="Content Placeholder 2"/>
          <p:cNvSpPr>
            <a:spLocks noGrp="1"/>
          </p:cNvSpPr>
          <p:nvPr>
            <p:ph idx="1"/>
          </p:nvPr>
        </p:nvSpPr>
        <p:spPr>
          <a:xfrm>
            <a:off x="251520" y="1340768"/>
            <a:ext cx="8640960" cy="1944216"/>
          </a:xfrm>
        </p:spPr>
        <p:txBody>
          <a:bodyPr/>
          <a:lstStyle/>
          <a:p>
            <a:r>
              <a:rPr lang="en-US" altLang="en-US" b="1" dirty="0" smtClean="0"/>
              <a:t>Ibuprofen/Naproxen/Aspirin:</a:t>
            </a:r>
            <a:r>
              <a:rPr lang="en-US" altLang="en-US" dirty="0" smtClean="0"/>
              <a:t> Can </a:t>
            </a:r>
            <a:r>
              <a:rPr lang="en-US" altLang="en-US" dirty="0"/>
              <a:t>be effective in relieving altitude-induced </a:t>
            </a:r>
            <a:r>
              <a:rPr lang="en-US" altLang="en-US" dirty="0" smtClean="0"/>
              <a:t>headache. Take as directed.</a:t>
            </a:r>
            <a:endParaRPr lang="en-US" altLang="en-US" dirty="0"/>
          </a:p>
          <a:p>
            <a:r>
              <a:rPr lang="en-US" altLang="en-US" b="1" dirty="0"/>
              <a:t>Conditioning: </a:t>
            </a:r>
            <a:r>
              <a:rPr lang="en-US" altLang="en-US" dirty="0"/>
              <a:t>Working out before you go is another great preventative measure. While this doesn’t guarantee an easier time when up high, it can enhance your lungs’ ability to cope with the challenges of high </a:t>
            </a:r>
            <a:r>
              <a:rPr lang="en-US" altLang="en-US" dirty="0" smtClean="0"/>
              <a:t>elevations.</a:t>
            </a:r>
            <a:endParaRPr lang="en-US" altLang="en-US" dirty="0"/>
          </a:p>
          <a:p>
            <a:endParaRPr lang="en-US" dirty="0"/>
          </a:p>
        </p:txBody>
      </p:sp>
      <p:pic>
        <p:nvPicPr>
          <p:cNvPr id="4" name="Picture 3"/>
          <p:cNvPicPr>
            <a:picLocks noChangeAspect="1"/>
          </p:cNvPicPr>
          <p:nvPr/>
        </p:nvPicPr>
        <p:blipFill>
          <a:blip r:embed="rId2" cstate="print">
            <a:grayscl/>
          </a:blip>
          <a:srcRect/>
          <a:stretch>
            <a:fillRect/>
          </a:stretch>
        </p:blipFill>
        <p:spPr bwMode="auto">
          <a:xfrm>
            <a:off x="1059690" y="3356992"/>
            <a:ext cx="6880604" cy="1960901"/>
          </a:xfrm>
          <a:prstGeom prst="rect">
            <a:avLst/>
          </a:prstGeom>
          <a:noFill/>
          <a:ln w="9525">
            <a:noFill/>
            <a:miter lim="800000"/>
            <a:headEnd/>
            <a:tailEnd/>
          </a:ln>
        </p:spPr>
      </p:pic>
    </p:spTree>
    <p:extLst>
      <p:ext uri="{BB962C8B-B14F-4D97-AF65-F5344CB8AC3E}">
        <p14:creationId xmlns:p14="http://schemas.microsoft.com/office/powerpoint/2010/main" val="3024142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a:xfrm>
            <a:off x="4427984" y="548680"/>
            <a:ext cx="4716016" cy="2422476"/>
          </a:xfrm>
        </p:spPr>
        <p:txBody>
          <a:bodyPr/>
          <a:lstStyle/>
          <a:p>
            <a:r>
              <a:rPr lang="en-US" altLang="ko-KR" dirty="0" smtClean="0"/>
              <a:t>Questions?</a:t>
            </a:r>
            <a:endParaRPr lang="ko-KR" altLang="en-US" dirty="0"/>
          </a:p>
        </p:txBody>
      </p:sp>
      <p:sp>
        <p:nvSpPr>
          <p:cNvPr id="4" name="직사각형 17"/>
          <p:cNvSpPr/>
          <p:nvPr/>
        </p:nvSpPr>
        <p:spPr>
          <a:xfrm>
            <a:off x="6228184" y="2967212"/>
            <a:ext cx="2664296" cy="1077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auto">
              <a:spcBef>
                <a:spcPts val="0"/>
              </a:spcBef>
              <a:spcAft>
                <a:spcPts val="0"/>
              </a:spcAft>
              <a:defRPr/>
            </a:pPr>
            <a:r>
              <a:rPr lang="en-US" altLang="ko-KR" sz="1600" dirty="0">
                <a:solidFill>
                  <a:schemeClr val="bg1"/>
                </a:solidFill>
              </a:rPr>
              <a:t>Terry McKibben</a:t>
            </a:r>
          </a:p>
          <a:p>
            <a:pPr fontAlgn="auto">
              <a:spcBef>
                <a:spcPts val="0"/>
              </a:spcBef>
              <a:spcAft>
                <a:spcPts val="0"/>
              </a:spcAft>
              <a:defRPr/>
            </a:pPr>
            <a:r>
              <a:rPr lang="en-US" altLang="ko-KR" sz="1600" dirty="0">
                <a:solidFill>
                  <a:schemeClr val="bg1"/>
                </a:solidFill>
              </a:rPr>
              <a:t>Troop 344/9344</a:t>
            </a:r>
          </a:p>
          <a:p>
            <a:pPr fontAlgn="auto">
              <a:spcBef>
                <a:spcPts val="0"/>
              </a:spcBef>
              <a:spcAft>
                <a:spcPts val="0"/>
              </a:spcAft>
              <a:defRPr/>
            </a:pPr>
            <a:r>
              <a:rPr lang="en-US" altLang="ko-KR" sz="1600" dirty="0">
                <a:solidFill>
                  <a:schemeClr val="bg1"/>
                </a:solidFill>
              </a:rPr>
              <a:t>Pemberville, OH</a:t>
            </a:r>
          </a:p>
          <a:p>
            <a:pPr fontAlgn="auto">
              <a:spcBef>
                <a:spcPts val="0"/>
              </a:spcBef>
              <a:spcAft>
                <a:spcPts val="0"/>
              </a:spcAft>
              <a:defRPr/>
            </a:pPr>
            <a:r>
              <a:rPr lang="en-US" altLang="ko-KR" sz="1600" dirty="0">
                <a:solidFill>
                  <a:schemeClr val="bg1"/>
                </a:solidFill>
              </a:rPr>
              <a:t>troop344leaders@gmail.com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Backpacking First Aid Kit Contents</a:t>
            </a:r>
            <a:endParaRPr lang="ko-KR" altLang="en-US" dirty="0"/>
          </a:p>
        </p:txBody>
      </p:sp>
      <p:sp>
        <p:nvSpPr>
          <p:cNvPr id="37" name="내용 개체 틀 36"/>
          <p:cNvSpPr>
            <a:spLocks noGrp="1"/>
          </p:cNvSpPr>
          <p:nvPr>
            <p:ph idx="1"/>
          </p:nvPr>
        </p:nvSpPr>
        <p:spPr>
          <a:xfrm>
            <a:off x="4283968" y="1340768"/>
            <a:ext cx="4608512" cy="4739712"/>
          </a:xfrm>
        </p:spPr>
        <p:txBody>
          <a:bodyPr/>
          <a:lstStyle/>
          <a:p>
            <a:r>
              <a:rPr lang="en-US" altLang="en-US" b="1" dirty="0"/>
              <a:t>ID Card  </a:t>
            </a:r>
          </a:p>
          <a:p>
            <a:pPr lvl="1"/>
            <a:r>
              <a:rPr lang="en-US" altLang="en-US" dirty="0"/>
              <a:t>On a 3” X 5” index card print the titles illustrated below legibly in black ink.  </a:t>
            </a:r>
            <a:endParaRPr lang="en-US" altLang="en-US" dirty="0" smtClean="0"/>
          </a:p>
          <a:p>
            <a:pPr lvl="1"/>
            <a:r>
              <a:rPr lang="en-US" altLang="en-US" dirty="0" smtClean="0"/>
              <a:t>Complete </a:t>
            </a:r>
            <a:r>
              <a:rPr lang="en-US" altLang="en-US" dirty="0"/>
              <a:t>the cards with the requested information and in RED ink write your allergies.  </a:t>
            </a:r>
            <a:endParaRPr lang="en-US" altLang="en-US" dirty="0" smtClean="0"/>
          </a:p>
          <a:p>
            <a:pPr lvl="1"/>
            <a:r>
              <a:rPr lang="en-US" altLang="en-US" dirty="0" smtClean="0"/>
              <a:t>Laminate </a:t>
            </a:r>
            <a:r>
              <a:rPr lang="en-US" altLang="en-US" dirty="0"/>
              <a:t>the card and place it in your personal first aid kit.</a:t>
            </a: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539552" y="1196752"/>
            <a:ext cx="3600400" cy="5137534"/>
          </a:xfrm>
          <a:prstGeom prst="rect">
            <a:avLst/>
          </a:prstGeom>
        </p:spPr>
      </p:pic>
    </p:spTree>
    <p:extLst>
      <p:ext uri="{BB962C8B-B14F-4D97-AF65-F5344CB8AC3E}">
        <p14:creationId xmlns:p14="http://schemas.microsoft.com/office/powerpoint/2010/main" val="2105963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Backpacking First Aid </a:t>
            </a:r>
            <a:r>
              <a:rPr lang="en-US" altLang="ko-KR" dirty="0" smtClean="0"/>
              <a:t>Kit Contents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60258759"/>
              </p:ext>
            </p:extLst>
          </p:nvPr>
        </p:nvGraphicFramePr>
        <p:xfrm>
          <a:off x="467543" y="1124739"/>
          <a:ext cx="8136905" cy="5184580"/>
        </p:xfrm>
        <a:graphic>
          <a:graphicData uri="http://schemas.openxmlformats.org/drawingml/2006/table">
            <a:tbl>
              <a:tblPr firstRow="1" firstCol="1" bandRow="1" bandCol="1">
                <a:tableStyleId>{5C22544A-7EE6-4342-B048-85BDC9FD1C3A}</a:tableStyleId>
              </a:tblPr>
              <a:tblGrid>
                <a:gridCol w="531719">
                  <a:extLst>
                    <a:ext uri="{9D8B030D-6E8A-4147-A177-3AD203B41FA5}">
                      <a16:colId xmlns="" xmlns:a16="http://schemas.microsoft.com/office/drawing/2014/main" val="20000"/>
                    </a:ext>
                  </a:extLst>
                </a:gridCol>
                <a:gridCol w="3469060">
                  <a:extLst>
                    <a:ext uri="{9D8B030D-6E8A-4147-A177-3AD203B41FA5}">
                      <a16:colId xmlns="" xmlns:a16="http://schemas.microsoft.com/office/drawing/2014/main" val="20001"/>
                    </a:ext>
                  </a:extLst>
                </a:gridCol>
                <a:gridCol w="4136126">
                  <a:extLst>
                    <a:ext uri="{9D8B030D-6E8A-4147-A177-3AD203B41FA5}">
                      <a16:colId xmlns="" xmlns:a16="http://schemas.microsoft.com/office/drawing/2014/main" val="20002"/>
                    </a:ext>
                  </a:extLst>
                </a:gridCol>
              </a:tblGrid>
              <a:tr h="259229">
                <a:tc gridSpan="3">
                  <a:txBody>
                    <a:bodyPr/>
                    <a:lstStyle/>
                    <a:p>
                      <a:pPr marL="0" marR="0">
                        <a:spcBef>
                          <a:spcPts val="0"/>
                        </a:spcBef>
                        <a:spcAft>
                          <a:spcPts val="0"/>
                        </a:spcAft>
                      </a:pPr>
                      <a:r>
                        <a:rPr lang="en-US" sz="1200" dirty="0">
                          <a:effectLst/>
                        </a:rPr>
                        <a:t>Bandage Materials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59229">
                <a:tc>
                  <a:txBody>
                    <a:bodyPr/>
                    <a:lstStyle/>
                    <a:p>
                      <a:pPr marL="0" marR="0" algn="ctr">
                        <a:spcBef>
                          <a:spcPts val="0"/>
                        </a:spcBef>
                        <a:spcAft>
                          <a:spcPts val="0"/>
                        </a:spcAft>
                      </a:pPr>
                      <a:r>
                        <a:rPr lang="en-US" sz="1200" dirty="0" err="1">
                          <a:effectLst/>
                        </a:rPr>
                        <a:t>Qty</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lgn="l">
                        <a:spcBef>
                          <a:spcPts val="0"/>
                        </a:spcBef>
                        <a:spcAft>
                          <a:spcPts val="0"/>
                        </a:spcAft>
                      </a:pPr>
                      <a:r>
                        <a:rPr lang="en-US" sz="1200" b="1" dirty="0">
                          <a:effectLst/>
                        </a:rPr>
                        <a:t>Description</a:t>
                      </a:r>
                      <a:endParaRPr lang="en-US" sz="1200" b="1"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lgn="l">
                        <a:spcBef>
                          <a:spcPts val="0"/>
                        </a:spcBef>
                        <a:spcAft>
                          <a:spcPts val="0"/>
                        </a:spcAft>
                      </a:pPr>
                      <a:r>
                        <a:rPr lang="en-US" sz="1200" b="1" dirty="0">
                          <a:effectLst/>
                        </a:rPr>
                        <a:t>Uses</a:t>
                      </a:r>
                      <a:endParaRPr lang="en-US" sz="1200" b="1"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1"/>
                  </a:ext>
                </a:extLst>
              </a:tr>
              <a:tr h="259229">
                <a:tc>
                  <a:txBody>
                    <a:bodyPr/>
                    <a:lstStyle/>
                    <a:p>
                      <a:pPr marL="0" marR="0" algn="ctr">
                        <a:spcBef>
                          <a:spcPts val="0"/>
                        </a:spcBef>
                        <a:spcAft>
                          <a:spcPts val="0"/>
                        </a:spcAft>
                      </a:pPr>
                      <a:r>
                        <a:rPr lang="en-US" sz="1200" dirty="0">
                          <a:effectLst/>
                        </a:rPr>
                        <a:t>10</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1” X 3” Band-Aids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Covering small cuts and scrapes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2"/>
                  </a:ext>
                </a:extLst>
              </a:tr>
              <a:tr h="259229">
                <a:tc>
                  <a:txBody>
                    <a:bodyPr/>
                    <a:lstStyle/>
                    <a:p>
                      <a:pPr marL="0" marR="0" algn="ctr">
                        <a:spcBef>
                          <a:spcPts val="0"/>
                        </a:spcBef>
                        <a:spcAft>
                          <a:spcPts val="0"/>
                        </a:spcAft>
                      </a:pPr>
                      <a:r>
                        <a:rPr lang="en-US" sz="1200" dirty="0">
                          <a:effectLst/>
                        </a:rPr>
                        <a:t>10</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2” X 4” Band-Aids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Covering small cuts and scrapes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3"/>
                  </a:ext>
                </a:extLst>
              </a:tr>
              <a:tr h="259229">
                <a:tc>
                  <a:txBody>
                    <a:bodyPr/>
                    <a:lstStyle/>
                    <a:p>
                      <a:pPr marL="0" marR="0" algn="ctr">
                        <a:spcBef>
                          <a:spcPts val="0"/>
                        </a:spcBef>
                        <a:spcAft>
                          <a:spcPts val="0"/>
                        </a:spcAft>
                      </a:pPr>
                      <a:r>
                        <a:rPr lang="en-US" sz="1200" dirty="0">
                          <a:effectLst/>
                        </a:rPr>
                        <a:t>10</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Butterflies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Close long cuts and wounds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4"/>
                  </a:ext>
                </a:extLst>
              </a:tr>
              <a:tr h="259229">
                <a:tc>
                  <a:txBody>
                    <a:bodyPr/>
                    <a:lstStyle/>
                    <a:p>
                      <a:pPr marL="0" marR="0" algn="ctr">
                        <a:spcBef>
                          <a:spcPts val="0"/>
                        </a:spcBef>
                        <a:spcAft>
                          <a:spcPts val="0"/>
                        </a:spcAft>
                      </a:pPr>
                      <a:r>
                        <a:rPr lang="en-US" sz="1200" dirty="0">
                          <a:effectLst/>
                        </a:rPr>
                        <a:t>4</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Knuckle Band-Aids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Covering cuts and scrapes on knuckles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5"/>
                  </a:ext>
                </a:extLst>
              </a:tr>
              <a:tr h="259229">
                <a:tc>
                  <a:txBody>
                    <a:bodyPr/>
                    <a:lstStyle/>
                    <a:p>
                      <a:pPr marL="0" marR="0" algn="ctr">
                        <a:spcBef>
                          <a:spcPts val="0"/>
                        </a:spcBef>
                        <a:spcAft>
                          <a:spcPts val="0"/>
                        </a:spcAft>
                      </a:pPr>
                      <a:r>
                        <a:rPr lang="en-US" sz="1200" dirty="0">
                          <a:effectLst/>
                        </a:rPr>
                        <a:t>4</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2” X 2” gauze pads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Used to cover wounds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6"/>
                  </a:ext>
                </a:extLst>
              </a:tr>
              <a:tr h="259229">
                <a:tc>
                  <a:txBody>
                    <a:bodyPr/>
                    <a:lstStyle/>
                    <a:p>
                      <a:pPr marL="0" marR="0" algn="ctr">
                        <a:spcBef>
                          <a:spcPts val="0"/>
                        </a:spcBef>
                        <a:spcAft>
                          <a:spcPts val="0"/>
                        </a:spcAft>
                      </a:pPr>
                      <a:r>
                        <a:rPr lang="en-US" sz="1200" dirty="0">
                          <a:effectLst/>
                        </a:rPr>
                        <a:t>4</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4” X 4” gauze pads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Used to cover wounds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7"/>
                  </a:ext>
                </a:extLst>
              </a:tr>
              <a:tr h="259229">
                <a:tc>
                  <a:txBody>
                    <a:bodyPr/>
                    <a:lstStyle/>
                    <a:p>
                      <a:pPr marL="0" marR="0" algn="ctr">
                        <a:spcBef>
                          <a:spcPts val="0"/>
                        </a:spcBef>
                        <a:spcAft>
                          <a:spcPts val="0"/>
                        </a:spcAft>
                      </a:pPr>
                      <a:r>
                        <a:rPr lang="en-US" sz="1200" dirty="0">
                          <a:effectLst/>
                        </a:rPr>
                        <a:t>4</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4” X 4” </a:t>
                      </a:r>
                      <a:r>
                        <a:rPr lang="en-US" sz="1200" dirty="0" err="1">
                          <a:effectLst/>
                        </a:rPr>
                        <a:t>Telfa</a:t>
                      </a:r>
                      <a:r>
                        <a:rPr lang="en-US" sz="1200" dirty="0">
                          <a:effectLst/>
                        </a:rPr>
                        <a:t> pads (non-adherent dressing)</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Place directly on wound, under sterile dressings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8"/>
                  </a:ext>
                </a:extLst>
              </a:tr>
              <a:tr h="259229">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2” or 3” gauze roll (self-adhering)</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Hold dressings in place</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9"/>
                  </a:ext>
                </a:extLst>
              </a:tr>
              <a:tr h="259229">
                <a:tc>
                  <a:txBody>
                    <a:bodyPr/>
                    <a:lstStyle/>
                    <a:p>
                      <a:pPr marL="0" marR="0" algn="ctr">
                        <a:spcBef>
                          <a:spcPts val="0"/>
                        </a:spcBef>
                        <a:spcAft>
                          <a:spcPts val="0"/>
                        </a:spcAft>
                      </a:pPr>
                      <a:r>
                        <a:rPr lang="en-US" sz="1200" dirty="0">
                          <a:effectLst/>
                        </a:rPr>
                        <a:t>*2</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Trauma dressings (surgipad or sanitary napkins)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Large wound or abrasion pressure dressing</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0"/>
                  </a:ext>
                </a:extLst>
              </a:tr>
              <a:tr h="259229">
                <a:tc>
                  <a:txBody>
                    <a:bodyPr/>
                    <a:lstStyle/>
                    <a:p>
                      <a:pPr marL="0" marR="0" algn="ctr">
                        <a:spcBef>
                          <a:spcPts val="0"/>
                        </a:spcBef>
                        <a:spcAft>
                          <a:spcPts val="0"/>
                        </a:spcAft>
                      </a:pPr>
                      <a:r>
                        <a:rPr lang="en-US" sz="1200" dirty="0">
                          <a:effectLst/>
                        </a:rPr>
                        <a:t>9’</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Duct tape (wrapped around a short pencil)</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Hold dressings in place, preventing blisters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1"/>
                  </a:ext>
                </a:extLst>
              </a:tr>
              <a:tr h="259229">
                <a:tc gridSpan="3">
                  <a:txBody>
                    <a:bodyPr/>
                    <a:lstStyle/>
                    <a:p>
                      <a:pPr marL="0" marR="0">
                        <a:spcBef>
                          <a:spcPts val="0"/>
                        </a:spcBef>
                        <a:spcAft>
                          <a:spcPts val="0"/>
                        </a:spcAft>
                      </a:pPr>
                      <a:r>
                        <a:rPr lang="en-US" sz="1200" kern="0" dirty="0">
                          <a:effectLst/>
                        </a:rPr>
                        <a:t>Wound Management</a:t>
                      </a:r>
                      <a:endParaRPr lang="en-US" sz="1200" b="1" kern="0" dirty="0">
                        <a:effectLst/>
                        <a:latin typeface="Times New Roman" panose="02020603050405020304" pitchFamily="18" charset="0"/>
                      </a:endParaRPr>
                    </a:p>
                  </a:txBody>
                  <a:tcPr marL="54677" marR="54677" marT="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2"/>
                  </a:ext>
                </a:extLst>
              </a:tr>
              <a:tr h="259229">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.5oz tube triple antibiotic ointment</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For cuts, scrapes, burns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3"/>
                  </a:ext>
                </a:extLst>
              </a:tr>
              <a:tr h="259229">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Tincture of Benzoin</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Increases the stickiness of wound closure strips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4"/>
                  </a:ext>
                </a:extLst>
              </a:tr>
              <a:tr h="259229">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6oz bottle of camp soap</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Cleansing wounds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5"/>
                  </a:ext>
                </a:extLst>
              </a:tr>
              <a:tr h="259229">
                <a:tc gridSpan="3">
                  <a:txBody>
                    <a:bodyPr/>
                    <a:lstStyle/>
                    <a:p>
                      <a:pPr marL="0" marR="0">
                        <a:spcBef>
                          <a:spcPts val="0"/>
                        </a:spcBef>
                        <a:spcAft>
                          <a:spcPts val="0"/>
                        </a:spcAft>
                      </a:pPr>
                      <a:r>
                        <a:rPr lang="en-US" sz="1200" kern="0" dirty="0">
                          <a:effectLst/>
                        </a:rPr>
                        <a:t>Medications</a:t>
                      </a:r>
                      <a:endParaRPr lang="en-US" sz="1200" b="1" kern="0" dirty="0">
                        <a:effectLst/>
                        <a:latin typeface="Times New Roman" panose="02020603050405020304" pitchFamily="18" charset="0"/>
                      </a:endParaRPr>
                    </a:p>
                  </a:txBody>
                  <a:tcPr marL="54677" marR="54677" marT="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6"/>
                  </a:ext>
                </a:extLst>
              </a:tr>
              <a:tr h="259229">
                <a:tc>
                  <a:txBody>
                    <a:bodyPr/>
                    <a:lstStyle/>
                    <a:p>
                      <a:pPr marL="0" marR="0" algn="ctr">
                        <a:spcBef>
                          <a:spcPts val="0"/>
                        </a:spcBef>
                        <a:spcAft>
                          <a:spcPts val="0"/>
                        </a:spcAft>
                      </a:pPr>
                      <a:r>
                        <a:rPr lang="en-US" sz="1200" dirty="0">
                          <a:effectLst/>
                        </a:rPr>
                        <a:t>24</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Ibuprofen tablets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Reduces inflammation, relieves pain</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7"/>
                  </a:ext>
                </a:extLst>
              </a:tr>
              <a:tr h="259229">
                <a:tc>
                  <a:txBody>
                    <a:bodyPr/>
                    <a:lstStyle/>
                    <a:p>
                      <a:pPr marL="0" marR="0" algn="ctr">
                        <a:spcBef>
                          <a:spcPts val="0"/>
                        </a:spcBef>
                        <a:spcAft>
                          <a:spcPts val="0"/>
                        </a:spcAft>
                      </a:pPr>
                      <a:r>
                        <a:rPr lang="en-US" sz="1200" dirty="0">
                          <a:effectLst/>
                        </a:rPr>
                        <a:t>6 </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Immodium/Pepto-bismol tabs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Controls the symptoms of diarrhea</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8"/>
                  </a:ext>
                </a:extLst>
              </a:tr>
              <a:tr h="259229">
                <a:tc>
                  <a:txBody>
                    <a:bodyPr/>
                    <a:lstStyle/>
                    <a:p>
                      <a:pPr marL="0" marR="0" algn="ctr">
                        <a:spcBef>
                          <a:spcPts val="0"/>
                        </a:spcBef>
                        <a:spcAft>
                          <a:spcPts val="0"/>
                        </a:spcAft>
                      </a:pPr>
                      <a:r>
                        <a:rPr lang="en-US" sz="1200" dirty="0">
                          <a:effectLst/>
                        </a:rPr>
                        <a:t>6</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Antihistamine tablets (Benadryl or Sudafed)</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For treatment of allergic symptoms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9"/>
                  </a:ext>
                </a:extLst>
              </a:tr>
            </a:tbl>
          </a:graphicData>
        </a:graphic>
      </p:graphicFrame>
      <p:sp>
        <p:nvSpPr>
          <p:cNvPr id="3" name="TextBox 2"/>
          <p:cNvSpPr txBox="1"/>
          <p:nvPr/>
        </p:nvSpPr>
        <p:spPr>
          <a:xfrm>
            <a:off x="467543" y="6309319"/>
            <a:ext cx="4104457" cy="307777"/>
          </a:xfrm>
          <a:prstGeom prst="rect">
            <a:avLst/>
          </a:prstGeom>
          <a:noFill/>
        </p:spPr>
        <p:txBody>
          <a:bodyPr wrap="square" rtlCol="0">
            <a:spAutoFit/>
          </a:bodyPr>
          <a:lstStyle/>
          <a:p>
            <a:r>
              <a:rPr lang="en-US" sz="1400" dirty="0" smtClean="0"/>
              <a:t>*Carried by group leaders</a:t>
            </a:r>
            <a:endParaRPr lang="en-US" sz="1400" dirty="0"/>
          </a:p>
        </p:txBody>
      </p:sp>
    </p:spTree>
    <p:extLst>
      <p:ext uri="{BB962C8B-B14F-4D97-AF65-F5344CB8AC3E}">
        <p14:creationId xmlns:p14="http://schemas.microsoft.com/office/powerpoint/2010/main" val="244911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Backpacking First Aid </a:t>
            </a:r>
            <a:r>
              <a:rPr lang="en-US" altLang="ko-KR" dirty="0" smtClean="0"/>
              <a:t>Kit Contents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38363"/>
              </p:ext>
            </p:extLst>
          </p:nvPr>
        </p:nvGraphicFramePr>
        <p:xfrm>
          <a:off x="467544" y="1124730"/>
          <a:ext cx="8136904" cy="5212020"/>
        </p:xfrm>
        <a:graphic>
          <a:graphicData uri="http://schemas.openxmlformats.org/drawingml/2006/table">
            <a:tbl>
              <a:tblPr firstRow="1" firstCol="1" bandRow="1" bandCol="1">
                <a:tableStyleId>{5C22544A-7EE6-4342-B048-85BDC9FD1C3A}</a:tableStyleId>
              </a:tblPr>
              <a:tblGrid>
                <a:gridCol w="531718">
                  <a:extLst>
                    <a:ext uri="{9D8B030D-6E8A-4147-A177-3AD203B41FA5}">
                      <a16:colId xmlns="" xmlns:a16="http://schemas.microsoft.com/office/drawing/2014/main" val="20000"/>
                    </a:ext>
                  </a:extLst>
                </a:gridCol>
                <a:gridCol w="3469060">
                  <a:extLst>
                    <a:ext uri="{9D8B030D-6E8A-4147-A177-3AD203B41FA5}">
                      <a16:colId xmlns="" xmlns:a16="http://schemas.microsoft.com/office/drawing/2014/main" val="20001"/>
                    </a:ext>
                  </a:extLst>
                </a:gridCol>
                <a:gridCol w="4136126">
                  <a:extLst>
                    <a:ext uri="{9D8B030D-6E8A-4147-A177-3AD203B41FA5}">
                      <a16:colId xmlns="" xmlns:a16="http://schemas.microsoft.com/office/drawing/2014/main" val="20002"/>
                    </a:ext>
                  </a:extLst>
                </a:gridCol>
              </a:tblGrid>
              <a:tr h="260601">
                <a:tc gridSpan="3">
                  <a:txBody>
                    <a:bodyPr/>
                    <a:lstStyle/>
                    <a:p>
                      <a:pPr marL="0" marR="0">
                        <a:spcBef>
                          <a:spcPts val="0"/>
                        </a:spcBef>
                        <a:spcAft>
                          <a:spcPts val="0"/>
                        </a:spcAft>
                      </a:pPr>
                      <a:r>
                        <a:rPr lang="en-US" sz="1200" kern="0" dirty="0">
                          <a:effectLst/>
                        </a:rPr>
                        <a:t>Blister Care</a:t>
                      </a:r>
                      <a:endParaRPr lang="en-US" sz="1200" b="1" kern="0" dirty="0">
                        <a:effectLst/>
                        <a:latin typeface="Times New Roman" panose="02020603050405020304" pitchFamily="18" charset="0"/>
                      </a:endParaRPr>
                    </a:p>
                  </a:txBody>
                  <a:tcPr marL="54677" marR="54677" marT="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60601">
                <a:tc>
                  <a:txBody>
                    <a:bodyPr/>
                    <a:lstStyle/>
                    <a:p>
                      <a:pPr marL="0" marR="0" algn="ctr">
                        <a:spcBef>
                          <a:spcPts val="0"/>
                        </a:spcBef>
                        <a:spcAft>
                          <a:spcPts val="0"/>
                        </a:spcAft>
                      </a:pPr>
                      <a:r>
                        <a:rPr lang="en-US" sz="1200" dirty="0" err="1">
                          <a:effectLst/>
                        </a:rPr>
                        <a:t>Qty</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lgn="l">
                        <a:spcBef>
                          <a:spcPts val="0"/>
                        </a:spcBef>
                        <a:spcAft>
                          <a:spcPts val="0"/>
                        </a:spcAft>
                      </a:pPr>
                      <a:r>
                        <a:rPr lang="en-US" sz="1200" b="1" dirty="0">
                          <a:effectLst/>
                        </a:rPr>
                        <a:t>Description</a:t>
                      </a:r>
                      <a:endParaRPr lang="en-US" sz="1200" b="1"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lgn="l">
                        <a:spcBef>
                          <a:spcPts val="0"/>
                        </a:spcBef>
                        <a:spcAft>
                          <a:spcPts val="0"/>
                        </a:spcAft>
                      </a:pPr>
                      <a:r>
                        <a:rPr lang="en-US" sz="1200" b="1" dirty="0">
                          <a:effectLst/>
                        </a:rPr>
                        <a:t>Uses</a:t>
                      </a:r>
                      <a:endParaRPr lang="en-US" sz="1200" b="1"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1"/>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Moleskin pad</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For preventing and protecting blisters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2"/>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err="1">
                          <a:effectLst/>
                        </a:rPr>
                        <a:t>Molefoam</a:t>
                      </a:r>
                      <a:r>
                        <a:rPr lang="en-US" sz="1200" dirty="0">
                          <a:effectLst/>
                        </a:rPr>
                        <a:t> pad</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For preventing and protecting blisters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3"/>
                  </a:ext>
                </a:extLst>
              </a:tr>
              <a:tr h="260601">
                <a:tc gridSpan="3">
                  <a:txBody>
                    <a:bodyPr/>
                    <a:lstStyle/>
                    <a:p>
                      <a:pPr marL="0" marR="0">
                        <a:spcBef>
                          <a:spcPts val="0"/>
                        </a:spcBef>
                        <a:spcAft>
                          <a:spcPts val="0"/>
                        </a:spcAft>
                      </a:pPr>
                      <a:r>
                        <a:rPr lang="en-US" sz="1200" kern="0" dirty="0">
                          <a:effectLst/>
                        </a:rPr>
                        <a:t>Personal Protection</a:t>
                      </a:r>
                      <a:endParaRPr lang="en-US" sz="1200" b="1" kern="0" dirty="0">
                        <a:effectLst/>
                        <a:latin typeface="Times New Roman" panose="02020603050405020304" pitchFamily="18" charset="0"/>
                      </a:endParaRPr>
                    </a:p>
                  </a:txBody>
                  <a:tcPr marL="54677" marR="54677" marT="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260601">
                <a:tc>
                  <a:txBody>
                    <a:bodyPr/>
                    <a:lstStyle/>
                    <a:p>
                      <a:pPr marL="0" marR="0" algn="ctr">
                        <a:spcBef>
                          <a:spcPts val="0"/>
                        </a:spcBef>
                        <a:spcAft>
                          <a:spcPts val="0"/>
                        </a:spcAft>
                      </a:pPr>
                      <a:r>
                        <a:rPr lang="en-US" sz="1200" dirty="0">
                          <a:effectLst/>
                        </a:rPr>
                        <a:t>*2 </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Nitrile examination gloves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To help prevent the spread of infectious disease</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5"/>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err="1">
                          <a:effectLst/>
                        </a:rPr>
                        <a:t>Microshield</a:t>
                      </a:r>
                      <a:r>
                        <a:rPr lang="en-US" sz="1200" dirty="0">
                          <a:effectLst/>
                        </a:rPr>
                        <a:t> CPR mask</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To help prevent the spread of infectious disease</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6"/>
                  </a:ext>
                </a:extLst>
              </a:tr>
              <a:tr h="260601">
                <a:tc gridSpan="3">
                  <a:txBody>
                    <a:bodyPr/>
                    <a:lstStyle/>
                    <a:p>
                      <a:pPr marL="0" marR="0">
                        <a:spcBef>
                          <a:spcPts val="0"/>
                        </a:spcBef>
                        <a:spcAft>
                          <a:spcPts val="0"/>
                        </a:spcAft>
                      </a:pPr>
                      <a:r>
                        <a:rPr lang="en-US" sz="1200" kern="0" dirty="0">
                          <a:effectLst/>
                        </a:rPr>
                        <a:t>Hardware</a:t>
                      </a:r>
                      <a:endParaRPr lang="en-US" sz="1200" b="1" kern="0" dirty="0">
                        <a:effectLst/>
                        <a:latin typeface="Times New Roman" panose="02020603050405020304" pitchFamily="18" charset="0"/>
                      </a:endParaRPr>
                    </a:p>
                  </a:txBody>
                  <a:tcPr marL="54677" marR="54677" marT="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Small scissors or trauma shears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Removing clothing, cutting bandages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8"/>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Tweezers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Removing ticks or embedded objects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09"/>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Razor</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Removing hair around wounds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0"/>
                  </a:ext>
                </a:extLst>
              </a:tr>
              <a:tr h="260601">
                <a:tc>
                  <a:txBody>
                    <a:bodyPr/>
                    <a:lstStyle/>
                    <a:p>
                      <a:pPr marL="0" marR="0" algn="ctr">
                        <a:spcBef>
                          <a:spcPts val="0"/>
                        </a:spcBef>
                        <a:spcAft>
                          <a:spcPts val="0"/>
                        </a:spcAft>
                      </a:pPr>
                      <a:r>
                        <a:rPr lang="en-US" sz="1200" dirty="0">
                          <a:effectLst/>
                        </a:rPr>
                        <a:t>6</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Large safety pins</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100’s of uses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1"/>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Mirror</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Removing specks in eye, signaling device</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2"/>
                  </a:ext>
                </a:extLst>
              </a:tr>
              <a:tr h="260601">
                <a:tc>
                  <a:txBody>
                    <a:bodyPr/>
                    <a:lstStyle/>
                    <a:p>
                      <a:pPr marL="0" marR="0" algn="ctr">
                        <a:spcBef>
                          <a:spcPts val="0"/>
                        </a:spcBef>
                        <a:spcAft>
                          <a:spcPts val="0"/>
                        </a:spcAft>
                      </a:pPr>
                      <a:r>
                        <a:rPr lang="en-US" sz="1200" dirty="0">
                          <a:effectLst/>
                        </a:rPr>
                        <a:t>1 </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Whistle</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Signaling device</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3"/>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Lighter/matches in waterproof container</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Starting a fire, sterilizing instruments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4"/>
                  </a:ext>
                </a:extLst>
              </a:tr>
              <a:tr h="260601">
                <a:tc gridSpan="3">
                  <a:txBody>
                    <a:bodyPr/>
                    <a:lstStyle/>
                    <a:p>
                      <a:pPr marL="0" marR="0">
                        <a:spcBef>
                          <a:spcPts val="0"/>
                        </a:spcBef>
                        <a:spcAft>
                          <a:spcPts val="0"/>
                        </a:spcAft>
                      </a:pPr>
                      <a:r>
                        <a:rPr lang="en-US" sz="1200" kern="0" dirty="0">
                          <a:effectLst/>
                        </a:rPr>
                        <a:t>Other Essential Items</a:t>
                      </a:r>
                      <a:endParaRPr lang="en-US" sz="1200" b="1" kern="0" dirty="0">
                        <a:effectLst/>
                        <a:latin typeface="Times New Roman" panose="02020603050405020304" pitchFamily="18" charset="0"/>
                      </a:endParaRPr>
                    </a:p>
                  </a:txBody>
                  <a:tcPr marL="54677" marR="54677" marT="0" marB="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5"/>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1.5oz SPF 15 sunscreen</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Prevent sunburn</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6"/>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Lip balm tube with SPF protection</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Prevent dry, chapped, sunburned lips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7"/>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2-4oz tube of Insect repellant (DEET)</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Repel mosquitoes, ticks, and flies</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8"/>
                  </a:ext>
                </a:extLst>
              </a:tr>
              <a:tr h="260601">
                <a:tc>
                  <a:txBody>
                    <a:bodyPr/>
                    <a:lstStyle/>
                    <a:p>
                      <a:pPr marL="0" marR="0" algn="ctr">
                        <a:spcBef>
                          <a:spcPts val="0"/>
                        </a:spcBef>
                        <a:spcAft>
                          <a:spcPts val="0"/>
                        </a:spcAft>
                      </a:pPr>
                      <a:r>
                        <a:rPr lang="en-US" sz="1200" dirty="0">
                          <a:effectLst/>
                        </a:rPr>
                        <a:t>*1</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a:effectLst/>
                        </a:rPr>
                        <a:t>Water purification tablet system</a:t>
                      </a:r>
                      <a:endParaRPr lang="en-US" sz="1200">
                        <a:effectLst/>
                        <a:latin typeface="Times New Roman" panose="02020603050405020304" pitchFamily="18" charset="0"/>
                        <a:ea typeface="Times New Roman" panose="02020603050405020304" pitchFamily="18" charset="0"/>
                      </a:endParaRPr>
                    </a:p>
                  </a:txBody>
                  <a:tcPr marL="54677" marR="54677" marT="0" marB="0" anchor="ctr"/>
                </a:tc>
                <a:tc>
                  <a:txBody>
                    <a:bodyPr/>
                    <a:lstStyle/>
                    <a:p>
                      <a:pPr marL="0" marR="0">
                        <a:spcBef>
                          <a:spcPts val="0"/>
                        </a:spcBef>
                        <a:spcAft>
                          <a:spcPts val="0"/>
                        </a:spcAft>
                      </a:pPr>
                      <a:r>
                        <a:rPr lang="en-US" sz="1200" dirty="0">
                          <a:effectLst/>
                        </a:rPr>
                        <a:t>Emergency clean water supply</a:t>
                      </a:r>
                      <a:endParaRPr lang="en-US" sz="1200" dirty="0">
                        <a:effectLst/>
                        <a:latin typeface="Times New Roman" panose="02020603050405020304" pitchFamily="18" charset="0"/>
                        <a:ea typeface="Times New Roman" panose="02020603050405020304" pitchFamily="18" charset="0"/>
                      </a:endParaRPr>
                    </a:p>
                  </a:txBody>
                  <a:tcPr marL="54677" marR="54677" marT="0" marB="0" anchor="ctr"/>
                </a:tc>
                <a:extLst>
                  <a:ext uri="{0D108BD9-81ED-4DB2-BD59-A6C34878D82A}">
                    <a16:rowId xmlns="" xmlns:a16="http://schemas.microsoft.com/office/drawing/2014/main" val="10019"/>
                  </a:ext>
                </a:extLst>
              </a:tr>
            </a:tbl>
          </a:graphicData>
        </a:graphic>
      </p:graphicFrame>
      <p:sp>
        <p:nvSpPr>
          <p:cNvPr id="5" name="TextBox 4"/>
          <p:cNvSpPr txBox="1"/>
          <p:nvPr/>
        </p:nvSpPr>
        <p:spPr>
          <a:xfrm>
            <a:off x="467544" y="6336750"/>
            <a:ext cx="4104457" cy="307777"/>
          </a:xfrm>
          <a:prstGeom prst="rect">
            <a:avLst/>
          </a:prstGeom>
          <a:noFill/>
        </p:spPr>
        <p:txBody>
          <a:bodyPr wrap="square" rtlCol="0">
            <a:spAutoFit/>
          </a:bodyPr>
          <a:lstStyle/>
          <a:p>
            <a:r>
              <a:rPr lang="en-US" sz="1400" dirty="0" smtClean="0"/>
              <a:t>*Carried by group leaders</a:t>
            </a:r>
            <a:endParaRPr lang="en-US" sz="1400" dirty="0"/>
          </a:p>
        </p:txBody>
      </p:sp>
    </p:spTree>
    <p:extLst>
      <p:ext uri="{BB962C8B-B14F-4D97-AF65-F5344CB8AC3E}">
        <p14:creationId xmlns:p14="http://schemas.microsoft.com/office/powerpoint/2010/main" val="3619036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Hiker’s First Aid Everyone Should Know</a:t>
            </a:r>
            <a:endParaRPr lang="en-US" dirty="0"/>
          </a:p>
        </p:txBody>
      </p:sp>
      <p:sp>
        <p:nvSpPr>
          <p:cNvPr id="3" name="Content Placeholder 2"/>
          <p:cNvSpPr>
            <a:spLocks noGrp="1"/>
          </p:cNvSpPr>
          <p:nvPr>
            <p:ph idx="1"/>
          </p:nvPr>
        </p:nvSpPr>
        <p:spPr>
          <a:xfrm>
            <a:off x="251520" y="1340768"/>
            <a:ext cx="3888432" cy="4739712"/>
          </a:xfrm>
        </p:spPr>
        <p:txBody>
          <a:bodyPr/>
          <a:lstStyle/>
          <a:p>
            <a:r>
              <a:rPr lang="en-US" altLang="en-US" dirty="0"/>
              <a:t>No wound, no matter how minor, should go ignored in the backcountry. </a:t>
            </a:r>
          </a:p>
          <a:p>
            <a:r>
              <a:rPr lang="en-US" altLang="en-US" dirty="0" smtClean="0"/>
              <a:t>Treating minor injuries and health problems miles </a:t>
            </a:r>
            <a:r>
              <a:rPr lang="en-US" altLang="en-US" dirty="0"/>
              <a:t>from the ER is an essential </a:t>
            </a:r>
            <a:r>
              <a:rPr lang="en-US" altLang="en-US" dirty="0" smtClean="0"/>
              <a:t>skill. </a:t>
            </a:r>
          </a:p>
          <a:p>
            <a:r>
              <a:rPr lang="en-US" altLang="en-US" dirty="0" smtClean="0"/>
              <a:t>Learn them </a:t>
            </a:r>
            <a:r>
              <a:rPr lang="en-US" altLang="en-US" dirty="0"/>
              <a:t>and go forth to save lives.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7" y="1412776"/>
            <a:ext cx="4563033" cy="3096344"/>
          </a:xfrm>
          <a:prstGeom prst="rect">
            <a:avLst/>
          </a:prstGeom>
        </p:spPr>
      </p:pic>
    </p:spTree>
    <p:extLst>
      <p:ext uri="{BB962C8B-B14F-4D97-AF65-F5344CB8AC3E}">
        <p14:creationId xmlns:p14="http://schemas.microsoft.com/office/powerpoint/2010/main" val="1822714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Minor Wounds</a:t>
            </a:r>
            <a:endParaRPr lang="en-US" dirty="0"/>
          </a:p>
        </p:txBody>
      </p:sp>
      <p:sp>
        <p:nvSpPr>
          <p:cNvPr id="3" name="Content Placeholder 2"/>
          <p:cNvSpPr>
            <a:spLocks noGrp="1"/>
          </p:cNvSpPr>
          <p:nvPr>
            <p:ph idx="1"/>
          </p:nvPr>
        </p:nvSpPr>
        <p:spPr>
          <a:xfrm>
            <a:off x="4932040" y="1340768"/>
            <a:ext cx="3960440" cy="4739712"/>
          </a:xfrm>
        </p:spPr>
        <p:txBody>
          <a:bodyPr/>
          <a:lstStyle/>
          <a:p>
            <a:r>
              <a:rPr lang="en-US" altLang="en-US" b="1" dirty="0" smtClean="0"/>
              <a:t>Blisters:</a:t>
            </a:r>
            <a:r>
              <a:rPr lang="en-US" altLang="en-US" dirty="0" smtClean="0"/>
              <a:t> </a:t>
            </a:r>
          </a:p>
          <a:p>
            <a:pPr lvl="1"/>
            <a:r>
              <a:rPr lang="en-US" altLang="en-US" dirty="0" smtClean="0"/>
              <a:t>Clean </a:t>
            </a:r>
            <a:r>
              <a:rPr lang="en-US" altLang="en-US" dirty="0"/>
              <a:t>well with an antiseptic wipe. </a:t>
            </a:r>
            <a:endParaRPr lang="en-US" altLang="en-US" dirty="0" smtClean="0"/>
          </a:p>
          <a:p>
            <a:pPr lvl="1"/>
            <a:r>
              <a:rPr lang="en-US" altLang="en-US" dirty="0" smtClean="0"/>
              <a:t>Sterilize </a:t>
            </a:r>
            <a:r>
              <a:rPr lang="en-US" altLang="en-US" dirty="0"/>
              <a:t>the point of a pin or knife with flame or an alcohol swab and gently pierce the blister. </a:t>
            </a:r>
            <a:endParaRPr lang="en-US" altLang="en-US" dirty="0" smtClean="0"/>
          </a:p>
          <a:p>
            <a:pPr lvl="1"/>
            <a:r>
              <a:rPr lang="en-US" altLang="en-US" dirty="0" smtClean="0"/>
              <a:t>Massage </a:t>
            </a:r>
            <a:r>
              <a:rPr lang="en-US" altLang="en-US" dirty="0"/>
              <a:t>the fluid out, leaving the roof of the blister intact. </a:t>
            </a:r>
            <a:endParaRPr lang="en-US" altLang="en-US" dirty="0" smtClean="0"/>
          </a:p>
          <a:p>
            <a:pPr lvl="1"/>
            <a:r>
              <a:rPr lang="en-US" altLang="en-US" dirty="0" smtClean="0"/>
              <a:t>Cover </a:t>
            </a:r>
            <a:r>
              <a:rPr lang="en-US" altLang="en-US" dirty="0"/>
              <a:t>with a friction-reducing dressing by cutting a donut-shaped piece of moleskin and place it over the blister. </a:t>
            </a:r>
            <a:endParaRPr lang="en-US" altLang="en-US" dirty="0" smtClean="0"/>
          </a:p>
          <a:p>
            <a:pPr lvl="1"/>
            <a:r>
              <a:rPr lang="en-US" altLang="en-US" dirty="0" smtClean="0"/>
              <a:t>Fill </a:t>
            </a:r>
            <a:r>
              <a:rPr lang="en-US" altLang="en-US" dirty="0"/>
              <a:t>the hole with antibiotic ointment and cover the moleskin with athletic or duct tape. </a:t>
            </a:r>
          </a:p>
          <a:p>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484784"/>
            <a:ext cx="4428492" cy="2952328"/>
          </a:xfrm>
          <a:prstGeom prst="rect">
            <a:avLst/>
          </a:prstGeom>
        </p:spPr>
      </p:pic>
    </p:spTree>
    <p:extLst>
      <p:ext uri="{BB962C8B-B14F-4D97-AF65-F5344CB8AC3E}">
        <p14:creationId xmlns:p14="http://schemas.microsoft.com/office/powerpoint/2010/main" val="1618909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Minor Wounds</a:t>
            </a:r>
            <a:endParaRPr lang="en-US" dirty="0"/>
          </a:p>
        </p:txBody>
      </p:sp>
      <p:sp>
        <p:nvSpPr>
          <p:cNvPr id="3" name="Content Placeholder 2"/>
          <p:cNvSpPr>
            <a:spLocks noGrp="1"/>
          </p:cNvSpPr>
          <p:nvPr>
            <p:ph idx="1"/>
          </p:nvPr>
        </p:nvSpPr>
        <p:spPr>
          <a:xfrm>
            <a:off x="251520" y="1340768"/>
            <a:ext cx="3672408" cy="4739712"/>
          </a:xfrm>
        </p:spPr>
        <p:txBody>
          <a:bodyPr/>
          <a:lstStyle/>
          <a:p>
            <a:r>
              <a:rPr lang="en-US" altLang="en-US" b="1" dirty="0"/>
              <a:t>Abrasions</a:t>
            </a:r>
            <a:r>
              <a:rPr lang="en-US" altLang="en-US" dirty="0"/>
              <a:t> </a:t>
            </a:r>
            <a:endParaRPr lang="en-US" altLang="en-US" dirty="0" smtClean="0"/>
          </a:p>
          <a:p>
            <a:pPr lvl="1"/>
            <a:r>
              <a:rPr lang="en-US" altLang="en-US" dirty="0" smtClean="0"/>
              <a:t>Scrub </a:t>
            </a:r>
            <a:r>
              <a:rPr lang="en-US" altLang="en-US" dirty="0"/>
              <a:t>the wound with soap and a gauze pad or bandanna, making sure to remove all debris (warning: It'll hurt). </a:t>
            </a:r>
            <a:endParaRPr lang="en-US" altLang="en-US" dirty="0" smtClean="0"/>
          </a:p>
          <a:p>
            <a:pPr lvl="1"/>
            <a:r>
              <a:rPr lang="en-US" altLang="en-US" dirty="0" smtClean="0"/>
              <a:t>Rinse </a:t>
            </a:r>
            <a:r>
              <a:rPr lang="en-US" altLang="en-US" dirty="0"/>
              <a:t>off all of the soap, then apply a layer of antibiotic ointment to a non-stick gauze pad and tape it in place. (You can also use a commercial pad with adhesive edges.) </a:t>
            </a:r>
            <a:endParaRPr lang="en-US" altLang="en-US" dirty="0" smtClean="0"/>
          </a:p>
          <a:p>
            <a:pPr lvl="1"/>
            <a:r>
              <a:rPr lang="en-US" altLang="en-US" dirty="0" smtClean="0"/>
              <a:t>The </a:t>
            </a:r>
            <a:r>
              <a:rPr lang="en-US" altLang="en-US" dirty="0"/>
              <a:t>pad should completely cover the wound. </a:t>
            </a:r>
          </a:p>
          <a:p>
            <a:endParaRPr lang="en-US" dirty="0"/>
          </a:p>
          <a:p>
            <a:endParaRPr lang="en-US" dirty="0"/>
          </a:p>
        </p:txBody>
      </p:sp>
      <p:pic>
        <p:nvPicPr>
          <p:cNvPr id="5" name="Picture 4"/>
          <p:cNvPicPr>
            <a:picLocks noChangeAspect="1"/>
          </p:cNvPicPr>
          <p:nvPr/>
        </p:nvPicPr>
        <p:blipFill>
          <a:blip r:embed="rId2"/>
          <a:stretch>
            <a:fillRect/>
          </a:stretch>
        </p:blipFill>
        <p:spPr>
          <a:xfrm>
            <a:off x="4211960" y="1628800"/>
            <a:ext cx="4646290" cy="2323145"/>
          </a:xfrm>
          <a:prstGeom prst="rect">
            <a:avLst/>
          </a:prstGeom>
        </p:spPr>
      </p:pic>
    </p:spTree>
    <p:extLst>
      <p:ext uri="{BB962C8B-B14F-4D97-AF65-F5344CB8AC3E}">
        <p14:creationId xmlns:p14="http://schemas.microsoft.com/office/powerpoint/2010/main" val="840412793"/>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12774</TotalTime>
  <Words>3420</Words>
  <Application>Microsoft Office PowerPoint</Application>
  <PresentationFormat>On-screen Show (4:3)</PresentationFormat>
  <Paragraphs>356</Paragraphs>
  <Slides>39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Calibri</vt:lpstr>
      <vt:lpstr>굴림체</vt:lpstr>
      <vt:lpstr>Times New Roman</vt:lpstr>
      <vt:lpstr>Calibri Light</vt:lpstr>
      <vt:lpstr>굴림</vt:lpstr>
      <vt:lpstr>Arial</vt:lpstr>
      <vt:lpstr>맑은 고딕</vt:lpstr>
      <vt:lpstr>Courier New</vt:lpstr>
      <vt:lpstr>Office 테마</vt:lpstr>
      <vt:lpstr>Backpacking Guide Course #7</vt:lpstr>
      <vt:lpstr>PowerPoint Presentation</vt:lpstr>
      <vt:lpstr>Backpacking First Aid Kit</vt:lpstr>
      <vt:lpstr>Backpacking First Aid Kit Contents</vt:lpstr>
      <vt:lpstr>Backpacking First Aid Kit Contents</vt:lpstr>
      <vt:lpstr>Backpacking First Aid Kit Contents</vt:lpstr>
      <vt:lpstr>Basic Hiker’s First Aid Everyone Should Know</vt:lpstr>
      <vt:lpstr>Minor Wounds</vt:lpstr>
      <vt:lpstr>Minor Wounds</vt:lpstr>
      <vt:lpstr>Minor Wounds</vt:lpstr>
      <vt:lpstr>Minor Wounds</vt:lpstr>
      <vt:lpstr>Heavy Bleeding</vt:lpstr>
      <vt:lpstr>Sprains and Strains</vt:lpstr>
      <vt:lpstr>Animal and Insect Bites</vt:lpstr>
      <vt:lpstr>Animal and Insect Bites</vt:lpstr>
      <vt:lpstr>Animal and Insect Bites</vt:lpstr>
      <vt:lpstr>Animal and Insect Bites</vt:lpstr>
      <vt:lpstr>Animal and Insect Bites</vt:lpstr>
      <vt:lpstr>Gastrointestinal Illness</vt:lpstr>
      <vt:lpstr>Gastrointestinal Illness</vt:lpstr>
      <vt:lpstr>Gastrointestinal Illness</vt:lpstr>
      <vt:lpstr>Dental Emergencies</vt:lpstr>
      <vt:lpstr>Snowblindness</vt:lpstr>
      <vt:lpstr>Hypothermia</vt:lpstr>
      <vt:lpstr>Stay or Go? </vt:lpstr>
      <vt:lpstr>If You Must Go, Evacuate or Wait for Rescue? </vt:lpstr>
      <vt:lpstr>Wilderness First Aid</vt:lpstr>
      <vt:lpstr>Why Take Wilderness First Aid?</vt:lpstr>
      <vt:lpstr>High Altitude Acclimatization and Illnesses</vt:lpstr>
      <vt:lpstr>High Altitude Acclimatization and Illnesses</vt:lpstr>
      <vt:lpstr>Cause of Altitude Sickness</vt:lpstr>
      <vt:lpstr>High Altitude Acclimatization</vt:lpstr>
      <vt:lpstr>High Altitude Acclimatization</vt:lpstr>
      <vt:lpstr>Symptoms of Altitude Sickness</vt:lpstr>
      <vt:lpstr>Acute Mountain Sickness (AMS)</vt:lpstr>
      <vt:lpstr>Prevention of Altitude Sickness</vt:lpstr>
      <vt:lpstr>Preventative Medications</vt:lpstr>
      <vt:lpstr>Other Treatments/Preventative Medications</vt:lpstr>
      <vt:lpstr>Questions?</vt:lpstr>
    </vt:vector>
  </TitlesOfParts>
  <Manager>Slide Members</Manager>
  <Company>YESFORM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HS.SEO</dc:creator>
  <cp:keywords>SlideMembers, ppt, PPT Templates, Presentation, Diagram, Chart, Yesform, Google slides, Keynote, Free Slides</cp:keywords>
  <dc:description>The copyright of this document is at Slide Members. Unauthorized copying may result in legal sanctions.</dc:description>
  <cp:lastModifiedBy>Terry McKibben</cp:lastModifiedBy>
  <cp:revision>289</cp:revision>
  <dcterms:created xsi:type="dcterms:W3CDTF">2010-02-01T08:03:16Z</dcterms:created>
  <dcterms:modified xsi:type="dcterms:W3CDTF">2023-02-17T18:07:00Z</dcterms:modified>
  <cp:category>www.slidemembers.com</cp:category>
</cp:coreProperties>
</file>