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816CFA-B6E0-4295-B071-451E1F61D7D6}">
  <a:tblStyle styleId="{1D816CFA-B6E0-4295-B071-451E1F61D7D6}" styleName="Table_0">
    <a:wholeTbl>
      <a:tcTxStyle b="off" i="off">
        <a:font>
          <a:latin typeface="Calibri Light"/>
          <a:ea typeface="Calibri Light"/>
          <a:cs typeface="Calibri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Light"/>
          <a:ea typeface="Calibri Light"/>
          <a:cs typeface="Calibri Light"/>
        </a:font>
        <a:schemeClr val="lt1"/>
      </a:tcTxStyle>
      <a:tcStyle>
        <a:tcBdr/>
        <a:fill>
          <a:solidFill>
            <a:schemeClr val="accent1"/>
          </a:solidFill>
        </a:fill>
      </a:tcStyle>
    </a:lastCol>
    <a:firstCol>
      <a:tcTxStyle b="on" i="off">
        <a:font>
          <a:latin typeface="Calibri Light"/>
          <a:ea typeface="Calibri Light"/>
          <a:cs typeface="Calibri Light"/>
        </a:font>
        <a:schemeClr val="lt1"/>
      </a:tcTxStyle>
      <a:tcStyle>
        <a:tcBdr/>
        <a:fill>
          <a:solidFill>
            <a:schemeClr val="accent1"/>
          </a:solidFill>
        </a:fill>
      </a:tcStyle>
    </a:firstCol>
    <a:lastRow>
      <a:tcTxStyle b="on" i="off">
        <a:font>
          <a:latin typeface="Calibri Light"/>
          <a:ea typeface="Calibri Light"/>
          <a:cs typeface="Calibri Ligh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Light"/>
          <a:ea typeface="Calibri Light"/>
          <a:cs typeface="Calibri Ligh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686" y="11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L="914400" marR="0" lvl="1"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2pPr>
            <a:lvl3pPr marL="1371600" marR="0" lvl="2"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3pPr>
            <a:lvl4pPr marL="1828800" marR="0" lvl="3"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4pPr>
            <a:lvl5pPr marL="2286000" marR="0" lvl="4"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5pPr>
            <a:lvl6pPr marL="2743200" marR="0" lvl="5"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6pPr>
            <a:lvl7pPr marL="3200400" marR="0" lvl="6"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7pPr>
            <a:lvl8pPr marL="3657600" marR="0" lvl="7"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8pPr>
            <a:lvl9pPr marL="4114800" marR="0" lvl="8"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Malgun Gothic"/>
                <a:ea typeface="Malgun Gothic"/>
                <a:cs typeface="Malgun Gothic"/>
                <a:sym typeface="Malgun Gothic"/>
              </a:rPr>
              <a:t>‹#›</a:t>
            </a:fld>
            <a:endParaRPr sz="1200" b="0" i="0" u="none" strike="noStrike" cap="none">
              <a:solidFill>
                <a:schemeClr val="dk1"/>
              </a:solidFill>
              <a:latin typeface="Malgun Gothic"/>
              <a:ea typeface="Malgun Gothic"/>
              <a:cs typeface="Malgun Gothic"/>
              <a:sym typeface="Malgun Gothic"/>
            </a:endParaRPr>
          </a:p>
        </p:txBody>
      </p:sp>
    </p:spTree>
    <p:extLst>
      <p:ext uri="{BB962C8B-B14F-4D97-AF65-F5344CB8AC3E}">
        <p14:creationId xmlns:p14="http://schemas.microsoft.com/office/powerpoint/2010/main" val="17577793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74290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27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53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992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0155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986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581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412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489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95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34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251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281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2049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0924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8106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8764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778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022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35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6126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689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419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9529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482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194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1601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2275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418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511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37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3954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78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056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996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663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271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50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5525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7025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제목 슬라이드">
  <p:cSld name="제목 슬라이드">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2"/>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
          <p:cNvSpPr txBox="1">
            <a:spLocks noGrp="1"/>
          </p:cNvSpPr>
          <p:nvPr>
            <p:ph type="ctrTitle"/>
          </p:nvPr>
        </p:nvSpPr>
        <p:spPr>
          <a:xfrm>
            <a:off x="4231010" y="1992322"/>
            <a:ext cx="4563533" cy="143667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hlink"/>
              </a:buClr>
              <a:buSzPts val="5400"/>
              <a:buFont typeface="Gulimche"/>
              <a:buNone/>
              <a:defRPr sz="5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빈 화면" type="blank">
  <p:cSld name="BLANK">
    <p:bg>
      <p:bgPr>
        <a:solidFill>
          <a:schemeClr val="lt1"/>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 name="Google Shape;23;p3"/>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구역 머리글">
  <p:cSld name="구역 머리글">
    <p:bg>
      <p:bgPr>
        <a:solidFill>
          <a:schemeClr val="lt1"/>
        </a:solidFill>
        <a:effectLst/>
      </p:bgPr>
    </p:bg>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 name="Google Shape;28;p4"/>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제목 및 내용">
  <p:cSld name="제목 및 내용">
    <p:bg>
      <p:bgPr>
        <a:solidFill>
          <a:schemeClr val="lt1"/>
        </a:solidFill>
        <a:effectLst/>
      </p:bgPr>
    </p:bg>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 name="Google Shape;33;p5"/>
          <p:cNvSpPr txBox="1">
            <a:spLocks noGrp="1"/>
          </p:cNvSpPr>
          <p:nvPr>
            <p:ph type="dt" idx="10"/>
          </p:nvPr>
        </p:nvSpPr>
        <p:spPr>
          <a:xfrm>
            <a:off x="457200" y="6500834"/>
            <a:ext cx="2133600" cy="2206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500834"/>
            <a:ext cx="2895600" cy="2206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500834"/>
            <a:ext cx="2133600" cy="2206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66A9B8"/>
              </a:buClr>
              <a:buSzPts val="2500"/>
              <a:buFont typeface="Calibri"/>
              <a:buNone/>
              <a:defRPr sz="2500" b="1">
                <a:solidFill>
                  <a:srgbClr val="66A9B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1pPr>
            <a:lvl2pPr marL="914400" lvl="1" indent="-330200" algn="l">
              <a:spcBef>
                <a:spcPts val="320"/>
              </a:spcBef>
              <a:spcAft>
                <a:spcPts val="0"/>
              </a:spcAft>
              <a:buClr>
                <a:srgbClr val="595959"/>
              </a:buClr>
              <a:buSzPts val="1600"/>
              <a:buFont typeface="Calibri"/>
              <a:buChar char="–"/>
              <a:defRPr sz="1600" i="0">
                <a:solidFill>
                  <a:srgbClr val="595959"/>
                </a:solidFill>
                <a:latin typeface="Calibri"/>
                <a:ea typeface="Calibri"/>
                <a:cs typeface="Calibri"/>
                <a:sym typeface="Calibri"/>
              </a:defRPr>
            </a:lvl2pPr>
            <a:lvl3pPr marL="1371600" lvl="2" indent="-317500" algn="l">
              <a:spcBef>
                <a:spcPts val="280"/>
              </a:spcBef>
              <a:spcAft>
                <a:spcPts val="0"/>
              </a:spcAft>
              <a:buClr>
                <a:srgbClr val="595959"/>
              </a:buClr>
              <a:buSzPts val="1400"/>
              <a:buFont typeface="Courier New"/>
              <a:buChar char="o"/>
              <a:defRPr sz="1400" i="0">
                <a:solidFill>
                  <a:srgbClr val="595959"/>
                </a:solidFill>
                <a:latin typeface="Calibri"/>
                <a:ea typeface="Calibri"/>
                <a:cs typeface="Calibri"/>
                <a:sym typeface="Calibri"/>
              </a:defRPr>
            </a:lvl3pPr>
            <a:lvl4pPr marL="1828800" lvl="3"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4pPr>
            <a:lvl5pPr marL="2286000" lvl="4"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사용자 지정 레이아웃">
  <p:cSld name="사용자 지정 레이아웃">
    <p:bg>
      <p:bgPr>
        <a:solidFill>
          <a:schemeClr val="lt1"/>
        </a:solidFill>
        <a:effectLst/>
      </p:bgPr>
    </p:bg>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 name="Google Shape;40;p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66A9B8"/>
              </a:buClr>
              <a:buSzPts val="2500"/>
              <a:buFont typeface="Calibri"/>
              <a:buNone/>
              <a:defRPr sz="2500" b="1">
                <a:solidFill>
                  <a:srgbClr val="66A9B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6"/>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1pPr>
            <a:lvl2pPr marL="914400" lvl="1" indent="-330200" algn="l">
              <a:spcBef>
                <a:spcPts val="320"/>
              </a:spcBef>
              <a:spcAft>
                <a:spcPts val="0"/>
              </a:spcAft>
              <a:buClr>
                <a:srgbClr val="595959"/>
              </a:buClr>
              <a:buSzPts val="1600"/>
              <a:buFont typeface="Calibri"/>
              <a:buChar char="–"/>
              <a:defRPr sz="1600" i="0">
                <a:solidFill>
                  <a:srgbClr val="595959"/>
                </a:solidFill>
                <a:latin typeface="Calibri"/>
                <a:ea typeface="Calibri"/>
                <a:cs typeface="Calibri"/>
                <a:sym typeface="Calibri"/>
              </a:defRPr>
            </a:lvl2pPr>
            <a:lvl3pPr marL="1371600" lvl="2" indent="-317500" algn="l">
              <a:spcBef>
                <a:spcPts val="280"/>
              </a:spcBef>
              <a:spcAft>
                <a:spcPts val="0"/>
              </a:spcAft>
              <a:buClr>
                <a:srgbClr val="595959"/>
              </a:buClr>
              <a:buSzPts val="1400"/>
              <a:buFont typeface="Courier New"/>
              <a:buChar char="o"/>
              <a:defRPr sz="1400" i="0">
                <a:solidFill>
                  <a:srgbClr val="595959"/>
                </a:solidFill>
                <a:latin typeface="Calibri"/>
                <a:ea typeface="Calibri"/>
                <a:cs typeface="Calibri"/>
                <a:sym typeface="Calibri"/>
              </a:defRPr>
            </a:lvl3pPr>
            <a:lvl4pPr marL="1828800" lvl="3"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4pPr>
            <a:lvl5pPr marL="2286000" lvl="4"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사용자 지정 레이아웃">
  <p:cSld name="1_사용자 지정 레이아웃">
    <p:bg>
      <p:bgPr>
        <a:solidFill>
          <a:schemeClr val="lt1"/>
        </a:solidFill>
        <a:effectLst/>
      </p:bgPr>
    </p:bg>
    <p:spTree>
      <p:nvGrpSpPr>
        <p:cNvPr id="1" name="Shape 45"/>
        <p:cNvGrpSpPr/>
        <p:nvPr/>
      </p:nvGrpSpPr>
      <p:grpSpPr>
        <a:xfrm>
          <a:off x="0" y="0"/>
          <a:ext cx="0" cy="0"/>
          <a:chOff x="0" y="0"/>
          <a:chExt cx="0" cy="0"/>
        </a:xfrm>
      </p:grpSpPr>
      <p:pic>
        <p:nvPicPr>
          <p:cNvPr id="46" name="Google Shape;46;p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 name="Google Shape;47;p7"/>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7"/>
          <p:cNvSpPr txBox="1">
            <a:spLocks noGrp="1"/>
          </p:cNvSpPr>
          <p:nvPr>
            <p:ph type="ctrTitle"/>
          </p:nvPr>
        </p:nvSpPr>
        <p:spPr>
          <a:xfrm>
            <a:off x="4427984" y="1196752"/>
            <a:ext cx="4052333" cy="2422476"/>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hlink"/>
              </a:buClr>
              <a:buSzPts val="7000"/>
              <a:buFont typeface="Gulimche"/>
              <a:buNone/>
              <a:defRPr sz="7000">
                <a:solidFill>
                  <a:srgbClr val="66A9B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9026"/>
            <a:ext cx="8229600"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0" y="19026"/>
            <a:ext cx="8229600"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9"/>
          <p:cNvSpPr txBox="1">
            <a:spLocks noGrp="1"/>
          </p:cNvSpPr>
          <p:nvPr>
            <p:ph type="body" idx="1"/>
          </p:nvPr>
        </p:nvSpPr>
        <p:spPr>
          <a:xfrm>
            <a:off x="914400" y="1447800"/>
            <a:ext cx="3749040" cy="4572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9"/>
          <p:cNvSpPr txBox="1">
            <a:spLocks noGrp="1"/>
          </p:cNvSpPr>
          <p:nvPr>
            <p:ph type="body" idx="2"/>
          </p:nvPr>
        </p:nvSpPr>
        <p:spPr>
          <a:xfrm>
            <a:off x="4933950" y="1447800"/>
            <a:ext cx="3749040" cy="4572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9026"/>
            <a:ext cx="8229600" cy="796908"/>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000000"/>
              </a:buClr>
              <a:buSzPts val="3500"/>
              <a:buFont typeface="Malgun Gothic"/>
              <a:buNone/>
              <a:defRPr sz="3500" b="0" i="0" u="none" strike="noStrike" cap="none">
                <a:solidFill>
                  <a:srgbClr val="000000"/>
                </a:solidFill>
                <a:latin typeface="Malgun Gothic"/>
                <a:ea typeface="Malgun Gothic"/>
                <a:cs typeface="Malgun Gothic"/>
                <a:sym typeface="Malgu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062021"/>
            <a:ext cx="8229600" cy="5286412"/>
          </a:xfrm>
          <a:prstGeom prst="rect">
            <a:avLst/>
          </a:prstGeom>
          <a:noFill/>
          <a:ln>
            <a:noFill/>
          </a:ln>
        </p:spPr>
        <p:txBody>
          <a:bodyPr spcFirstLastPara="1" wrap="square" lIns="91425" tIns="45700" rIns="91425" bIns="45700" anchor="t" anchorCtr="0">
            <a:normAutofit/>
          </a:bodyPr>
          <a:lstStyle>
            <a:lvl1pPr marL="457200" marR="0" lvl="0" indent="-387350" algn="l" rtl="0">
              <a:spcBef>
                <a:spcPts val="500"/>
              </a:spcBef>
              <a:spcAft>
                <a:spcPts val="0"/>
              </a:spcAft>
              <a:buClr>
                <a:schemeClr val="dk1"/>
              </a:buClr>
              <a:buSzPts val="2500"/>
              <a:buFont typeface="Arial"/>
              <a:buChar char="•"/>
              <a:defRPr sz="2500" b="0" i="0" u="none" strike="noStrike" cap="none">
                <a:solidFill>
                  <a:schemeClr val="dk1"/>
                </a:solidFill>
                <a:latin typeface="Malgun Gothic"/>
                <a:ea typeface="Malgun Gothic"/>
                <a:cs typeface="Malgun Gothic"/>
                <a:sym typeface="Malgun Gothic"/>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0"/>
          <p:cNvSpPr/>
          <p:nvPr/>
        </p:nvSpPr>
        <p:spPr>
          <a:xfrm>
            <a:off x="6012160" y="4005064"/>
            <a:ext cx="2987824"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Terry McKibben</a:t>
            </a:r>
            <a:endParaRPr/>
          </a:p>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Troop 344/9344</a:t>
            </a:r>
            <a:endParaRPr/>
          </a:p>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Pemberville, OH</a:t>
            </a:r>
            <a:endParaRPr/>
          </a:p>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troop344leaders@gmail.com</a:t>
            </a:r>
            <a:endParaRPr/>
          </a:p>
        </p:txBody>
      </p:sp>
      <p:sp>
        <p:nvSpPr>
          <p:cNvPr id="70" name="Google Shape;70;p10"/>
          <p:cNvSpPr txBox="1">
            <a:spLocks noGrp="1"/>
          </p:cNvSpPr>
          <p:nvPr>
            <p:ph type="ctrTitle"/>
          </p:nvPr>
        </p:nvSpPr>
        <p:spPr>
          <a:xfrm>
            <a:off x="4436451" y="1196752"/>
            <a:ext cx="4563533" cy="1800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4400"/>
              <a:buNone/>
            </a:pPr>
            <a:r>
              <a:rPr lang="en-US" sz="4400"/>
              <a:t>Backpacking Guide</a:t>
            </a:r>
            <a:br>
              <a:rPr lang="en-US" sz="4400"/>
            </a:br>
            <a:r>
              <a:rPr lang="en-US" sz="4400"/>
              <a:t>Course #6</a:t>
            </a:r>
            <a:endParaRPr sz="44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46" name="Google Shape;146;p19"/>
          <p:cNvSpPr txBox="1">
            <a:spLocks noGrp="1"/>
          </p:cNvSpPr>
          <p:nvPr>
            <p:ph type="body" idx="1"/>
          </p:nvPr>
        </p:nvSpPr>
        <p:spPr>
          <a:xfrm>
            <a:off x="3995936" y="1340768"/>
            <a:ext cx="4896544" cy="5184576"/>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b="1"/>
              <a:t>Gravity Filters and Purifiers</a:t>
            </a:r>
            <a:endParaRPr/>
          </a:p>
          <a:p>
            <a:pPr marL="342900" lvl="0" indent="-342900" algn="l" rtl="0">
              <a:spcBef>
                <a:spcPts val="400"/>
              </a:spcBef>
              <a:spcAft>
                <a:spcPts val="0"/>
              </a:spcAft>
              <a:buClr>
                <a:srgbClr val="595959"/>
              </a:buClr>
              <a:buSzPts val="2000"/>
              <a:buFont typeface="Arial"/>
              <a:buChar char="•"/>
            </a:pPr>
            <a:r>
              <a:rPr lang="en-US"/>
              <a:t>Fill a reservoir, find a suitable place to hang everything up and wait. Most models come with a pair of reservoirs and an inline filter, though the exact setup and provided water containers can vary.</a:t>
            </a:r>
            <a:endParaRPr/>
          </a:p>
          <a:p>
            <a:pPr marL="342900" lvl="0" indent="-342900" algn="l" rtl="0">
              <a:spcBef>
                <a:spcPts val="400"/>
              </a:spcBef>
              <a:spcAft>
                <a:spcPts val="0"/>
              </a:spcAft>
              <a:buClr>
                <a:srgbClr val="595959"/>
              </a:buClr>
              <a:buSzPts val="2000"/>
              <a:buFont typeface="Arial"/>
              <a:buChar char="•"/>
            </a:pPr>
            <a:r>
              <a:rPr lang="en-US"/>
              <a:t> </a:t>
            </a:r>
            <a:r>
              <a:rPr lang="en-US" b="1"/>
              <a:t>Pros:</a:t>
            </a:r>
            <a:endParaRPr/>
          </a:p>
          <a:p>
            <a:pPr marL="800100" lvl="1" indent="-342900" algn="l" rtl="0">
              <a:spcBef>
                <a:spcPts val="320"/>
              </a:spcBef>
              <a:spcAft>
                <a:spcPts val="0"/>
              </a:spcAft>
              <a:buClr>
                <a:srgbClr val="595959"/>
              </a:buClr>
              <a:buSzPts val="1600"/>
              <a:buChar char="–"/>
            </a:pPr>
            <a:r>
              <a:rPr lang="en-US"/>
              <a:t>Gravity does the work for you.</a:t>
            </a:r>
            <a:endParaRPr/>
          </a:p>
          <a:p>
            <a:pPr marL="800100" lvl="1" indent="-342900" algn="l" rtl="0">
              <a:spcBef>
                <a:spcPts val="320"/>
              </a:spcBef>
              <a:spcAft>
                <a:spcPts val="0"/>
              </a:spcAft>
              <a:buClr>
                <a:srgbClr val="595959"/>
              </a:buClr>
              <a:buSzPts val="1600"/>
              <a:buChar char="–"/>
            </a:pPr>
            <a:r>
              <a:rPr lang="en-US"/>
              <a:t>You can easily process large quantities of water for a big group.</a:t>
            </a:r>
            <a:endParaRPr/>
          </a:p>
          <a:p>
            <a:pPr marL="800100" lvl="1" indent="-342900" algn="l" rtl="0">
              <a:spcBef>
                <a:spcPts val="320"/>
              </a:spcBef>
              <a:spcAft>
                <a:spcPts val="0"/>
              </a:spcAft>
              <a:buClr>
                <a:srgbClr val="595959"/>
              </a:buClr>
              <a:buSzPts val="1600"/>
              <a:buChar char="–"/>
            </a:pPr>
            <a:r>
              <a:rPr lang="en-US"/>
              <a:t>The element or cartridge is replaceable.</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It can be hard to find a place to hang reservoirs.</a:t>
            </a:r>
            <a:endParaRPr/>
          </a:p>
          <a:p>
            <a:pPr marL="800100" lvl="1" indent="-342900" algn="l" rtl="0">
              <a:spcBef>
                <a:spcPts val="320"/>
              </a:spcBef>
              <a:spcAft>
                <a:spcPts val="0"/>
              </a:spcAft>
              <a:buClr>
                <a:srgbClr val="595959"/>
              </a:buClr>
              <a:buSzPts val="1600"/>
              <a:buChar char="–"/>
            </a:pPr>
            <a:r>
              <a:rPr lang="en-US"/>
              <a:t>Treatment process is slower than pumping.</a:t>
            </a:r>
            <a:endParaRPr/>
          </a:p>
          <a:p>
            <a:pPr marL="800100" lvl="1" indent="-342900" algn="l" rtl="0">
              <a:spcBef>
                <a:spcPts val="320"/>
              </a:spcBef>
              <a:spcAft>
                <a:spcPts val="0"/>
              </a:spcAft>
              <a:buClr>
                <a:srgbClr val="595959"/>
              </a:buClr>
              <a:buSzPts val="1600"/>
              <a:buChar char="–"/>
            </a:pPr>
            <a:r>
              <a:rPr lang="en-US"/>
              <a:t>Seeps and shallow water sources can make it challenging to fill a reservoir.</a:t>
            </a:r>
            <a:endParaRPr/>
          </a:p>
          <a:p>
            <a:pPr marL="800100" lvl="1" indent="-342900" algn="l" rtl="0">
              <a:spcBef>
                <a:spcPts val="320"/>
              </a:spcBef>
              <a:spcAft>
                <a:spcPts val="0"/>
              </a:spcAft>
              <a:buClr>
                <a:srgbClr val="595959"/>
              </a:buClr>
              <a:buSzPts val="1600"/>
              <a:buChar char="–"/>
            </a:pPr>
            <a:r>
              <a:rPr lang="en-US"/>
              <a:t>Field cleaning of the element is required.</a:t>
            </a:r>
            <a:endParaRPr/>
          </a:p>
          <a:p>
            <a:pPr marL="342900" lvl="0" indent="-215900" algn="l" rtl="0">
              <a:spcBef>
                <a:spcPts val="400"/>
              </a:spcBef>
              <a:spcAft>
                <a:spcPts val="0"/>
              </a:spcAft>
              <a:buClr>
                <a:srgbClr val="595959"/>
              </a:buClr>
              <a:buSzPts val="2000"/>
              <a:buFont typeface="Arial"/>
              <a:buNone/>
            </a:pPr>
            <a:endParaRPr/>
          </a:p>
        </p:txBody>
      </p:sp>
      <p:pic>
        <p:nvPicPr>
          <p:cNvPr id="147" name="Google Shape;147;p19"/>
          <p:cNvPicPr preferRelativeResize="0"/>
          <p:nvPr/>
        </p:nvPicPr>
        <p:blipFill rotWithShape="1">
          <a:blip r:embed="rId3">
            <a:alphaModFix/>
          </a:blip>
          <a:srcRect/>
          <a:stretch/>
        </p:blipFill>
        <p:spPr>
          <a:xfrm>
            <a:off x="395536" y="1268760"/>
            <a:ext cx="3438128" cy="51571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53" name="Google Shape;153;p20"/>
          <p:cNvSpPr txBox="1">
            <a:spLocks noGrp="1"/>
          </p:cNvSpPr>
          <p:nvPr>
            <p:ph type="body" idx="1"/>
          </p:nvPr>
        </p:nvSpPr>
        <p:spPr>
          <a:xfrm>
            <a:off x="251520" y="1340768"/>
            <a:ext cx="4536504" cy="525658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Ultraviolet (UV) Light Purifiers</a:t>
            </a:r>
            <a:endParaRPr/>
          </a:p>
          <a:p>
            <a:pPr marL="342900" lvl="0" indent="-342900" algn="l" rtl="0">
              <a:spcBef>
                <a:spcPts val="400"/>
              </a:spcBef>
              <a:spcAft>
                <a:spcPts val="0"/>
              </a:spcAft>
              <a:buClr>
                <a:srgbClr val="595959"/>
              </a:buClr>
              <a:buSzPts val="2000"/>
              <a:buFont typeface="Arial"/>
              <a:buChar char="•"/>
            </a:pPr>
            <a:r>
              <a:rPr lang="en-US"/>
              <a:t>Grab one of these pen-style devices, push a button and stir. Stop when its UV light turns off (60 seconds or so) and you will have treated all the water inside a bottle.</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Treatment is easy and water is quickly drinkable.</a:t>
            </a:r>
            <a:endParaRPr/>
          </a:p>
          <a:p>
            <a:pPr marL="800100" lvl="1" indent="-342900" algn="l" rtl="0">
              <a:spcBef>
                <a:spcPts val="320"/>
              </a:spcBef>
              <a:spcAft>
                <a:spcPts val="0"/>
              </a:spcAft>
              <a:buClr>
                <a:srgbClr val="595959"/>
              </a:buClr>
              <a:buSzPts val="1600"/>
              <a:buChar char="–"/>
            </a:pPr>
            <a:r>
              <a:rPr lang="en-US"/>
              <a:t>No element cleaning and replacement are ever needed.</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Requires batteries.</a:t>
            </a:r>
            <a:endParaRPr/>
          </a:p>
          <a:p>
            <a:pPr marL="800100" lvl="1" indent="-342900" algn="l" rtl="0">
              <a:spcBef>
                <a:spcPts val="320"/>
              </a:spcBef>
              <a:spcAft>
                <a:spcPts val="0"/>
              </a:spcAft>
              <a:buClr>
                <a:srgbClr val="595959"/>
              </a:buClr>
              <a:buSzPts val="1600"/>
              <a:buChar char="–"/>
            </a:pPr>
            <a:r>
              <a:rPr lang="en-US"/>
              <a:t>Silty or cloudy water impairs effectiveness, requiring you to prefilter.</a:t>
            </a:r>
            <a:endParaRPr/>
          </a:p>
          <a:p>
            <a:pPr marL="800100" lvl="1" indent="-342900" algn="l" rtl="0">
              <a:spcBef>
                <a:spcPts val="320"/>
              </a:spcBef>
              <a:spcAft>
                <a:spcPts val="0"/>
              </a:spcAft>
              <a:buClr>
                <a:srgbClr val="595959"/>
              </a:buClr>
              <a:buSzPts val="1600"/>
              <a:buChar char="–"/>
            </a:pPr>
            <a:r>
              <a:rPr lang="en-US"/>
              <a:t>Multiple treatments are required to produce large quantities.</a:t>
            </a:r>
            <a:endParaRPr/>
          </a:p>
          <a:p>
            <a:pPr marL="342900" lvl="0" indent="-215900" algn="l" rtl="0">
              <a:spcBef>
                <a:spcPts val="400"/>
              </a:spcBef>
              <a:spcAft>
                <a:spcPts val="0"/>
              </a:spcAft>
              <a:buClr>
                <a:srgbClr val="595959"/>
              </a:buClr>
              <a:buSzPts val="2000"/>
              <a:buFont typeface="Arial"/>
              <a:buNone/>
            </a:pPr>
            <a:endParaRPr/>
          </a:p>
        </p:txBody>
      </p:sp>
      <p:pic>
        <p:nvPicPr>
          <p:cNvPr id="154" name="Google Shape;154;p20"/>
          <p:cNvPicPr preferRelativeResize="0"/>
          <p:nvPr/>
        </p:nvPicPr>
        <p:blipFill rotWithShape="1">
          <a:blip r:embed="rId3">
            <a:alphaModFix/>
          </a:blip>
          <a:srcRect/>
          <a:stretch/>
        </p:blipFill>
        <p:spPr>
          <a:xfrm>
            <a:off x="4788024" y="1484784"/>
            <a:ext cx="4186436" cy="41864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60" name="Google Shape;160;p21"/>
          <p:cNvSpPr txBox="1">
            <a:spLocks noGrp="1"/>
          </p:cNvSpPr>
          <p:nvPr>
            <p:ph type="body" idx="1"/>
          </p:nvPr>
        </p:nvSpPr>
        <p:spPr>
          <a:xfrm>
            <a:off x="3851920" y="1340768"/>
            <a:ext cx="5040560" cy="51845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Bottle Filters and Purifiers</a:t>
            </a:r>
            <a:endParaRPr/>
          </a:p>
          <a:p>
            <a:pPr marL="342900" lvl="0" indent="-342900" algn="l" rtl="0">
              <a:spcBef>
                <a:spcPts val="400"/>
              </a:spcBef>
              <a:spcAft>
                <a:spcPts val="0"/>
              </a:spcAft>
              <a:buClr>
                <a:srgbClr val="595959"/>
              </a:buClr>
              <a:buSzPts val="2000"/>
              <a:buFont typeface="Arial"/>
              <a:buChar char="•"/>
            </a:pPr>
            <a:r>
              <a:rPr lang="en-US"/>
              <a:t>Offering fill-and-sip simplicity, these bottles have built-in filtration or purification elements. Some use the suction provided when you sip from a bite valve, while others work like a coffee press. Another model uses UV light. </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Treatment is easy and water is quickly drinkable.</a:t>
            </a:r>
            <a:endParaRPr/>
          </a:p>
          <a:p>
            <a:pPr marL="800100" lvl="1" indent="-342900" algn="l" rtl="0">
              <a:spcBef>
                <a:spcPts val="320"/>
              </a:spcBef>
              <a:spcAft>
                <a:spcPts val="0"/>
              </a:spcAft>
              <a:buClr>
                <a:srgbClr val="595959"/>
              </a:buClr>
              <a:buSzPts val="1600"/>
              <a:buChar char="–"/>
            </a:pPr>
            <a:r>
              <a:rPr lang="en-US"/>
              <a:t>The element or cartridge is replaceable.</a:t>
            </a:r>
            <a:endParaRPr/>
          </a:p>
          <a:p>
            <a:pPr marL="800100" lvl="1" indent="-342900" algn="l" rtl="0">
              <a:spcBef>
                <a:spcPts val="320"/>
              </a:spcBef>
              <a:spcAft>
                <a:spcPts val="0"/>
              </a:spcAft>
              <a:buClr>
                <a:srgbClr val="595959"/>
              </a:buClr>
              <a:buSzPts val="1600"/>
              <a:buChar char="–"/>
            </a:pPr>
            <a:r>
              <a:rPr lang="en-US"/>
              <a:t>On average, lighter and cost less than pump and gravity filters.</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Water quantity is limited by bottle size.</a:t>
            </a:r>
            <a:endParaRPr/>
          </a:p>
          <a:p>
            <a:pPr marL="800100" lvl="1" indent="-342900" algn="l" rtl="0">
              <a:spcBef>
                <a:spcPts val="320"/>
              </a:spcBef>
              <a:spcAft>
                <a:spcPts val="0"/>
              </a:spcAft>
              <a:buClr>
                <a:srgbClr val="595959"/>
              </a:buClr>
              <a:buSzPts val="1600"/>
              <a:buChar char="–"/>
            </a:pPr>
            <a:r>
              <a:rPr lang="en-US"/>
              <a:t>Field cleaning of the element is required.</a:t>
            </a:r>
            <a:endParaRPr/>
          </a:p>
          <a:p>
            <a:pPr marL="342900" lvl="0" indent="-215900" algn="l" rtl="0">
              <a:spcBef>
                <a:spcPts val="400"/>
              </a:spcBef>
              <a:spcAft>
                <a:spcPts val="0"/>
              </a:spcAft>
              <a:buClr>
                <a:srgbClr val="595959"/>
              </a:buClr>
              <a:buSzPts val="2000"/>
              <a:buFont typeface="Arial"/>
              <a:buNone/>
            </a:pPr>
            <a:endParaRPr/>
          </a:p>
        </p:txBody>
      </p:sp>
      <p:pic>
        <p:nvPicPr>
          <p:cNvPr id="161" name="Google Shape;161;p21"/>
          <p:cNvPicPr preferRelativeResize="0"/>
          <p:nvPr/>
        </p:nvPicPr>
        <p:blipFill rotWithShape="1">
          <a:blip r:embed="rId3">
            <a:alphaModFix/>
          </a:blip>
          <a:srcRect/>
          <a:stretch/>
        </p:blipFill>
        <p:spPr>
          <a:xfrm>
            <a:off x="395536" y="3645024"/>
            <a:ext cx="3240360" cy="2160240"/>
          </a:xfrm>
          <a:prstGeom prst="rect">
            <a:avLst/>
          </a:prstGeom>
          <a:noFill/>
          <a:ln>
            <a:noFill/>
          </a:ln>
        </p:spPr>
      </p:pic>
      <p:pic>
        <p:nvPicPr>
          <p:cNvPr id="162" name="Google Shape;162;p21"/>
          <p:cNvPicPr preferRelativeResize="0"/>
          <p:nvPr/>
        </p:nvPicPr>
        <p:blipFill rotWithShape="1">
          <a:blip r:embed="rId4">
            <a:alphaModFix/>
          </a:blip>
          <a:srcRect/>
          <a:stretch/>
        </p:blipFill>
        <p:spPr>
          <a:xfrm>
            <a:off x="395536" y="1412776"/>
            <a:ext cx="3240360" cy="21602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68" name="Google Shape;168;p22"/>
          <p:cNvSpPr txBox="1">
            <a:spLocks noGrp="1"/>
          </p:cNvSpPr>
          <p:nvPr>
            <p:ph type="body" idx="1"/>
          </p:nvPr>
        </p:nvSpPr>
        <p:spPr>
          <a:xfrm>
            <a:off x="251520" y="1340768"/>
            <a:ext cx="5040560" cy="489654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Squeeze Filters</a:t>
            </a:r>
            <a:endParaRPr/>
          </a:p>
          <a:p>
            <a:pPr marL="342900" lvl="0" indent="-342900" algn="l" rtl="0">
              <a:spcBef>
                <a:spcPts val="400"/>
              </a:spcBef>
              <a:spcAft>
                <a:spcPts val="0"/>
              </a:spcAft>
              <a:buClr>
                <a:srgbClr val="595959"/>
              </a:buClr>
              <a:buSzPts val="2000"/>
              <a:buFont typeface="Arial"/>
              <a:buChar char="•"/>
            </a:pPr>
            <a:r>
              <a:rPr lang="en-US"/>
              <a:t>This broad category is similar to bottle filters except that you’re filling a small reservoir, then squeezing water through the filtration element. </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Treatment is easy and water is quickly drinkable.</a:t>
            </a:r>
            <a:endParaRPr/>
          </a:p>
          <a:p>
            <a:pPr marL="800100" lvl="1" indent="-342900" algn="l" rtl="0">
              <a:spcBef>
                <a:spcPts val="320"/>
              </a:spcBef>
              <a:spcAft>
                <a:spcPts val="0"/>
              </a:spcAft>
              <a:buClr>
                <a:srgbClr val="595959"/>
              </a:buClr>
              <a:buSzPts val="1600"/>
              <a:buChar char="–"/>
            </a:pPr>
            <a:r>
              <a:rPr lang="en-US"/>
              <a:t>The element or cartridge is replaceable.</a:t>
            </a:r>
            <a:endParaRPr/>
          </a:p>
          <a:p>
            <a:pPr marL="800100" lvl="1" indent="-342900" algn="l" rtl="0">
              <a:spcBef>
                <a:spcPts val="320"/>
              </a:spcBef>
              <a:spcAft>
                <a:spcPts val="0"/>
              </a:spcAft>
              <a:buClr>
                <a:srgbClr val="595959"/>
              </a:buClr>
              <a:buSzPts val="1600"/>
              <a:buChar char="–"/>
            </a:pPr>
            <a:r>
              <a:rPr lang="en-US"/>
              <a:t>Some double as a gravity filter or straw-style filter.</a:t>
            </a:r>
            <a:endParaRPr/>
          </a:p>
          <a:p>
            <a:pPr marL="800100" lvl="1" indent="-342900" algn="l" rtl="0">
              <a:spcBef>
                <a:spcPts val="320"/>
              </a:spcBef>
              <a:spcAft>
                <a:spcPts val="0"/>
              </a:spcAft>
              <a:buClr>
                <a:srgbClr val="595959"/>
              </a:buClr>
              <a:buSzPts val="1600"/>
              <a:buChar char="–"/>
            </a:pPr>
            <a:r>
              <a:rPr lang="en-US"/>
              <a:t>On average, lighter, smaller and cost less than pump and gravity filters.</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Water quantity is limited by reservoir, flask or bottle size.</a:t>
            </a:r>
            <a:endParaRPr/>
          </a:p>
          <a:p>
            <a:pPr marL="800100" lvl="1" indent="-342900" algn="l" rtl="0">
              <a:spcBef>
                <a:spcPts val="320"/>
              </a:spcBef>
              <a:spcAft>
                <a:spcPts val="0"/>
              </a:spcAft>
              <a:buClr>
                <a:srgbClr val="595959"/>
              </a:buClr>
              <a:buSzPts val="1600"/>
              <a:buChar char="–"/>
            </a:pPr>
            <a:r>
              <a:rPr lang="en-US"/>
              <a:t>Field cleaning of the element is required.</a:t>
            </a:r>
            <a:endParaRPr/>
          </a:p>
          <a:p>
            <a:pPr marL="342900" lvl="0" indent="-215900" algn="l" rtl="0">
              <a:spcBef>
                <a:spcPts val="400"/>
              </a:spcBef>
              <a:spcAft>
                <a:spcPts val="0"/>
              </a:spcAft>
              <a:buClr>
                <a:srgbClr val="595959"/>
              </a:buClr>
              <a:buSzPts val="2000"/>
              <a:buFont typeface="Arial"/>
              <a:buNone/>
            </a:pPr>
            <a:endParaRPr/>
          </a:p>
        </p:txBody>
      </p:sp>
      <p:pic>
        <p:nvPicPr>
          <p:cNvPr id="169" name="Google Shape;169;p22"/>
          <p:cNvPicPr preferRelativeResize="0"/>
          <p:nvPr/>
        </p:nvPicPr>
        <p:blipFill rotWithShape="1">
          <a:blip r:embed="rId3">
            <a:alphaModFix/>
          </a:blip>
          <a:srcRect/>
          <a:stretch/>
        </p:blipFill>
        <p:spPr>
          <a:xfrm>
            <a:off x="5436096" y="1340768"/>
            <a:ext cx="3393306" cy="3393306"/>
          </a:xfrm>
          <a:prstGeom prst="rect">
            <a:avLst/>
          </a:prstGeom>
          <a:noFill/>
          <a:ln>
            <a:noFill/>
          </a:ln>
        </p:spPr>
      </p:pic>
      <p:pic>
        <p:nvPicPr>
          <p:cNvPr id="170" name="Google Shape;170;p22"/>
          <p:cNvPicPr preferRelativeResize="0"/>
          <p:nvPr/>
        </p:nvPicPr>
        <p:blipFill rotWithShape="1">
          <a:blip r:embed="rId4">
            <a:alphaModFix/>
          </a:blip>
          <a:srcRect/>
          <a:stretch/>
        </p:blipFill>
        <p:spPr>
          <a:xfrm>
            <a:off x="5449746" y="4826319"/>
            <a:ext cx="3379655" cy="16597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76" name="Google Shape;176;p23"/>
          <p:cNvSpPr txBox="1">
            <a:spLocks noGrp="1"/>
          </p:cNvSpPr>
          <p:nvPr>
            <p:ph type="body" idx="1"/>
          </p:nvPr>
        </p:nvSpPr>
        <p:spPr>
          <a:xfrm>
            <a:off x="4355976" y="1340768"/>
            <a:ext cx="4536504" cy="511256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Straw-Style Filters</a:t>
            </a:r>
            <a:endParaRPr/>
          </a:p>
          <a:p>
            <a:pPr marL="342900" lvl="0" indent="-342900" algn="l" rtl="0">
              <a:spcBef>
                <a:spcPts val="400"/>
              </a:spcBef>
              <a:spcAft>
                <a:spcPts val="0"/>
              </a:spcAft>
              <a:buClr>
                <a:srgbClr val="595959"/>
              </a:buClr>
              <a:buSzPts val="2000"/>
              <a:buFont typeface="Arial"/>
              <a:buChar char="•"/>
            </a:pPr>
            <a:r>
              <a:rPr lang="en-US"/>
              <a:t>Providing water on demand, these cylinders have a built-in element that lets you slurp directly from the source. </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Treatment is easy and water is quickly drinkable.</a:t>
            </a:r>
            <a:endParaRPr/>
          </a:p>
          <a:p>
            <a:pPr marL="800100" lvl="1" indent="-342900" algn="l" rtl="0">
              <a:spcBef>
                <a:spcPts val="320"/>
              </a:spcBef>
              <a:spcAft>
                <a:spcPts val="0"/>
              </a:spcAft>
              <a:buClr>
                <a:srgbClr val="595959"/>
              </a:buClr>
              <a:buSzPts val="1600"/>
              <a:buChar char="–"/>
            </a:pPr>
            <a:r>
              <a:rPr lang="en-US"/>
              <a:t>On average, lighter and cost less than pump and gravity filters.</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Water is only available when you’re at a water source.</a:t>
            </a:r>
            <a:endParaRPr/>
          </a:p>
          <a:p>
            <a:pPr marL="800100" lvl="1" indent="-342900" algn="l" rtl="0">
              <a:spcBef>
                <a:spcPts val="320"/>
              </a:spcBef>
              <a:spcAft>
                <a:spcPts val="0"/>
              </a:spcAft>
              <a:buClr>
                <a:srgbClr val="595959"/>
              </a:buClr>
              <a:buSzPts val="1600"/>
              <a:buChar char="–"/>
            </a:pPr>
            <a:r>
              <a:rPr lang="en-US"/>
              <a:t>Generally only a 1-person treatment option.</a:t>
            </a:r>
            <a:endParaRPr/>
          </a:p>
          <a:p>
            <a:pPr marL="800100" lvl="1" indent="-342900" algn="l" rtl="0">
              <a:spcBef>
                <a:spcPts val="320"/>
              </a:spcBef>
              <a:spcAft>
                <a:spcPts val="0"/>
              </a:spcAft>
              <a:buClr>
                <a:srgbClr val="595959"/>
              </a:buClr>
              <a:buSzPts val="1600"/>
              <a:buChar char="–"/>
            </a:pPr>
            <a:r>
              <a:rPr lang="en-US"/>
              <a:t>Field cleaning of the element is required.</a:t>
            </a:r>
            <a:endParaRPr/>
          </a:p>
          <a:p>
            <a:pPr marL="800100" lvl="1" indent="-342900" algn="l" rtl="0">
              <a:spcBef>
                <a:spcPts val="320"/>
              </a:spcBef>
              <a:spcAft>
                <a:spcPts val="0"/>
              </a:spcAft>
              <a:buClr>
                <a:srgbClr val="595959"/>
              </a:buClr>
              <a:buSzPts val="1600"/>
              <a:buChar char="–"/>
            </a:pPr>
            <a:r>
              <a:rPr lang="en-US"/>
              <a:t>Not all models have replaceable elements.</a:t>
            </a:r>
            <a:endParaRPr/>
          </a:p>
          <a:p>
            <a:pPr marL="342900" lvl="0" indent="-215900" algn="l" rtl="0">
              <a:spcBef>
                <a:spcPts val="400"/>
              </a:spcBef>
              <a:spcAft>
                <a:spcPts val="0"/>
              </a:spcAft>
              <a:buClr>
                <a:srgbClr val="595959"/>
              </a:buClr>
              <a:buSzPts val="2000"/>
              <a:buFont typeface="Arial"/>
              <a:buNone/>
            </a:pPr>
            <a:endParaRPr b="1"/>
          </a:p>
        </p:txBody>
      </p:sp>
      <p:pic>
        <p:nvPicPr>
          <p:cNvPr id="177" name="Google Shape;177;p23"/>
          <p:cNvPicPr preferRelativeResize="0"/>
          <p:nvPr/>
        </p:nvPicPr>
        <p:blipFill rotWithShape="1">
          <a:blip r:embed="rId3">
            <a:alphaModFix/>
          </a:blip>
          <a:srcRect/>
          <a:stretch/>
        </p:blipFill>
        <p:spPr>
          <a:xfrm>
            <a:off x="251520" y="1431788"/>
            <a:ext cx="3907614" cy="29333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83" name="Google Shape;183;p24"/>
          <p:cNvSpPr txBox="1">
            <a:spLocks noGrp="1"/>
          </p:cNvSpPr>
          <p:nvPr>
            <p:ph type="body" idx="1"/>
          </p:nvPr>
        </p:nvSpPr>
        <p:spPr>
          <a:xfrm>
            <a:off x="251520" y="1340768"/>
            <a:ext cx="6480720" cy="5256584"/>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b="1"/>
              <a:t>Chemicals</a:t>
            </a:r>
            <a:endParaRPr/>
          </a:p>
          <a:p>
            <a:pPr marL="342900" lvl="0" indent="-342900" algn="l" rtl="0">
              <a:spcBef>
                <a:spcPts val="400"/>
              </a:spcBef>
              <a:spcAft>
                <a:spcPts val="0"/>
              </a:spcAft>
              <a:buClr>
                <a:srgbClr val="595959"/>
              </a:buClr>
              <a:buSzPts val="2000"/>
              <a:buFont typeface="Arial"/>
              <a:buChar char="•"/>
            </a:pPr>
            <a:r>
              <a:rPr lang="en-US"/>
              <a:t>Effective against protozoa, bacteria and viruses, you simply add them to gathered water and wait. Products are typically iodine- or chlorine-based and available in drops, pills or gadgets that mix base ingredients.</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Easy to use.</a:t>
            </a:r>
            <a:endParaRPr/>
          </a:p>
          <a:p>
            <a:pPr marL="800100" lvl="1" indent="-342900" algn="l" rtl="0">
              <a:spcBef>
                <a:spcPts val="320"/>
              </a:spcBef>
              <a:spcAft>
                <a:spcPts val="0"/>
              </a:spcAft>
              <a:buClr>
                <a:srgbClr val="595959"/>
              </a:buClr>
              <a:buSzPts val="1600"/>
              <a:buChar char="–"/>
            </a:pPr>
            <a:r>
              <a:rPr lang="en-US"/>
              <a:t>Ultra-inexpensive, ultra-small and ultralight.</a:t>
            </a:r>
            <a:endParaRPr/>
          </a:p>
          <a:p>
            <a:pPr marL="800100" lvl="1" indent="-342900" algn="l" rtl="0">
              <a:spcBef>
                <a:spcPts val="320"/>
              </a:spcBef>
              <a:spcAft>
                <a:spcPts val="0"/>
              </a:spcAft>
              <a:buClr>
                <a:srgbClr val="595959"/>
              </a:buClr>
              <a:buSzPts val="1600"/>
              <a:buChar char="–"/>
            </a:pPr>
            <a:r>
              <a:rPr lang="en-US"/>
              <a:t>An excellent backup method to pack in case your main filter breaks.</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Wait time before drinking is 30 minutes to 4 hours, longer for icy cold water.</a:t>
            </a:r>
            <a:endParaRPr/>
          </a:p>
          <a:p>
            <a:pPr marL="800100" lvl="1" indent="-342900" algn="l" rtl="0">
              <a:spcBef>
                <a:spcPts val="320"/>
              </a:spcBef>
              <a:spcAft>
                <a:spcPts val="0"/>
              </a:spcAft>
              <a:buClr>
                <a:srgbClr val="595959"/>
              </a:buClr>
              <a:buSzPts val="1600"/>
              <a:buChar char="–"/>
            </a:pPr>
            <a:r>
              <a:rPr lang="en-US"/>
              <a:t>Iodine products impart a chemical taste—can be countered by taste-neutralizer tablets.</a:t>
            </a:r>
            <a:endParaRPr/>
          </a:p>
          <a:p>
            <a:pPr marL="800100" lvl="1" indent="-342900" algn="l" rtl="0">
              <a:spcBef>
                <a:spcPts val="320"/>
              </a:spcBef>
              <a:spcAft>
                <a:spcPts val="0"/>
              </a:spcAft>
              <a:buClr>
                <a:srgbClr val="595959"/>
              </a:buClr>
              <a:buSzPts val="1600"/>
              <a:buChar char="–"/>
            </a:pPr>
            <a:r>
              <a:rPr lang="en-US"/>
              <a:t>Iodine products aren’t effective against Cryptosporidium, though they work fine against other types of protozoa.</a:t>
            </a:r>
            <a:endParaRPr/>
          </a:p>
          <a:p>
            <a:pPr marL="800100" lvl="1" indent="-342900" algn="l" rtl="0">
              <a:spcBef>
                <a:spcPts val="320"/>
              </a:spcBef>
              <a:spcAft>
                <a:spcPts val="0"/>
              </a:spcAft>
              <a:buClr>
                <a:srgbClr val="595959"/>
              </a:buClr>
              <a:buSzPts val="1600"/>
              <a:buChar char="–"/>
            </a:pPr>
            <a:r>
              <a:rPr lang="en-US"/>
              <a:t>Iodine products can be a concern to pregnant women and people with a thyroid condition.</a:t>
            </a:r>
            <a:endParaRPr/>
          </a:p>
          <a:p>
            <a:pPr marL="342900" lvl="0" indent="-215900" algn="l" rtl="0">
              <a:spcBef>
                <a:spcPts val="400"/>
              </a:spcBef>
              <a:spcAft>
                <a:spcPts val="0"/>
              </a:spcAft>
              <a:buClr>
                <a:srgbClr val="595959"/>
              </a:buClr>
              <a:buSzPts val="2000"/>
              <a:buFont typeface="Arial"/>
              <a:buNone/>
            </a:pPr>
            <a:endParaRPr/>
          </a:p>
        </p:txBody>
      </p:sp>
      <p:pic>
        <p:nvPicPr>
          <p:cNvPr id="184" name="Google Shape;184;p24"/>
          <p:cNvPicPr preferRelativeResize="0"/>
          <p:nvPr/>
        </p:nvPicPr>
        <p:blipFill rotWithShape="1">
          <a:blip r:embed="rId3">
            <a:alphaModFix/>
          </a:blip>
          <a:srcRect l="19999" t="6800" r="19999" b="6799"/>
          <a:stretch/>
        </p:blipFill>
        <p:spPr>
          <a:xfrm>
            <a:off x="6850594" y="1080557"/>
            <a:ext cx="1868132" cy="2690109"/>
          </a:xfrm>
          <a:prstGeom prst="rect">
            <a:avLst/>
          </a:prstGeom>
          <a:noFill/>
          <a:ln>
            <a:noFill/>
          </a:ln>
        </p:spPr>
      </p:pic>
      <p:pic>
        <p:nvPicPr>
          <p:cNvPr id="185" name="Google Shape;185;p24"/>
          <p:cNvPicPr preferRelativeResize="0"/>
          <p:nvPr/>
        </p:nvPicPr>
        <p:blipFill rotWithShape="1">
          <a:blip r:embed="rId4">
            <a:alphaModFix/>
          </a:blip>
          <a:srcRect l="16560" t="3201" r="22530" b="3201"/>
          <a:stretch/>
        </p:blipFill>
        <p:spPr>
          <a:xfrm>
            <a:off x="6898107" y="3836636"/>
            <a:ext cx="1773106" cy="27118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91" name="Google Shape;191;p25"/>
          <p:cNvSpPr txBox="1">
            <a:spLocks noGrp="1"/>
          </p:cNvSpPr>
          <p:nvPr>
            <p:ph type="body" idx="1"/>
          </p:nvPr>
        </p:nvSpPr>
        <p:spPr>
          <a:xfrm>
            <a:off x="3995936" y="1340768"/>
            <a:ext cx="4896544" cy="532859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b="1"/>
              <a:t>Boiling</a:t>
            </a:r>
            <a:endParaRPr/>
          </a:p>
          <a:p>
            <a:pPr marL="342900" lvl="0" indent="-342900" algn="l" rtl="0">
              <a:spcBef>
                <a:spcPts val="400"/>
              </a:spcBef>
              <a:spcAft>
                <a:spcPts val="0"/>
              </a:spcAft>
              <a:buClr>
                <a:srgbClr val="595959"/>
              </a:buClr>
              <a:buSzPts val="2000"/>
              <a:buFont typeface="Arial"/>
              <a:buChar char="•"/>
            </a:pPr>
            <a:r>
              <a:rPr lang="en-US"/>
              <a:t>Your stove, fuel and a pot are an effective treatment system to combat the full spectrum of biological pathogens. Bring water to a rolling boil for 1 minute; if you’re above 6,500 feet, boil it for 3 minutes. </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The only additional supply you need to pack along is extra fuel.</a:t>
            </a:r>
            <a:endParaRPr/>
          </a:p>
          <a:p>
            <a:pPr marL="800100" lvl="1" indent="-342900" algn="l" rtl="0">
              <a:spcBef>
                <a:spcPts val="320"/>
              </a:spcBef>
              <a:spcAft>
                <a:spcPts val="0"/>
              </a:spcAft>
              <a:buClr>
                <a:srgbClr val="595959"/>
              </a:buClr>
              <a:buSzPts val="1600"/>
              <a:buChar char="–"/>
            </a:pPr>
            <a:r>
              <a:rPr lang="en-US"/>
              <a:t>Murky water doesn’t impair effectiveness.</a:t>
            </a:r>
            <a:endParaRPr/>
          </a:p>
          <a:p>
            <a:pPr marL="800100" lvl="1" indent="-342900" algn="l" rtl="0">
              <a:spcBef>
                <a:spcPts val="320"/>
              </a:spcBef>
              <a:spcAft>
                <a:spcPts val="0"/>
              </a:spcAft>
              <a:buClr>
                <a:srgbClr val="595959"/>
              </a:buClr>
              <a:buSzPts val="1600"/>
              <a:buChar char="–"/>
            </a:pPr>
            <a:r>
              <a:rPr lang="en-US"/>
              <a:t>Serves as a readily available backup method in case your main filter breaks.</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Time and effort required to bring water to a boil.</a:t>
            </a:r>
            <a:endParaRPr/>
          </a:p>
          <a:p>
            <a:pPr marL="800100" lvl="1" indent="-342900" algn="l" rtl="0">
              <a:spcBef>
                <a:spcPts val="320"/>
              </a:spcBef>
              <a:spcAft>
                <a:spcPts val="0"/>
              </a:spcAft>
              <a:buClr>
                <a:srgbClr val="595959"/>
              </a:buClr>
              <a:buSzPts val="1600"/>
              <a:buChar char="–"/>
            </a:pPr>
            <a:r>
              <a:rPr lang="en-US"/>
              <a:t>Wait time for the water to cool.</a:t>
            </a:r>
            <a:endParaRPr/>
          </a:p>
          <a:p>
            <a:pPr marL="800100" lvl="1" indent="-342900" algn="l" rtl="0">
              <a:spcBef>
                <a:spcPts val="320"/>
              </a:spcBef>
              <a:spcAft>
                <a:spcPts val="0"/>
              </a:spcAft>
              <a:buClr>
                <a:srgbClr val="595959"/>
              </a:buClr>
              <a:buSzPts val="1600"/>
              <a:buChar char="–"/>
            </a:pPr>
            <a:r>
              <a:rPr lang="en-US"/>
              <a:t>If it’s your primary treatment method, you need to pack an extra fuel container.</a:t>
            </a:r>
            <a:endParaRPr/>
          </a:p>
          <a:p>
            <a:pPr marL="342900" lvl="0" indent="-215900" algn="l" rtl="0">
              <a:spcBef>
                <a:spcPts val="400"/>
              </a:spcBef>
              <a:spcAft>
                <a:spcPts val="0"/>
              </a:spcAft>
              <a:buClr>
                <a:srgbClr val="595959"/>
              </a:buClr>
              <a:buSzPts val="2000"/>
              <a:buFont typeface="Arial"/>
              <a:buNone/>
            </a:pPr>
            <a:endParaRPr/>
          </a:p>
        </p:txBody>
      </p:sp>
      <p:pic>
        <p:nvPicPr>
          <p:cNvPr id="192" name="Google Shape;192;p25"/>
          <p:cNvPicPr preferRelativeResize="0"/>
          <p:nvPr/>
        </p:nvPicPr>
        <p:blipFill rotWithShape="1">
          <a:blip r:embed="rId3">
            <a:alphaModFix/>
          </a:blip>
          <a:srcRect/>
          <a:stretch/>
        </p:blipFill>
        <p:spPr>
          <a:xfrm>
            <a:off x="179512" y="1412776"/>
            <a:ext cx="3707904" cy="24719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Tips and Best Practices</a:t>
            </a:r>
            <a:endParaRPr/>
          </a:p>
        </p:txBody>
      </p:sp>
      <p:sp>
        <p:nvSpPr>
          <p:cNvPr id="198" name="Google Shape;198;p26"/>
          <p:cNvSpPr txBox="1">
            <a:spLocks noGrp="1"/>
          </p:cNvSpPr>
          <p:nvPr>
            <p:ph type="body" idx="1"/>
          </p:nvPr>
        </p:nvSpPr>
        <p:spPr>
          <a:xfrm>
            <a:off x="251520" y="1340768"/>
            <a:ext cx="5976664" cy="5256584"/>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rgbClr val="595959"/>
              </a:buClr>
              <a:buSzPct val="100000"/>
              <a:buFont typeface="Arial"/>
              <a:buChar char="•"/>
            </a:pPr>
            <a:r>
              <a:rPr lang="en-US" b="1"/>
              <a:t>Separate and clearly designate dirty and clean water containers.</a:t>
            </a:r>
            <a:endParaRPr/>
          </a:p>
          <a:p>
            <a:pPr marL="342900" lvl="0" indent="-342900" algn="l" rtl="0">
              <a:spcBef>
                <a:spcPts val="370"/>
              </a:spcBef>
              <a:spcAft>
                <a:spcPts val="0"/>
              </a:spcAft>
              <a:buClr>
                <a:srgbClr val="595959"/>
              </a:buClr>
              <a:buSzPct val="100000"/>
              <a:buFont typeface="Arial"/>
              <a:buChar char="•"/>
            </a:pPr>
            <a:r>
              <a:rPr lang="en-US" b="1"/>
              <a:t>Pay close attention to directions</a:t>
            </a:r>
            <a:r>
              <a:rPr lang="en-US"/>
              <a:t> because every product has detailed steps to avoid cross contamination (introducing nontreated water into your treated water).</a:t>
            </a:r>
            <a:endParaRPr/>
          </a:p>
          <a:p>
            <a:pPr marL="342900" lvl="0" indent="-342900" algn="l" rtl="0">
              <a:spcBef>
                <a:spcPts val="370"/>
              </a:spcBef>
              <a:spcAft>
                <a:spcPts val="0"/>
              </a:spcAft>
              <a:buClr>
                <a:srgbClr val="595959"/>
              </a:buClr>
              <a:buSzPct val="100000"/>
              <a:buFont typeface="Arial"/>
              <a:buChar char="•"/>
            </a:pPr>
            <a:r>
              <a:rPr lang="en-US" b="1"/>
              <a:t>Seek out clean water </a:t>
            </a:r>
            <a:r>
              <a:rPr lang="en-US"/>
              <a:t>because sediment impairs treatment effectiveness. If only murky sources are available, use a prefilter or allow sediment to settle from gathered water.</a:t>
            </a:r>
            <a:endParaRPr/>
          </a:p>
          <a:p>
            <a:pPr marL="342900" lvl="0" indent="-342900" algn="l" rtl="0">
              <a:spcBef>
                <a:spcPts val="370"/>
              </a:spcBef>
              <a:spcAft>
                <a:spcPts val="0"/>
              </a:spcAft>
              <a:buClr>
                <a:srgbClr val="595959"/>
              </a:buClr>
              <a:buSzPct val="100000"/>
              <a:buFont typeface="Arial"/>
              <a:buChar char="•"/>
            </a:pPr>
            <a:r>
              <a:rPr lang="en-US" b="1"/>
              <a:t>Keep your hands clean </a:t>
            </a:r>
            <a:r>
              <a:rPr lang="en-US"/>
              <a:t>by packing hand sanitizer and using it often.</a:t>
            </a:r>
            <a:endParaRPr/>
          </a:p>
          <a:p>
            <a:pPr marL="342900" lvl="0" indent="-342900" algn="l" rtl="0">
              <a:spcBef>
                <a:spcPts val="370"/>
              </a:spcBef>
              <a:spcAft>
                <a:spcPts val="0"/>
              </a:spcAft>
              <a:buClr>
                <a:srgbClr val="595959"/>
              </a:buClr>
              <a:buSzPct val="100000"/>
              <a:buFont typeface="Arial"/>
              <a:buChar char="•"/>
            </a:pPr>
            <a:r>
              <a:rPr lang="en-US" b="1"/>
              <a:t>Keep camp, toilet and dishwashing areas at least 200 feet from any water source</a:t>
            </a:r>
            <a:r>
              <a:rPr lang="en-US"/>
              <a:t>. </a:t>
            </a:r>
            <a:endParaRPr/>
          </a:p>
          <a:p>
            <a:pPr marL="342900" lvl="0" indent="-342900" algn="l" rtl="0">
              <a:spcBef>
                <a:spcPts val="370"/>
              </a:spcBef>
              <a:spcAft>
                <a:spcPts val="0"/>
              </a:spcAft>
              <a:buClr>
                <a:srgbClr val="595959"/>
              </a:buClr>
              <a:buSzPct val="100000"/>
              <a:buFont typeface="Arial"/>
              <a:buChar char="•"/>
            </a:pPr>
            <a:r>
              <a:rPr lang="en-US" b="1"/>
              <a:t>Freezing conditions require special consideration:</a:t>
            </a:r>
            <a:r>
              <a:rPr lang="en-US"/>
              <a:t> Melting snow is your best bet. Filters that can freeze and crack can be stored overnight in your sleeping bag, though that won’t help if daytime temps remain below freezing, too. Batteries on UV pens won’t last as long, and many chemicals’ effectiveness diminishes in the cold (so read directions carefully for any you are considering).</a:t>
            </a:r>
            <a:endParaRPr/>
          </a:p>
          <a:p>
            <a:pPr marL="342900" lvl="0" indent="-225425" algn="l" rtl="0">
              <a:spcBef>
                <a:spcPts val="370"/>
              </a:spcBef>
              <a:spcAft>
                <a:spcPts val="0"/>
              </a:spcAft>
              <a:buClr>
                <a:srgbClr val="595959"/>
              </a:buClr>
              <a:buSzPct val="100000"/>
              <a:buFont typeface="Arial"/>
              <a:buNone/>
            </a:pPr>
            <a:endParaRPr/>
          </a:p>
        </p:txBody>
      </p:sp>
      <p:pic>
        <p:nvPicPr>
          <p:cNvPr id="199" name="Google Shape;199;p26"/>
          <p:cNvPicPr preferRelativeResize="0"/>
          <p:nvPr/>
        </p:nvPicPr>
        <p:blipFill rotWithShape="1">
          <a:blip r:embed="rId3">
            <a:alphaModFix/>
          </a:blip>
          <a:srcRect l="24013" r="26374"/>
          <a:stretch/>
        </p:blipFill>
        <p:spPr>
          <a:xfrm>
            <a:off x="6300192" y="1412776"/>
            <a:ext cx="2710900" cy="36428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pSp>
        <p:nvGrpSpPr>
          <p:cNvPr id="204" name="Google Shape;204;p27"/>
          <p:cNvGrpSpPr/>
          <p:nvPr/>
        </p:nvGrpSpPr>
        <p:grpSpPr>
          <a:xfrm>
            <a:off x="1475656" y="2983108"/>
            <a:ext cx="3098954" cy="1909487"/>
            <a:chOff x="2810678" y="2365814"/>
            <a:chExt cx="3165478" cy="1909487"/>
          </a:xfrm>
        </p:grpSpPr>
        <p:sp>
          <p:nvSpPr>
            <p:cNvPr id="205" name="Google Shape;205;p27"/>
            <p:cNvSpPr txBox="1"/>
            <p:nvPr/>
          </p:nvSpPr>
          <p:spPr>
            <a:xfrm>
              <a:off x="3601329" y="2365814"/>
              <a:ext cx="15841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66A9B8"/>
                  </a:solidFill>
                  <a:latin typeface="Calibri"/>
                  <a:ea typeface="Calibri"/>
                  <a:cs typeface="Calibri"/>
                  <a:sym typeface="Calibri"/>
                </a:rPr>
                <a:t>02</a:t>
              </a:r>
              <a:endParaRPr sz="5400" b="1">
                <a:solidFill>
                  <a:srgbClr val="66A9B8"/>
                </a:solidFill>
                <a:latin typeface="Calibri"/>
                <a:ea typeface="Calibri"/>
                <a:cs typeface="Calibri"/>
                <a:sym typeface="Calibri"/>
              </a:endParaRPr>
            </a:p>
          </p:txBody>
        </p:sp>
        <p:sp>
          <p:nvSpPr>
            <p:cNvPr id="206" name="Google Shape;206;p27"/>
            <p:cNvSpPr txBox="1"/>
            <p:nvPr/>
          </p:nvSpPr>
          <p:spPr>
            <a:xfrm>
              <a:off x="2810678" y="2859529"/>
              <a:ext cx="3165478" cy="14157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66A9B8"/>
                  </a:solidFill>
                  <a:latin typeface="Calibri"/>
                  <a:ea typeface="Calibri"/>
                  <a:cs typeface="Calibri"/>
                  <a:sym typeface="Calibri"/>
                </a:rPr>
                <a:t> </a:t>
              </a:r>
              <a:r>
                <a:rPr lang="en-US" sz="5400" b="1">
                  <a:solidFill>
                    <a:srgbClr val="66A9B8"/>
                  </a:solidFill>
                  <a:latin typeface="Calibri"/>
                  <a:ea typeface="Calibri"/>
                  <a:cs typeface="Calibri"/>
                  <a:sym typeface="Calibri"/>
                </a:rPr>
                <a:t>Sanitation</a:t>
              </a:r>
              <a:endParaRPr sz="5400" b="1">
                <a:solidFill>
                  <a:srgbClr val="66A9B8"/>
                </a:solidFill>
                <a:latin typeface="Calibri"/>
                <a:ea typeface="Calibri"/>
                <a:cs typeface="Calibri"/>
                <a:sym typeface="Calibri"/>
              </a:endParaRPr>
            </a:p>
          </p:txBody>
        </p:sp>
        <p:sp>
          <p:nvSpPr>
            <p:cNvPr id="207" name="Google Shape;207;p27"/>
            <p:cNvSpPr/>
            <p:nvPr/>
          </p:nvSpPr>
          <p:spPr>
            <a:xfrm>
              <a:off x="3331591" y="3321194"/>
              <a:ext cx="2502024"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9090"/>
                </a:lnSpc>
                <a:spcBef>
                  <a:spcPts val="0"/>
                </a:spcBef>
                <a:spcAft>
                  <a:spcPts val="0"/>
                </a:spcAft>
                <a:buNone/>
              </a:pPr>
              <a:endParaRPr sz="1100">
                <a:solidFill>
                  <a:schemeClr val="lt1"/>
                </a:solidFill>
                <a:latin typeface="Calibri"/>
                <a:ea typeface="Calibri"/>
                <a:cs typeface="Calibri"/>
                <a:sym typeface="Calibri"/>
              </a:endParaRPr>
            </a:p>
          </p:txBody>
        </p:sp>
      </p:grpSp>
      <p:sp>
        <p:nvSpPr>
          <p:cNvPr id="208" name="Google Shape;208;p27"/>
          <p:cNvSpPr txBox="1"/>
          <p:nvPr/>
        </p:nvSpPr>
        <p:spPr>
          <a:xfrm>
            <a:off x="4860032" y="2492896"/>
            <a:ext cx="3822129" cy="3046988"/>
          </a:xfrm>
          <a:prstGeom prst="rect">
            <a:avLst/>
          </a:prstGeom>
          <a:noFill/>
          <a:ln>
            <a:noFill/>
          </a:ln>
        </p:spPr>
        <p:txBody>
          <a:bodyPr spcFirstLastPara="1" wrap="square" lIns="91425" tIns="45700" rIns="91425" bIns="45700" anchor="t" anchorCtr="0">
            <a:spAutoFit/>
          </a:bodyPr>
          <a:lstStyle/>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Dishwashing</a:t>
            </a:r>
            <a:endParaRPr sz="2400">
              <a:solidFill>
                <a:schemeClr val="lt1"/>
              </a:solidFill>
              <a:latin typeface="Calibri"/>
              <a:ea typeface="Calibri"/>
              <a:cs typeface="Calibri"/>
              <a:sym typeface="Calibri"/>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Backpacking Hygiene</a:t>
            </a:r>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Laundry</a:t>
            </a:r>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Human Waste</a:t>
            </a:r>
            <a:endParaRPr sz="24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Dishwashing</a:t>
            </a:r>
            <a:endParaRPr/>
          </a:p>
        </p:txBody>
      </p:sp>
      <p:sp>
        <p:nvSpPr>
          <p:cNvPr id="214" name="Google Shape;214;p28"/>
          <p:cNvSpPr txBox="1">
            <a:spLocks noGrp="1"/>
          </p:cNvSpPr>
          <p:nvPr>
            <p:ph type="body" idx="1"/>
          </p:nvPr>
        </p:nvSpPr>
        <p:spPr>
          <a:xfrm>
            <a:off x="251520" y="4005064"/>
            <a:ext cx="8640960" cy="2651480"/>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It can be a real pain to do dishes in the wilderness, especially on those days when the weather leaves much to be desired. </a:t>
            </a:r>
            <a:endParaRPr/>
          </a:p>
          <a:p>
            <a:pPr marL="342900" lvl="0" indent="-342900" algn="l" rtl="0">
              <a:spcBef>
                <a:spcPts val="400"/>
              </a:spcBef>
              <a:spcAft>
                <a:spcPts val="0"/>
              </a:spcAft>
              <a:buClr>
                <a:srgbClr val="595959"/>
              </a:buClr>
              <a:buSzPts val="2000"/>
              <a:buFont typeface="Arial"/>
              <a:buChar char="•"/>
            </a:pPr>
            <a:r>
              <a:rPr lang="en-US"/>
              <a:t>Proper washing and rinsing will prevent diarrhea, dysentery and other ailments. Getting sick is never good, and stomach bugs will ruin a trip fast. </a:t>
            </a:r>
            <a:endParaRPr/>
          </a:p>
          <a:p>
            <a:pPr marL="342900" lvl="0" indent="-342900" algn="l" rtl="0">
              <a:spcBef>
                <a:spcPts val="400"/>
              </a:spcBef>
              <a:spcAft>
                <a:spcPts val="0"/>
              </a:spcAft>
              <a:buClr>
                <a:srgbClr val="595959"/>
              </a:buClr>
              <a:buSzPts val="2000"/>
              <a:buFont typeface="Arial"/>
              <a:buChar char="•"/>
            </a:pPr>
            <a:r>
              <a:rPr lang="en-US"/>
              <a:t>Dirty dishes can attract insects, small rodents and other animals (bears), plus dried food scraps will be harder to clean off.</a:t>
            </a:r>
            <a:endParaRPr/>
          </a:p>
          <a:p>
            <a:pPr marL="342900" lvl="0" indent="-342900" algn="l" rtl="0">
              <a:spcBef>
                <a:spcPts val="400"/>
              </a:spcBef>
              <a:spcAft>
                <a:spcPts val="0"/>
              </a:spcAft>
              <a:buClr>
                <a:srgbClr val="595959"/>
              </a:buClr>
              <a:buSzPts val="2000"/>
              <a:buFont typeface="Arial"/>
              <a:buChar char="•"/>
            </a:pPr>
            <a:r>
              <a:rPr lang="en-US"/>
              <a:t>Washing your backpacking dishes and cookware on the trail takes more than a few licks and a quick wipe. It takes soap, water and a strategy.</a:t>
            </a:r>
            <a:endParaRPr/>
          </a:p>
        </p:txBody>
      </p:sp>
      <p:pic>
        <p:nvPicPr>
          <p:cNvPr id="215" name="Google Shape;215;p28"/>
          <p:cNvPicPr preferRelativeResize="0"/>
          <p:nvPr/>
        </p:nvPicPr>
        <p:blipFill rotWithShape="1">
          <a:blip r:embed="rId3">
            <a:alphaModFix/>
          </a:blip>
          <a:srcRect/>
          <a:stretch/>
        </p:blipFill>
        <p:spPr>
          <a:xfrm>
            <a:off x="1951677" y="1268760"/>
            <a:ext cx="5024622" cy="2637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1"/>
          <p:cNvSpPr txBox="1"/>
          <p:nvPr/>
        </p:nvSpPr>
        <p:spPr>
          <a:xfrm>
            <a:off x="4211960" y="879124"/>
            <a:ext cx="4932039"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i="0" u="none" strike="noStrike" cap="none">
                <a:solidFill>
                  <a:srgbClr val="48424B"/>
                </a:solidFill>
                <a:latin typeface="Calibri"/>
                <a:ea typeface="Calibri"/>
                <a:cs typeface="Calibri"/>
                <a:sym typeface="Calibri"/>
              </a:rPr>
              <a:t>CONTENTS</a:t>
            </a:r>
            <a:endParaRPr sz="3000" b="1">
              <a:solidFill>
                <a:srgbClr val="48424B"/>
              </a:solidFill>
              <a:latin typeface="Calibri"/>
              <a:ea typeface="Calibri"/>
              <a:cs typeface="Calibri"/>
              <a:sym typeface="Calibri"/>
            </a:endParaRPr>
          </a:p>
        </p:txBody>
      </p:sp>
      <p:grpSp>
        <p:nvGrpSpPr>
          <p:cNvPr id="76" name="Google Shape;76;p11"/>
          <p:cNvGrpSpPr/>
          <p:nvPr/>
        </p:nvGrpSpPr>
        <p:grpSpPr>
          <a:xfrm>
            <a:off x="5220072" y="2708920"/>
            <a:ext cx="3168352" cy="666293"/>
            <a:chOff x="5328220" y="1916832"/>
            <a:chExt cx="3852292" cy="666293"/>
          </a:xfrm>
        </p:grpSpPr>
        <p:grpSp>
          <p:nvGrpSpPr>
            <p:cNvPr id="77" name="Google Shape;77;p11"/>
            <p:cNvGrpSpPr/>
            <p:nvPr/>
          </p:nvGrpSpPr>
          <p:grpSpPr>
            <a:xfrm>
              <a:off x="5328220" y="1916832"/>
              <a:ext cx="3852292" cy="666293"/>
              <a:chOff x="1077516" y="904974"/>
              <a:chExt cx="3852292" cy="666293"/>
            </a:xfrm>
          </p:grpSpPr>
          <p:sp>
            <p:nvSpPr>
              <p:cNvPr id="78" name="Google Shape;78;p11"/>
              <p:cNvSpPr txBox="1"/>
              <p:nvPr/>
            </p:nvSpPr>
            <p:spPr>
              <a:xfrm>
                <a:off x="1761157" y="904974"/>
                <a:ext cx="29527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Sanitation</a:t>
                </a:r>
                <a:endParaRPr sz="1400" b="1">
                  <a:solidFill>
                    <a:schemeClr val="lt1"/>
                  </a:solidFill>
                  <a:latin typeface="Calibri"/>
                  <a:ea typeface="Calibri"/>
                  <a:cs typeface="Calibri"/>
                  <a:sym typeface="Calibri"/>
                </a:endParaRPr>
              </a:p>
            </p:txBody>
          </p:sp>
          <p:sp>
            <p:nvSpPr>
              <p:cNvPr id="79" name="Google Shape;79;p11"/>
              <p:cNvSpPr txBox="1"/>
              <p:nvPr/>
            </p:nvSpPr>
            <p:spPr>
              <a:xfrm>
                <a:off x="1761157" y="1140380"/>
                <a:ext cx="3168651"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Dishwashing, Backpacking Hygiene, Laundry, Human Waste</a:t>
                </a:r>
                <a:endParaRPr sz="1100">
                  <a:solidFill>
                    <a:schemeClr val="lt1"/>
                  </a:solidFill>
                  <a:latin typeface="Calibri"/>
                  <a:ea typeface="Calibri"/>
                  <a:cs typeface="Calibri"/>
                  <a:sym typeface="Calibri"/>
                </a:endParaRPr>
              </a:p>
            </p:txBody>
          </p:sp>
          <p:sp>
            <p:nvSpPr>
              <p:cNvPr id="80" name="Google Shape;80;p11"/>
              <p:cNvSpPr txBox="1"/>
              <p:nvPr/>
            </p:nvSpPr>
            <p:spPr>
              <a:xfrm>
                <a:off x="1077516" y="912912"/>
                <a:ext cx="618235"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9DC1CF"/>
                    </a:solidFill>
                    <a:latin typeface="Calibri"/>
                    <a:ea typeface="Calibri"/>
                    <a:cs typeface="Calibri"/>
                    <a:sym typeface="Calibri"/>
                  </a:rPr>
                  <a:t>02</a:t>
                </a:r>
                <a:endParaRPr sz="2500" b="1">
                  <a:solidFill>
                    <a:srgbClr val="9DC1CF"/>
                  </a:solidFill>
                  <a:latin typeface="Calibri"/>
                  <a:ea typeface="Calibri"/>
                  <a:cs typeface="Calibri"/>
                  <a:sym typeface="Calibri"/>
                </a:endParaRPr>
              </a:p>
            </p:txBody>
          </p:sp>
        </p:grpSp>
        <p:cxnSp>
          <p:nvCxnSpPr>
            <p:cNvPr id="81" name="Google Shape;81;p11"/>
            <p:cNvCxnSpPr/>
            <p:nvPr/>
          </p:nvCxnSpPr>
          <p:spPr>
            <a:xfrm>
              <a:off x="6011862" y="2008984"/>
              <a:ext cx="0" cy="501859"/>
            </a:xfrm>
            <a:prstGeom prst="straightConnector1">
              <a:avLst/>
            </a:prstGeom>
            <a:noFill/>
            <a:ln w="38100" cap="flat" cmpd="sng">
              <a:solidFill>
                <a:schemeClr val="lt1"/>
              </a:solidFill>
              <a:prstDash val="dot"/>
              <a:round/>
              <a:headEnd type="none" w="sm" len="sm"/>
              <a:tailEnd type="none" w="sm" len="sm"/>
            </a:ln>
          </p:spPr>
        </p:cxnSp>
      </p:grpSp>
      <p:grpSp>
        <p:nvGrpSpPr>
          <p:cNvPr id="82" name="Google Shape;82;p11"/>
          <p:cNvGrpSpPr/>
          <p:nvPr/>
        </p:nvGrpSpPr>
        <p:grpSpPr>
          <a:xfrm>
            <a:off x="5220072" y="1970160"/>
            <a:ext cx="3168352" cy="666293"/>
            <a:chOff x="1012131" y="4471728"/>
            <a:chExt cx="3852292" cy="666293"/>
          </a:xfrm>
        </p:grpSpPr>
        <p:grpSp>
          <p:nvGrpSpPr>
            <p:cNvPr id="83" name="Google Shape;83;p11"/>
            <p:cNvGrpSpPr/>
            <p:nvPr/>
          </p:nvGrpSpPr>
          <p:grpSpPr>
            <a:xfrm>
              <a:off x="1012131" y="4471728"/>
              <a:ext cx="3852292" cy="666293"/>
              <a:chOff x="1077516" y="4632567"/>
              <a:chExt cx="3852292" cy="666293"/>
            </a:xfrm>
          </p:grpSpPr>
          <p:sp>
            <p:nvSpPr>
              <p:cNvPr id="84" name="Google Shape;84;p11"/>
              <p:cNvSpPr txBox="1"/>
              <p:nvPr/>
            </p:nvSpPr>
            <p:spPr>
              <a:xfrm>
                <a:off x="1761158" y="4632567"/>
                <a:ext cx="2952750"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Water Treatment</a:t>
                </a:r>
                <a:endParaRPr/>
              </a:p>
            </p:txBody>
          </p:sp>
          <p:sp>
            <p:nvSpPr>
              <p:cNvPr id="85" name="Google Shape;85;p11"/>
              <p:cNvSpPr txBox="1"/>
              <p:nvPr/>
            </p:nvSpPr>
            <p:spPr>
              <a:xfrm>
                <a:off x="1761157" y="4867973"/>
                <a:ext cx="3168651"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Water Treatment Methods, Filter Selection, Treatment Tips</a:t>
                </a:r>
                <a:endParaRPr/>
              </a:p>
            </p:txBody>
          </p:sp>
          <p:sp>
            <p:nvSpPr>
              <p:cNvPr id="86" name="Google Shape;86;p11"/>
              <p:cNvSpPr txBox="1"/>
              <p:nvPr/>
            </p:nvSpPr>
            <p:spPr>
              <a:xfrm>
                <a:off x="1077516" y="4640505"/>
                <a:ext cx="618235"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9DC1CF"/>
                    </a:solidFill>
                    <a:latin typeface="Calibri"/>
                    <a:ea typeface="Calibri"/>
                    <a:cs typeface="Calibri"/>
                    <a:sym typeface="Calibri"/>
                  </a:rPr>
                  <a:t>01</a:t>
                </a:r>
                <a:endParaRPr sz="2500" b="1">
                  <a:solidFill>
                    <a:srgbClr val="9DC1CF"/>
                  </a:solidFill>
                  <a:latin typeface="Calibri"/>
                  <a:ea typeface="Calibri"/>
                  <a:cs typeface="Calibri"/>
                  <a:sym typeface="Calibri"/>
                </a:endParaRPr>
              </a:p>
            </p:txBody>
          </p:sp>
        </p:grpSp>
        <p:cxnSp>
          <p:nvCxnSpPr>
            <p:cNvPr id="87" name="Google Shape;87;p11"/>
            <p:cNvCxnSpPr/>
            <p:nvPr/>
          </p:nvCxnSpPr>
          <p:spPr>
            <a:xfrm>
              <a:off x="1695773" y="4550532"/>
              <a:ext cx="0" cy="501859"/>
            </a:xfrm>
            <a:prstGeom prst="straightConnector1">
              <a:avLst/>
            </a:prstGeom>
            <a:noFill/>
            <a:ln w="38100" cap="flat" cmpd="sng">
              <a:solidFill>
                <a:schemeClr val="lt1"/>
              </a:solidFill>
              <a:prstDash val="dot"/>
              <a:round/>
              <a:headEnd type="none" w="sm" len="sm"/>
              <a:tailEnd type="none" w="sm" len="sm"/>
            </a:ln>
          </p:spPr>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Steps For Easy Dishwashing</a:t>
            </a:r>
            <a:endParaRPr/>
          </a:p>
        </p:txBody>
      </p:sp>
      <p:sp>
        <p:nvSpPr>
          <p:cNvPr id="221" name="Google Shape;221;p29"/>
          <p:cNvSpPr txBox="1">
            <a:spLocks noGrp="1"/>
          </p:cNvSpPr>
          <p:nvPr>
            <p:ph type="body" idx="1"/>
          </p:nvPr>
        </p:nvSpPr>
        <p:spPr>
          <a:xfrm>
            <a:off x="251520" y="1340768"/>
            <a:ext cx="4608512" cy="3024336"/>
          </a:xfrm>
          <a:prstGeom prst="rect">
            <a:avLst/>
          </a:prstGeom>
          <a:noFill/>
          <a:ln>
            <a:noFill/>
          </a:ln>
        </p:spPr>
        <p:txBody>
          <a:bodyPr spcFirstLastPara="1" wrap="square" lIns="91425" tIns="45700" rIns="91425" bIns="45700" anchor="t" anchorCtr="0">
            <a:normAutofit/>
          </a:bodyPr>
          <a:lstStyle/>
          <a:p>
            <a:pPr marL="457200" lvl="0" indent="-457200" algn="l" rtl="0">
              <a:spcBef>
                <a:spcPts val="0"/>
              </a:spcBef>
              <a:spcAft>
                <a:spcPts val="0"/>
              </a:spcAft>
              <a:buClr>
                <a:srgbClr val="595959"/>
              </a:buClr>
              <a:buSzPts val="2000"/>
              <a:buFont typeface="Calibri"/>
              <a:buAutoNum type="arabicPeriod"/>
            </a:pPr>
            <a:r>
              <a:rPr lang="en-US"/>
              <a:t>Heat extra water while cooking and set it aside for washing.</a:t>
            </a:r>
            <a:endParaRPr/>
          </a:p>
          <a:p>
            <a:pPr marL="800100" lvl="1" indent="-342900" algn="l" rtl="0">
              <a:spcBef>
                <a:spcPts val="320"/>
              </a:spcBef>
              <a:spcAft>
                <a:spcPts val="0"/>
              </a:spcAft>
              <a:buClr>
                <a:srgbClr val="595959"/>
              </a:buClr>
              <a:buSzPts val="1600"/>
              <a:buChar char="–"/>
            </a:pPr>
            <a:r>
              <a:rPr lang="en-US"/>
              <a:t>Hot soapy water dissolves the oil, grease and sticky food components clinging to your backpacking bowls, spoons and mugs.</a:t>
            </a:r>
            <a:endParaRPr/>
          </a:p>
          <a:p>
            <a:pPr marL="800100" lvl="1" indent="-342900" algn="l" rtl="0">
              <a:spcBef>
                <a:spcPts val="320"/>
              </a:spcBef>
              <a:spcAft>
                <a:spcPts val="0"/>
              </a:spcAft>
              <a:buClr>
                <a:srgbClr val="595959"/>
              </a:buClr>
              <a:buSzPts val="1600"/>
              <a:buChar char="–"/>
            </a:pPr>
            <a:r>
              <a:rPr lang="en-US"/>
              <a:t>It kills bacteria and viruses from saliva and dirty fingers.</a:t>
            </a:r>
            <a:endParaRPr/>
          </a:p>
          <a:p>
            <a:pPr marL="800100" lvl="1" indent="-342900" algn="l" rtl="0">
              <a:spcBef>
                <a:spcPts val="320"/>
              </a:spcBef>
              <a:spcAft>
                <a:spcPts val="0"/>
              </a:spcAft>
              <a:buClr>
                <a:srgbClr val="595959"/>
              </a:buClr>
              <a:buSzPts val="1600"/>
              <a:buChar char="–"/>
            </a:pPr>
            <a:r>
              <a:rPr lang="en-US"/>
              <a:t>It also leaves you with clean fingernails, a perk you shouldn't be too quick to dismiss as silly!</a:t>
            </a:r>
            <a:endParaRPr/>
          </a:p>
        </p:txBody>
      </p:sp>
      <p:pic>
        <p:nvPicPr>
          <p:cNvPr id="222" name="Google Shape;222;p29"/>
          <p:cNvPicPr preferRelativeResize="0"/>
          <p:nvPr/>
        </p:nvPicPr>
        <p:blipFill rotWithShape="1">
          <a:blip r:embed="rId3">
            <a:alphaModFix/>
          </a:blip>
          <a:srcRect/>
          <a:stretch/>
        </p:blipFill>
        <p:spPr>
          <a:xfrm>
            <a:off x="4932040" y="1484784"/>
            <a:ext cx="3992087" cy="2448272"/>
          </a:xfrm>
          <a:prstGeom prst="rect">
            <a:avLst/>
          </a:prstGeom>
          <a:noFill/>
          <a:ln>
            <a:noFill/>
          </a:ln>
        </p:spPr>
      </p:pic>
      <p:sp>
        <p:nvSpPr>
          <p:cNvPr id="223" name="Google Shape;223;p29"/>
          <p:cNvSpPr txBox="1"/>
          <p:nvPr/>
        </p:nvSpPr>
        <p:spPr>
          <a:xfrm>
            <a:off x="251520" y="4149080"/>
            <a:ext cx="8496944" cy="1944216"/>
          </a:xfrm>
          <a:prstGeom prst="rect">
            <a:avLst/>
          </a:prstGeom>
          <a:noFill/>
          <a:ln>
            <a:noFill/>
          </a:ln>
        </p:spPr>
        <p:txBody>
          <a:bodyPr spcFirstLastPara="1" wrap="square" lIns="91425" tIns="45700" rIns="91425" bIns="45700" anchor="t" anchorCtr="0">
            <a:normAutofit lnSpcReduction="10000"/>
          </a:bodyPr>
          <a:lstStyle/>
          <a:p>
            <a:pPr marL="457200" marR="0" lvl="0" indent="-457200" algn="l" rtl="0">
              <a:spcBef>
                <a:spcPts val="0"/>
              </a:spcBef>
              <a:spcAft>
                <a:spcPts val="0"/>
              </a:spcAft>
              <a:buClr>
                <a:srgbClr val="595959"/>
              </a:buClr>
              <a:buSzPts val="2000"/>
              <a:buFont typeface="Calibri"/>
              <a:buAutoNum type="arabicPeriod" startAt="2"/>
            </a:pPr>
            <a:r>
              <a:rPr lang="en-US" sz="2000" i="0">
                <a:solidFill>
                  <a:srgbClr val="595959"/>
                </a:solidFill>
                <a:latin typeface="Calibri"/>
                <a:ea typeface="Calibri"/>
                <a:cs typeface="Calibri"/>
                <a:sym typeface="Calibri"/>
              </a:rPr>
              <a:t>If you skip the soap and lick your dishes, I cringe in your direction.</a:t>
            </a:r>
            <a:endParaRPr/>
          </a:p>
          <a:p>
            <a:pPr marL="800100" marR="0" lvl="1" indent="-342900" algn="l" rtl="0">
              <a:spcBef>
                <a:spcPts val="320"/>
              </a:spcBef>
              <a:spcAft>
                <a:spcPts val="0"/>
              </a:spcAft>
              <a:buClr>
                <a:srgbClr val="595959"/>
              </a:buClr>
              <a:buSzPts val="1600"/>
              <a:buFont typeface="Calibri"/>
              <a:buChar char="–"/>
            </a:pPr>
            <a:r>
              <a:rPr lang="en-US" sz="1600" b="0" i="0" u="none" strike="noStrike" cap="none">
                <a:solidFill>
                  <a:srgbClr val="595959"/>
                </a:solidFill>
                <a:latin typeface="Calibri"/>
                <a:ea typeface="Calibri"/>
                <a:cs typeface="Calibri"/>
                <a:sym typeface="Calibri"/>
              </a:rPr>
              <a:t>Only the letter E stands between bowl and bowel.  Coincidence? I think not!</a:t>
            </a:r>
            <a:endParaRPr/>
          </a:p>
          <a:p>
            <a:pPr marL="800100" marR="0" lvl="1" indent="-342900" algn="l" rtl="0">
              <a:spcBef>
                <a:spcPts val="320"/>
              </a:spcBef>
              <a:spcAft>
                <a:spcPts val="0"/>
              </a:spcAft>
              <a:buClr>
                <a:srgbClr val="595959"/>
              </a:buClr>
              <a:buSzPts val="1600"/>
              <a:buFont typeface="Calibri"/>
              <a:buChar char="–"/>
            </a:pPr>
            <a:r>
              <a:rPr lang="en-US" sz="1600" b="0" i="0" u="none" strike="noStrike" cap="none">
                <a:solidFill>
                  <a:srgbClr val="595959"/>
                </a:solidFill>
                <a:latin typeface="Calibri"/>
                <a:ea typeface="Calibri"/>
                <a:cs typeface="Calibri"/>
                <a:sym typeface="Calibri"/>
              </a:rPr>
              <a:t>Bacteria can double in number every 20 minutes - how long is it to your next bowl usage?</a:t>
            </a:r>
            <a:endParaRPr/>
          </a:p>
          <a:p>
            <a:pPr marL="457200" marR="0" lvl="0" indent="-457200" algn="l" rtl="0">
              <a:spcBef>
                <a:spcPts val="400"/>
              </a:spcBef>
              <a:spcAft>
                <a:spcPts val="0"/>
              </a:spcAft>
              <a:buClr>
                <a:srgbClr val="595959"/>
              </a:buClr>
              <a:buSzPts val="2000"/>
              <a:buFont typeface="Calibri"/>
              <a:buAutoNum type="arabicPeriod" startAt="2"/>
            </a:pPr>
            <a:r>
              <a:rPr lang="en-US" sz="2000" i="0">
                <a:solidFill>
                  <a:srgbClr val="595959"/>
                </a:solidFill>
                <a:latin typeface="Calibri"/>
                <a:ea typeface="Calibri"/>
                <a:cs typeface="Calibri"/>
                <a:sym typeface="Calibri"/>
              </a:rPr>
              <a:t>Start the cleaning by eating all your food and scooping out the rest before it dries.</a:t>
            </a:r>
            <a:endParaRPr/>
          </a:p>
          <a:p>
            <a:pPr marL="457200" marR="0" lvl="0" indent="-457200" algn="l" rtl="0">
              <a:spcBef>
                <a:spcPts val="400"/>
              </a:spcBef>
              <a:spcAft>
                <a:spcPts val="0"/>
              </a:spcAft>
              <a:buClr>
                <a:srgbClr val="595959"/>
              </a:buClr>
              <a:buSzPts val="2000"/>
              <a:buFont typeface="Calibri"/>
              <a:buAutoNum type="arabicPeriod" startAt="2"/>
            </a:pPr>
            <a:r>
              <a:rPr lang="en-US" sz="2000" i="0">
                <a:solidFill>
                  <a:srgbClr val="595959"/>
                </a:solidFill>
                <a:latin typeface="Calibri"/>
                <a:ea typeface="Calibri"/>
                <a:cs typeface="Calibri"/>
                <a:sym typeface="Calibri"/>
              </a:rPr>
              <a:t>Make your largest pot or bowl into your sink.</a:t>
            </a:r>
            <a:endParaRPr/>
          </a:p>
          <a:p>
            <a:pPr marL="342900" marR="0" lvl="0" indent="-215900" algn="l" rtl="0">
              <a:spcBef>
                <a:spcPts val="400"/>
              </a:spcBef>
              <a:spcAft>
                <a:spcPts val="0"/>
              </a:spcAft>
              <a:buClr>
                <a:srgbClr val="595959"/>
              </a:buClr>
              <a:buSzPts val="2000"/>
              <a:buFont typeface="Arial"/>
              <a:buNone/>
            </a:pPr>
            <a:endParaRPr sz="2000" i="0">
              <a:solidFill>
                <a:srgbClr val="595959"/>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Steps For Easy Dishwashing</a:t>
            </a:r>
            <a:endParaRPr/>
          </a:p>
        </p:txBody>
      </p:sp>
      <p:sp>
        <p:nvSpPr>
          <p:cNvPr id="229" name="Google Shape;229;p30"/>
          <p:cNvSpPr txBox="1">
            <a:spLocks noGrp="1"/>
          </p:cNvSpPr>
          <p:nvPr>
            <p:ph type="body" idx="1"/>
          </p:nvPr>
        </p:nvSpPr>
        <p:spPr>
          <a:xfrm>
            <a:off x="2843808" y="1340768"/>
            <a:ext cx="6048672" cy="4968552"/>
          </a:xfrm>
          <a:prstGeom prst="rect">
            <a:avLst/>
          </a:prstGeom>
          <a:noFill/>
          <a:ln>
            <a:noFill/>
          </a:ln>
        </p:spPr>
        <p:txBody>
          <a:bodyPr spcFirstLastPara="1" wrap="square" lIns="91425" tIns="45700" rIns="91425" bIns="45700" anchor="t" anchorCtr="0">
            <a:normAutofit lnSpcReduction="10000"/>
          </a:bodyPr>
          <a:lstStyle/>
          <a:p>
            <a:pPr marL="457200" lvl="0" indent="-457200" algn="l" rtl="0">
              <a:spcBef>
                <a:spcPts val="0"/>
              </a:spcBef>
              <a:spcAft>
                <a:spcPts val="0"/>
              </a:spcAft>
              <a:buClr>
                <a:srgbClr val="595959"/>
              </a:buClr>
              <a:buSzPts val="2000"/>
              <a:buFont typeface="Calibri"/>
              <a:buAutoNum type="arabicPeriod" startAt="5"/>
            </a:pPr>
            <a:r>
              <a:rPr lang="en-US"/>
              <a:t>Use biodegradable soap. A small amount should go a long way.</a:t>
            </a:r>
            <a:endParaRPr/>
          </a:p>
          <a:p>
            <a:pPr marL="457200" lvl="0" indent="-457200" algn="l" rtl="0">
              <a:spcBef>
                <a:spcPts val="400"/>
              </a:spcBef>
              <a:spcAft>
                <a:spcPts val="0"/>
              </a:spcAft>
              <a:buClr>
                <a:srgbClr val="595959"/>
              </a:buClr>
              <a:buSzPts val="2000"/>
              <a:buFont typeface="Calibri"/>
              <a:buAutoNum type="arabicPeriod" startAt="5"/>
            </a:pPr>
            <a:r>
              <a:rPr lang="en-US"/>
              <a:t>Wash from cleanest to dirtiest. Usually cups, bowls, cutlery, and pots, in that order.</a:t>
            </a:r>
            <a:endParaRPr/>
          </a:p>
          <a:p>
            <a:pPr marL="457200" lvl="0" indent="-457200" algn="l" rtl="0">
              <a:spcBef>
                <a:spcPts val="400"/>
              </a:spcBef>
              <a:spcAft>
                <a:spcPts val="0"/>
              </a:spcAft>
              <a:buClr>
                <a:srgbClr val="595959"/>
              </a:buClr>
              <a:buSzPts val="2000"/>
              <a:buFont typeface="Calibri"/>
              <a:buAutoNum type="arabicPeriod" startAt="5"/>
            </a:pPr>
            <a:r>
              <a:rPr lang="en-US"/>
              <a:t>Rinse dishes, pots and utensils with a little filtered water.</a:t>
            </a:r>
            <a:endParaRPr/>
          </a:p>
          <a:p>
            <a:pPr marL="800100" lvl="1" indent="-342900" algn="l" rtl="0">
              <a:spcBef>
                <a:spcPts val="320"/>
              </a:spcBef>
              <a:spcAft>
                <a:spcPts val="0"/>
              </a:spcAft>
              <a:buClr>
                <a:srgbClr val="595959"/>
              </a:buClr>
              <a:buSzPts val="1600"/>
              <a:buChar char="–"/>
            </a:pPr>
            <a:r>
              <a:rPr lang="en-US"/>
              <a:t>Lest you be tempted to skip the "rinse off the soap" step, please let me remind you of the impact of soap suds on your GI tract.</a:t>
            </a:r>
            <a:endParaRPr/>
          </a:p>
          <a:p>
            <a:pPr marL="457200" lvl="0" indent="-457200" algn="l" rtl="0">
              <a:spcBef>
                <a:spcPts val="400"/>
              </a:spcBef>
              <a:spcAft>
                <a:spcPts val="0"/>
              </a:spcAft>
              <a:buClr>
                <a:srgbClr val="595959"/>
              </a:buClr>
              <a:buSzPts val="2000"/>
              <a:buFont typeface="Calibri"/>
              <a:buAutoNum type="arabicPeriod" startAt="5"/>
            </a:pPr>
            <a:r>
              <a:rPr lang="en-US"/>
              <a:t>Air dry the dishes.</a:t>
            </a:r>
            <a:endParaRPr/>
          </a:p>
          <a:p>
            <a:pPr marL="457200" lvl="0" indent="-457200" algn="l" rtl="0">
              <a:spcBef>
                <a:spcPts val="400"/>
              </a:spcBef>
              <a:spcAft>
                <a:spcPts val="0"/>
              </a:spcAft>
              <a:buClr>
                <a:srgbClr val="595959"/>
              </a:buClr>
              <a:buSzPts val="2000"/>
              <a:buFont typeface="Calibri"/>
              <a:buAutoNum type="arabicPeriod" startAt="5"/>
            </a:pPr>
            <a:r>
              <a:rPr lang="en-US"/>
              <a:t>Broadcast the dishwater over a wide area at least 200 feet from the nearest water source, campsite, or trail. Scattering dishwater in a sunny area will cause the water to evaporate quickly, causing minimal impact. </a:t>
            </a:r>
            <a:endParaRPr/>
          </a:p>
          <a:p>
            <a:pPr marL="457200" lvl="0" indent="-457200" algn="l" rtl="0">
              <a:spcBef>
                <a:spcPts val="400"/>
              </a:spcBef>
              <a:spcAft>
                <a:spcPts val="0"/>
              </a:spcAft>
              <a:buClr>
                <a:srgbClr val="595959"/>
              </a:buClr>
              <a:buSzPts val="2000"/>
              <a:buFont typeface="Calibri"/>
              <a:buAutoNum type="arabicPeriod" startAt="5"/>
            </a:pPr>
            <a:r>
              <a:rPr lang="en-US"/>
              <a:t>Wring out and hang your scrubber to dry.</a:t>
            </a:r>
            <a:endParaRPr/>
          </a:p>
          <a:p>
            <a:pPr marL="342900" lvl="0" indent="-215900" algn="l" rtl="0">
              <a:spcBef>
                <a:spcPts val="400"/>
              </a:spcBef>
              <a:spcAft>
                <a:spcPts val="0"/>
              </a:spcAft>
              <a:buClr>
                <a:srgbClr val="595959"/>
              </a:buClr>
              <a:buSzPts val="2000"/>
              <a:buFont typeface="Arial"/>
              <a:buNone/>
            </a:pPr>
            <a:endParaRPr/>
          </a:p>
        </p:txBody>
      </p:sp>
      <p:pic>
        <p:nvPicPr>
          <p:cNvPr id="230" name="Google Shape;230;p30"/>
          <p:cNvPicPr preferRelativeResize="0"/>
          <p:nvPr/>
        </p:nvPicPr>
        <p:blipFill rotWithShape="1">
          <a:blip r:embed="rId3">
            <a:alphaModFix/>
          </a:blip>
          <a:srcRect l="20790" r="20620"/>
          <a:stretch/>
        </p:blipFill>
        <p:spPr>
          <a:xfrm>
            <a:off x="539552" y="1340768"/>
            <a:ext cx="2232248" cy="381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Deal with Food Scraps, the Leave No Trace Way</a:t>
            </a:r>
            <a:endParaRPr/>
          </a:p>
        </p:txBody>
      </p:sp>
      <p:sp>
        <p:nvSpPr>
          <p:cNvPr id="236" name="Google Shape;236;p31"/>
          <p:cNvSpPr txBox="1">
            <a:spLocks noGrp="1"/>
          </p:cNvSpPr>
          <p:nvPr>
            <p:ph type="body" idx="1"/>
          </p:nvPr>
        </p:nvSpPr>
        <p:spPr>
          <a:xfrm>
            <a:off x="251520" y="1340768"/>
            <a:ext cx="5616624" cy="525658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rgbClr val="595959"/>
              </a:buClr>
              <a:buSzPct val="100000"/>
              <a:buFont typeface="Arial"/>
              <a:buChar char="•"/>
            </a:pPr>
            <a:r>
              <a:rPr lang="en-US"/>
              <a:t>Leave No Trace is an overarching idea behind hiking in such a way that no other humans could tell that you ever hiked or camped in the area that you did, like a hiking ninja. Here’s how to do it:</a:t>
            </a:r>
            <a:endParaRPr/>
          </a:p>
          <a:p>
            <a:pPr marL="800100" lvl="1" indent="-342900" algn="l" rtl="0">
              <a:spcBef>
                <a:spcPts val="296"/>
              </a:spcBef>
              <a:spcAft>
                <a:spcPts val="0"/>
              </a:spcAft>
              <a:buClr>
                <a:srgbClr val="595959"/>
              </a:buClr>
              <a:buSzPct val="100000"/>
              <a:buChar char="–"/>
            </a:pPr>
            <a:r>
              <a:rPr lang="en-US" b="1"/>
              <a:t>​Properly plan your meals</a:t>
            </a:r>
            <a:r>
              <a:rPr lang="en-US"/>
              <a:t>. Cooking the right amount of food makes the food disposal and dishwashing process much easier.</a:t>
            </a:r>
            <a:endParaRPr/>
          </a:p>
          <a:p>
            <a:pPr marL="800100" lvl="1" indent="-342900" algn="l" rtl="0">
              <a:spcBef>
                <a:spcPts val="296"/>
              </a:spcBef>
              <a:spcAft>
                <a:spcPts val="0"/>
              </a:spcAft>
              <a:buClr>
                <a:srgbClr val="595959"/>
              </a:buClr>
              <a:buSzPct val="100000"/>
              <a:buChar char="–"/>
            </a:pPr>
            <a:r>
              <a:rPr lang="en-US" b="1"/>
              <a:t>Bring less trash and packaging</a:t>
            </a:r>
            <a:r>
              <a:rPr lang="en-US"/>
              <a:t> with you into the woods in the first place. Take your food and snacks out of the bulky plastic and cardboard packaging at home and repackage them into Ziploc baggies that can then be reused as trash bags on the trail.</a:t>
            </a:r>
            <a:endParaRPr/>
          </a:p>
          <a:p>
            <a:pPr marL="800100" lvl="1" indent="-342900" algn="l" rtl="0">
              <a:spcBef>
                <a:spcPts val="296"/>
              </a:spcBef>
              <a:spcAft>
                <a:spcPts val="0"/>
              </a:spcAft>
              <a:buClr>
                <a:srgbClr val="595959"/>
              </a:buClr>
              <a:buSzPct val="100000"/>
              <a:buChar char="–"/>
            </a:pPr>
            <a:r>
              <a:rPr lang="en-US" b="1"/>
              <a:t>Always pack out all trash and food scraps</a:t>
            </a:r>
            <a:r>
              <a:rPr lang="en-US"/>
              <a:t> – Animals will be attracted to your trash and try to eat it long before it biodegrades. This is unhealthy for them and can cause the animals to learn to turn to humans for food – creating ‘nuisance animals’ who either need to be euthanized or relocated. If you use freezer bags to bring your food in, use them again to store your food waste and pack it out until you reach a place to dispose of trash properly. If the idea of stuffing freezer bags full of trash and food scraps into your pack doesn’t excite you, plan your meal portions better.</a:t>
            </a:r>
            <a:endParaRPr/>
          </a:p>
          <a:p>
            <a:pPr marL="342900" lvl="0" indent="-225425" algn="l" rtl="0">
              <a:spcBef>
                <a:spcPts val="370"/>
              </a:spcBef>
              <a:spcAft>
                <a:spcPts val="0"/>
              </a:spcAft>
              <a:buClr>
                <a:srgbClr val="595959"/>
              </a:buClr>
              <a:buSzPct val="100000"/>
              <a:buFont typeface="Arial"/>
              <a:buNone/>
            </a:pPr>
            <a:endParaRPr/>
          </a:p>
        </p:txBody>
      </p:sp>
      <p:pic>
        <p:nvPicPr>
          <p:cNvPr id="237" name="Google Shape;237;p31"/>
          <p:cNvPicPr preferRelativeResize="0"/>
          <p:nvPr/>
        </p:nvPicPr>
        <p:blipFill rotWithShape="1">
          <a:blip r:embed="rId3">
            <a:alphaModFix/>
          </a:blip>
          <a:srcRect l="20008"/>
          <a:stretch/>
        </p:blipFill>
        <p:spPr>
          <a:xfrm>
            <a:off x="5868144" y="1406447"/>
            <a:ext cx="3113539" cy="25922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Hygiene</a:t>
            </a:r>
            <a:endParaRPr/>
          </a:p>
        </p:txBody>
      </p:sp>
      <p:sp>
        <p:nvSpPr>
          <p:cNvPr id="243" name="Google Shape;243;p32"/>
          <p:cNvSpPr txBox="1">
            <a:spLocks noGrp="1"/>
          </p:cNvSpPr>
          <p:nvPr>
            <p:ph type="body" idx="1"/>
          </p:nvPr>
        </p:nvSpPr>
        <p:spPr>
          <a:xfrm>
            <a:off x="251520" y="1340768"/>
            <a:ext cx="4464496" cy="532859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Maintaining good personal hygiene while on the trail can be a bit tough at times due to a lack of running hot water and the luxury of a private area. </a:t>
            </a:r>
            <a:endParaRPr/>
          </a:p>
          <a:p>
            <a:pPr marL="342900" lvl="0" indent="-342900" algn="l" rtl="0">
              <a:spcBef>
                <a:spcPts val="400"/>
              </a:spcBef>
              <a:spcAft>
                <a:spcPts val="0"/>
              </a:spcAft>
              <a:buClr>
                <a:srgbClr val="595959"/>
              </a:buClr>
              <a:buSzPts val="2000"/>
              <a:buFont typeface="Arial"/>
              <a:buChar char="•"/>
            </a:pPr>
            <a:r>
              <a:rPr lang="en-US"/>
              <a:t>The following slides provide some overall useful tips for keeping up with hygiene and making sure your body is in top notch condition while spending extended time in the backcountry whether it be for a weekend camping trip, multi-week backpacking adventure, or long trail thru-hike. </a:t>
            </a:r>
            <a:endParaRPr/>
          </a:p>
          <a:p>
            <a:pPr marL="342900" lvl="0" indent="-342900" algn="l" rtl="0">
              <a:spcBef>
                <a:spcPts val="400"/>
              </a:spcBef>
              <a:spcAft>
                <a:spcPts val="0"/>
              </a:spcAft>
              <a:buClr>
                <a:srgbClr val="595959"/>
              </a:buClr>
              <a:buSzPts val="2000"/>
              <a:buFont typeface="Arial"/>
              <a:buChar char="•"/>
            </a:pPr>
            <a:r>
              <a:rPr lang="en-US"/>
              <a:t>Remember, do not bathe or do laundry in or near a stream. Instead, use biodegradable soap and a shower or wash bag at least 200 feet from the nearest water source, campsite, or trail. </a:t>
            </a:r>
            <a:endParaRPr/>
          </a:p>
          <a:p>
            <a:pPr marL="342900" lvl="0" indent="-215900" algn="l" rtl="0">
              <a:spcBef>
                <a:spcPts val="400"/>
              </a:spcBef>
              <a:spcAft>
                <a:spcPts val="0"/>
              </a:spcAft>
              <a:buClr>
                <a:srgbClr val="595959"/>
              </a:buClr>
              <a:buSzPts val="2000"/>
              <a:buFont typeface="Arial"/>
              <a:buNone/>
            </a:pPr>
            <a:endParaRPr/>
          </a:p>
        </p:txBody>
      </p:sp>
      <p:pic>
        <p:nvPicPr>
          <p:cNvPr id="244" name="Google Shape;244;p32"/>
          <p:cNvPicPr preferRelativeResize="0"/>
          <p:nvPr/>
        </p:nvPicPr>
        <p:blipFill rotWithShape="1">
          <a:blip r:embed="rId3">
            <a:alphaModFix/>
          </a:blip>
          <a:srcRect/>
          <a:stretch/>
        </p:blipFill>
        <p:spPr>
          <a:xfrm>
            <a:off x="4716016" y="1484784"/>
            <a:ext cx="4212468" cy="28083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What Are Backpacking Hygiene Essentials?</a:t>
            </a:r>
            <a:endParaRPr/>
          </a:p>
        </p:txBody>
      </p:sp>
      <p:sp>
        <p:nvSpPr>
          <p:cNvPr id="250" name="Google Shape;250;p33"/>
          <p:cNvSpPr txBox="1">
            <a:spLocks noGrp="1"/>
          </p:cNvSpPr>
          <p:nvPr>
            <p:ph type="body" idx="1"/>
          </p:nvPr>
        </p:nvSpPr>
        <p:spPr>
          <a:xfrm>
            <a:off x="251520" y="1340768"/>
            <a:ext cx="4176464" cy="532859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Do Bring</a:t>
            </a:r>
            <a:endParaRPr/>
          </a:p>
          <a:p>
            <a:pPr marL="800100" lvl="1" indent="-342900" algn="l" rtl="0">
              <a:spcBef>
                <a:spcPts val="320"/>
              </a:spcBef>
              <a:spcAft>
                <a:spcPts val="0"/>
              </a:spcAft>
              <a:buClr>
                <a:srgbClr val="595959"/>
              </a:buClr>
              <a:buSzPts val="1600"/>
              <a:buChar char="–"/>
            </a:pPr>
            <a:r>
              <a:rPr lang="en-US"/>
              <a:t>Unscented, alcohol-based gel hand sanitizer</a:t>
            </a:r>
            <a:endParaRPr/>
          </a:p>
          <a:p>
            <a:pPr marL="800100" lvl="1" indent="-342900" algn="l" rtl="0">
              <a:spcBef>
                <a:spcPts val="320"/>
              </a:spcBef>
              <a:spcAft>
                <a:spcPts val="0"/>
              </a:spcAft>
              <a:buClr>
                <a:srgbClr val="595959"/>
              </a:buClr>
              <a:buSzPts val="1600"/>
              <a:buChar char="–"/>
            </a:pPr>
            <a:r>
              <a:rPr lang="en-US"/>
              <a:t>Biodegradable soap</a:t>
            </a:r>
            <a:endParaRPr/>
          </a:p>
          <a:p>
            <a:pPr marL="800100" lvl="1" indent="-342900" algn="l" rtl="0">
              <a:spcBef>
                <a:spcPts val="320"/>
              </a:spcBef>
              <a:spcAft>
                <a:spcPts val="0"/>
              </a:spcAft>
              <a:buClr>
                <a:srgbClr val="595959"/>
              </a:buClr>
              <a:buSzPts val="1600"/>
              <a:buChar char="–"/>
            </a:pPr>
            <a:r>
              <a:rPr lang="en-US"/>
              <a:t>Toothbrush</a:t>
            </a:r>
            <a:endParaRPr/>
          </a:p>
          <a:p>
            <a:pPr marL="800100" lvl="1" indent="-342900" algn="l" rtl="0">
              <a:spcBef>
                <a:spcPts val="320"/>
              </a:spcBef>
              <a:spcAft>
                <a:spcPts val="0"/>
              </a:spcAft>
              <a:buClr>
                <a:srgbClr val="595959"/>
              </a:buClr>
              <a:buSzPts val="1600"/>
              <a:buChar char="–"/>
            </a:pPr>
            <a:r>
              <a:rPr lang="en-US"/>
              <a:t>Toothpaste</a:t>
            </a:r>
            <a:endParaRPr/>
          </a:p>
          <a:p>
            <a:pPr marL="800100" lvl="1" indent="-342900" algn="l" rtl="0">
              <a:spcBef>
                <a:spcPts val="320"/>
              </a:spcBef>
              <a:spcAft>
                <a:spcPts val="0"/>
              </a:spcAft>
              <a:buClr>
                <a:srgbClr val="595959"/>
              </a:buClr>
              <a:buSzPts val="1600"/>
              <a:buChar char="–"/>
            </a:pPr>
            <a:r>
              <a:rPr lang="en-US"/>
              <a:t>Dental floss (doubles as string in a pinch)</a:t>
            </a:r>
            <a:endParaRPr/>
          </a:p>
          <a:p>
            <a:pPr marL="800100" lvl="1" indent="-342900" algn="l" rtl="0">
              <a:spcBef>
                <a:spcPts val="320"/>
              </a:spcBef>
              <a:spcAft>
                <a:spcPts val="0"/>
              </a:spcAft>
              <a:buClr>
                <a:srgbClr val="595959"/>
              </a:buClr>
              <a:buSzPts val="1600"/>
              <a:buChar char="–"/>
            </a:pPr>
            <a:r>
              <a:rPr lang="en-US"/>
              <a:t>Cotton bandana or washcloth</a:t>
            </a:r>
            <a:endParaRPr/>
          </a:p>
          <a:p>
            <a:pPr marL="800100" lvl="1" indent="-342900" algn="l" rtl="0">
              <a:spcBef>
                <a:spcPts val="320"/>
              </a:spcBef>
              <a:spcAft>
                <a:spcPts val="0"/>
              </a:spcAft>
              <a:buClr>
                <a:srgbClr val="595959"/>
              </a:buClr>
              <a:buSzPts val="1600"/>
              <a:buChar char="–"/>
            </a:pPr>
            <a:r>
              <a:rPr lang="en-US"/>
              <a:t>Unscented moist towelettes or baby wipes</a:t>
            </a:r>
            <a:endParaRPr/>
          </a:p>
          <a:p>
            <a:pPr marL="800100" lvl="1" indent="-342900" algn="l" rtl="0">
              <a:spcBef>
                <a:spcPts val="320"/>
              </a:spcBef>
              <a:spcAft>
                <a:spcPts val="0"/>
              </a:spcAft>
              <a:buClr>
                <a:srgbClr val="595959"/>
              </a:buClr>
              <a:buSzPts val="1600"/>
              <a:buChar char="–"/>
            </a:pPr>
            <a:r>
              <a:rPr lang="en-US"/>
              <a:t>Quick-dry microfiber pack towel</a:t>
            </a:r>
            <a:endParaRPr/>
          </a:p>
          <a:p>
            <a:pPr marL="800100" lvl="1" indent="-342900" algn="l" rtl="0">
              <a:spcBef>
                <a:spcPts val="320"/>
              </a:spcBef>
              <a:spcAft>
                <a:spcPts val="0"/>
              </a:spcAft>
              <a:buClr>
                <a:srgbClr val="595959"/>
              </a:buClr>
              <a:buSzPts val="1600"/>
              <a:buChar char="–"/>
            </a:pPr>
            <a:r>
              <a:rPr lang="en-US"/>
              <a:t>Toilet paper in its own plastic bag</a:t>
            </a:r>
            <a:endParaRPr/>
          </a:p>
          <a:p>
            <a:pPr marL="800100" lvl="1" indent="-342900" algn="l" rtl="0">
              <a:spcBef>
                <a:spcPts val="320"/>
              </a:spcBef>
              <a:spcAft>
                <a:spcPts val="0"/>
              </a:spcAft>
              <a:buClr>
                <a:srgbClr val="595959"/>
              </a:buClr>
              <a:buSzPts val="1600"/>
              <a:buChar char="–"/>
            </a:pPr>
            <a:r>
              <a:rPr lang="en-US"/>
              <a:t>A menstrual cup (if necessary) or feminine hygiene products and a sealable plastic bag to carry them out.</a:t>
            </a:r>
            <a:endParaRPr/>
          </a:p>
          <a:p>
            <a:pPr marL="800100" lvl="1" indent="-342900" algn="l" rtl="0">
              <a:spcBef>
                <a:spcPts val="320"/>
              </a:spcBef>
              <a:spcAft>
                <a:spcPts val="0"/>
              </a:spcAft>
              <a:buClr>
                <a:srgbClr val="595959"/>
              </a:buClr>
              <a:buSzPts val="1600"/>
              <a:buChar char="–"/>
            </a:pPr>
            <a:r>
              <a:rPr lang="en-US"/>
              <a:t>A sizeable plastic bag to do laundry in</a:t>
            </a:r>
            <a:endParaRPr/>
          </a:p>
          <a:p>
            <a:pPr marL="342900" lvl="0" indent="-215900" algn="l" rtl="0">
              <a:spcBef>
                <a:spcPts val="400"/>
              </a:spcBef>
              <a:spcAft>
                <a:spcPts val="0"/>
              </a:spcAft>
              <a:buClr>
                <a:srgbClr val="595959"/>
              </a:buClr>
              <a:buSzPts val="2000"/>
              <a:buFont typeface="Arial"/>
              <a:buNone/>
            </a:pPr>
            <a:endParaRPr/>
          </a:p>
        </p:txBody>
      </p:sp>
      <p:pic>
        <p:nvPicPr>
          <p:cNvPr id="251" name="Google Shape;251;p33"/>
          <p:cNvPicPr preferRelativeResize="0"/>
          <p:nvPr/>
        </p:nvPicPr>
        <p:blipFill rotWithShape="1">
          <a:blip r:embed="rId3">
            <a:alphaModFix/>
          </a:blip>
          <a:srcRect l="3802" r="3217"/>
          <a:stretch/>
        </p:blipFill>
        <p:spPr>
          <a:xfrm>
            <a:off x="4283968" y="1700808"/>
            <a:ext cx="4765410" cy="28803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What Are Backpacking Hygiene Essentials?</a:t>
            </a:r>
            <a:endParaRPr/>
          </a:p>
        </p:txBody>
      </p:sp>
      <p:sp>
        <p:nvSpPr>
          <p:cNvPr id="257" name="Google Shape;257;p34"/>
          <p:cNvSpPr txBox="1">
            <a:spLocks noGrp="1"/>
          </p:cNvSpPr>
          <p:nvPr>
            <p:ph type="body" idx="1"/>
          </p:nvPr>
        </p:nvSpPr>
        <p:spPr>
          <a:xfrm>
            <a:off x="3882248" y="1340768"/>
            <a:ext cx="5010232" cy="302433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Do Not Bring</a:t>
            </a:r>
            <a:endParaRPr/>
          </a:p>
          <a:p>
            <a:pPr marL="800100" lvl="1" indent="-342900" algn="l" rtl="0">
              <a:spcBef>
                <a:spcPts val="320"/>
              </a:spcBef>
              <a:spcAft>
                <a:spcPts val="0"/>
              </a:spcAft>
              <a:buClr>
                <a:srgbClr val="595959"/>
              </a:buClr>
              <a:buSzPts val="1600"/>
              <a:buChar char="–"/>
            </a:pPr>
            <a:r>
              <a:rPr lang="en-US"/>
              <a:t>Deodorant (smells attract woodland creatures)</a:t>
            </a:r>
            <a:endParaRPr/>
          </a:p>
          <a:p>
            <a:pPr marL="800100" lvl="1" indent="-342900" algn="l" rtl="0">
              <a:spcBef>
                <a:spcPts val="320"/>
              </a:spcBef>
              <a:spcAft>
                <a:spcPts val="0"/>
              </a:spcAft>
              <a:buClr>
                <a:srgbClr val="595959"/>
              </a:buClr>
              <a:buSzPts val="1600"/>
              <a:buChar char="–"/>
            </a:pPr>
            <a:r>
              <a:rPr lang="en-US"/>
              <a:t>Shampoo (bad for the environment)</a:t>
            </a:r>
            <a:endParaRPr/>
          </a:p>
          <a:p>
            <a:pPr marL="800100" lvl="1" indent="-342900" algn="l" rtl="0">
              <a:spcBef>
                <a:spcPts val="320"/>
              </a:spcBef>
              <a:spcAft>
                <a:spcPts val="0"/>
              </a:spcAft>
              <a:buClr>
                <a:srgbClr val="595959"/>
              </a:buClr>
              <a:buSzPts val="1600"/>
              <a:buChar char="–"/>
            </a:pPr>
            <a:r>
              <a:rPr lang="en-US"/>
              <a:t>Razors (embrace the beard, or let your legs go)</a:t>
            </a:r>
            <a:endParaRPr/>
          </a:p>
          <a:p>
            <a:pPr marL="800100" lvl="1" indent="-342900" algn="l" rtl="0">
              <a:spcBef>
                <a:spcPts val="320"/>
              </a:spcBef>
              <a:spcAft>
                <a:spcPts val="0"/>
              </a:spcAft>
              <a:buClr>
                <a:srgbClr val="595959"/>
              </a:buClr>
              <a:buSzPts val="1600"/>
              <a:buChar char="–"/>
            </a:pPr>
            <a:r>
              <a:rPr lang="en-US"/>
              <a:t>Mirrors (clunky and easily broken)</a:t>
            </a:r>
            <a:endParaRPr/>
          </a:p>
          <a:p>
            <a:pPr marL="800100" lvl="1" indent="-342900" algn="l" rtl="0">
              <a:spcBef>
                <a:spcPts val="320"/>
              </a:spcBef>
              <a:spcAft>
                <a:spcPts val="0"/>
              </a:spcAft>
              <a:buClr>
                <a:srgbClr val="595959"/>
              </a:buClr>
              <a:buSzPts val="1600"/>
              <a:buChar char="–"/>
            </a:pPr>
            <a:r>
              <a:rPr lang="en-US"/>
              <a:t>Non-biodegradable products (bad for the environment)</a:t>
            </a:r>
            <a:endParaRPr/>
          </a:p>
          <a:p>
            <a:pPr marL="800100" lvl="1" indent="-342900" algn="l" rtl="0">
              <a:spcBef>
                <a:spcPts val="320"/>
              </a:spcBef>
              <a:spcAft>
                <a:spcPts val="0"/>
              </a:spcAft>
              <a:buClr>
                <a:srgbClr val="595959"/>
              </a:buClr>
              <a:buSzPts val="1600"/>
              <a:buChar char="–"/>
            </a:pPr>
            <a:r>
              <a:rPr lang="en-US"/>
              <a:t>“Disposable” products that you’ll have to carry out (bulky and cumbersome)</a:t>
            </a:r>
            <a:endParaRPr/>
          </a:p>
          <a:p>
            <a:pPr marL="342900" lvl="0" indent="-215900" algn="l" rtl="0">
              <a:spcBef>
                <a:spcPts val="400"/>
              </a:spcBef>
              <a:spcAft>
                <a:spcPts val="0"/>
              </a:spcAft>
              <a:buClr>
                <a:srgbClr val="595959"/>
              </a:buClr>
              <a:buSzPts val="2000"/>
              <a:buFont typeface="Arial"/>
              <a:buNone/>
            </a:pPr>
            <a:endParaRPr/>
          </a:p>
        </p:txBody>
      </p:sp>
      <p:pic>
        <p:nvPicPr>
          <p:cNvPr id="258" name="Google Shape;258;p34"/>
          <p:cNvPicPr preferRelativeResize="0"/>
          <p:nvPr/>
        </p:nvPicPr>
        <p:blipFill rotWithShape="1">
          <a:blip r:embed="rId3">
            <a:alphaModFix/>
          </a:blip>
          <a:srcRect l="24897" r="24828"/>
          <a:stretch/>
        </p:blipFill>
        <p:spPr>
          <a:xfrm>
            <a:off x="633567" y="1258070"/>
            <a:ext cx="1339479" cy="2664296"/>
          </a:xfrm>
          <a:prstGeom prst="rect">
            <a:avLst/>
          </a:prstGeom>
          <a:noFill/>
          <a:ln>
            <a:noFill/>
          </a:ln>
        </p:spPr>
      </p:pic>
      <p:pic>
        <p:nvPicPr>
          <p:cNvPr id="259" name="Google Shape;259;p34"/>
          <p:cNvPicPr preferRelativeResize="0"/>
          <p:nvPr/>
        </p:nvPicPr>
        <p:blipFill rotWithShape="1">
          <a:blip r:embed="rId4">
            <a:alphaModFix/>
          </a:blip>
          <a:srcRect l="32150" r="32150"/>
          <a:stretch/>
        </p:blipFill>
        <p:spPr>
          <a:xfrm>
            <a:off x="2302726" y="1988840"/>
            <a:ext cx="1249842" cy="3501008"/>
          </a:xfrm>
          <a:prstGeom prst="rect">
            <a:avLst/>
          </a:prstGeom>
          <a:noFill/>
          <a:ln>
            <a:noFill/>
          </a:ln>
        </p:spPr>
      </p:pic>
      <p:pic>
        <p:nvPicPr>
          <p:cNvPr id="260" name="Google Shape;260;p34"/>
          <p:cNvPicPr preferRelativeResize="0"/>
          <p:nvPr/>
        </p:nvPicPr>
        <p:blipFill rotWithShape="1">
          <a:blip r:embed="rId5">
            <a:alphaModFix/>
          </a:blip>
          <a:srcRect l="16736" t="13713" r="12200" b="10689"/>
          <a:stretch/>
        </p:blipFill>
        <p:spPr>
          <a:xfrm>
            <a:off x="389524" y="4293096"/>
            <a:ext cx="1827563" cy="19442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Hand Sanitizer Is a Backpacking Godsend</a:t>
            </a:r>
            <a:endParaRPr/>
          </a:p>
        </p:txBody>
      </p:sp>
      <p:sp>
        <p:nvSpPr>
          <p:cNvPr id="266" name="Google Shape;266;p35"/>
          <p:cNvSpPr txBox="1">
            <a:spLocks noGrp="1"/>
          </p:cNvSpPr>
          <p:nvPr>
            <p:ph type="body" idx="1"/>
          </p:nvPr>
        </p:nvSpPr>
        <p:spPr>
          <a:xfrm>
            <a:off x="251520" y="1340767"/>
            <a:ext cx="6192688" cy="3266471"/>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rgbClr val="595959"/>
              </a:buClr>
              <a:buSzPct val="100000"/>
              <a:buFont typeface="Arial"/>
              <a:buChar char="•"/>
            </a:pPr>
            <a:r>
              <a:rPr lang="en-US"/>
              <a:t>Hand sanitizer is a compact and lightweight way to kick germs’ butts. </a:t>
            </a:r>
            <a:endParaRPr/>
          </a:p>
          <a:p>
            <a:pPr marL="342900" lvl="0" indent="-342900" algn="l" rtl="0">
              <a:spcBef>
                <a:spcPts val="370"/>
              </a:spcBef>
              <a:spcAft>
                <a:spcPts val="0"/>
              </a:spcAft>
              <a:buClr>
                <a:srgbClr val="595959"/>
              </a:buClr>
              <a:buSzPct val="100000"/>
              <a:buFont typeface="Arial"/>
              <a:buChar char="•"/>
            </a:pPr>
            <a:r>
              <a:rPr lang="en-US"/>
              <a:t>Hikers should sanitize their hands whenever they go to the bathroom and before cooking or eating meals. </a:t>
            </a:r>
            <a:endParaRPr/>
          </a:p>
          <a:p>
            <a:pPr marL="800100" lvl="1" indent="-342900" algn="l" rtl="0">
              <a:spcBef>
                <a:spcPts val="296"/>
              </a:spcBef>
              <a:spcAft>
                <a:spcPts val="0"/>
              </a:spcAft>
              <a:buClr>
                <a:srgbClr val="595959"/>
              </a:buClr>
              <a:buSzPct val="100000"/>
              <a:buChar char="–"/>
            </a:pPr>
            <a:r>
              <a:rPr lang="en-US"/>
              <a:t>If you don’t, the germs on your fingers will end up in your eyes or mouth. </a:t>
            </a:r>
            <a:endParaRPr/>
          </a:p>
          <a:p>
            <a:pPr marL="800100" lvl="1" indent="-342900" algn="l" rtl="0">
              <a:spcBef>
                <a:spcPts val="296"/>
              </a:spcBef>
              <a:spcAft>
                <a:spcPts val="0"/>
              </a:spcAft>
              <a:buClr>
                <a:srgbClr val="595959"/>
              </a:buClr>
              <a:buSzPct val="100000"/>
              <a:buChar char="–"/>
            </a:pPr>
            <a:r>
              <a:rPr lang="en-US"/>
              <a:t>Hikers are quick to blame trail illnesses on contaminated drinking water, but hand-to-mouth infection is a frequent culprit too. </a:t>
            </a:r>
            <a:endParaRPr/>
          </a:p>
          <a:p>
            <a:pPr marL="342900" lvl="0" indent="-342900" algn="l" rtl="0">
              <a:spcBef>
                <a:spcPts val="370"/>
              </a:spcBef>
              <a:spcAft>
                <a:spcPts val="0"/>
              </a:spcAft>
              <a:buClr>
                <a:srgbClr val="595959"/>
              </a:buClr>
              <a:buSzPct val="100000"/>
              <a:buFont typeface="Arial"/>
              <a:buChar char="•"/>
            </a:pPr>
            <a:r>
              <a:rPr lang="en-US"/>
              <a:t>Because washing with soap and water isn’t always convenient or available, carry a bottle of alcohol-based hand sanitizer. </a:t>
            </a:r>
            <a:endParaRPr/>
          </a:p>
        </p:txBody>
      </p:sp>
      <p:pic>
        <p:nvPicPr>
          <p:cNvPr id="267" name="Google Shape;267;p35"/>
          <p:cNvPicPr preferRelativeResize="0"/>
          <p:nvPr/>
        </p:nvPicPr>
        <p:blipFill rotWithShape="1">
          <a:blip r:embed="rId3">
            <a:alphaModFix/>
          </a:blip>
          <a:srcRect l="8263" r="38975"/>
          <a:stretch/>
        </p:blipFill>
        <p:spPr>
          <a:xfrm>
            <a:off x="6516216" y="1340767"/>
            <a:ext cx="2508140" cy="3169139"/>
          </a:xfrm>
          <a:prstGeom prst="rect">
            <a:avLst/>
          </a:prstGeom>
          <a:noFill/>
          <a:ln>
            <a:noFill/>
          </a:ln>
        </p:spPr>
      </p:pic>
      <p:sp>
        <p:nvSpPr>
          <p:cNvPr id="268" name="Google Shape;268;p35"/>
          <p:cNvSpPr txBox="1"/>
          <p:nvPr/>
        </p:nvSpPr>
        <p:spPr>
          <a:xfrm>
            <a:off x="251520" y="4607238"/>
            <a:ext cx="8700828" cy="1511381"/>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42900" algn="l" rtl="0">
              <a:spcBef>
                <a:spcPts val="0"/>
              </a:spcBef>
              <a:spcAft>
                <a:spcPts val="0"/>
              </a:spcAft>
              <a:buClr>
                <a:srgbClr val="595959"/>
              </a:buClr>
              <a:buSzPct val="100000"/>
              <a:buFont typeface="Arial"/>
              <a:buChar char="•"/>
            </a:pPr>
            <a:r>
              <a:rPr lang="en-US" sz="2000" i="0">
                <a:solidFill>
                  <a:srgbClr val="595959"/>
                </a:solidFill>
                <a:latin typeface="Calibri"/>
                <a:ea typeface="Calibri"/>
                <a:cs typeface="Calibri"/>
                <a:sym typeface="Calibri"/>
              </a:rPr>
              <a:t>This clear gel contains a small concentration of ethyl alcohol that kills germs on contact. </a:t>
            </a:r>
            <a:endParaRPr/>
          </a:p>
          <a:p>
            <a:pPr marL="342900" marR="0" lvl="0" indent="-342900" algn="l" rtl="0">
              <a:spcBef>
                <a:spcPts val="370"/>
              </a:spcBef>
              <a:spcAft>
                <a:spcPts val="0"/>
              </a:spcAft>
              <a:buClr>
                <a:srgbClr val="595959"/>
              </a:buClr>
              <a:buSzPct val="100000"/>
              <a:buFont typeface="Arial"/>
              <a:buChar char="•"/>
            </a:pPr>
            <a:r>
              <a:rPr lang="en-US" sz="2000" i="0">
                <a:solidFill>
                  <a:srgbClr val="595959"/>
                </a:solidFill>
                <a:latin typeface="Calibri"/>
                <a:ea typeface="Calibri"/>
                <a:cs typeface="Calibri"/>
                <a:sym typeface="Calibri"/>
              </a:rPr>
              <a:t>Just add a dime-size drop to your palm, rub your hands together vigorously, and wait 20 to 30 seconds for the alcohol to evaporate. </a:t>
            </a:r>
            <a:endParaRPr/>
          </a:p>
          <a:p>
            <a:pPr marL="342900" marR="0" lvl="0" indent="-342900" algn="l" rtl="0">
              <a:spcBef>
                <a:spcPts val="370"/>
              </a:spcBef>
              <a:spcAft>
                <a:spcPts val="0"/>
              </a:spcAft>
              <a:buClr>
                <a:srgbClr val="595959"/>
              </a:buClr>
              <a:buSzPct val="100000"/>
              <a:buFont typeface="Arial"/>
              <a:buChar char="•"/>
            </a:pPr>
            <a:r>
              <a:rPr lang="en-US" sz="2000" i="0">
                <a:solidFill>
                  <a:srgbClr val="595959"/>
                </a:solidFill>
                <a:latin typeface="Calibri"/>
                <a:ea typeface="Calibri"/>
                <a:cs typeface="Calibri"/>
                <a:sym typeface="Calibri"/>
              </a:rPr>
              <a:t>Sanitizer can be used to disinfect eating utensils as well.</a:t>
            </a:r>
            <a:endParaRPr sz="2000" i="0">
              <a:solidFill>
                <a:srgbClr val="595959"/>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Do I Shower (or Keep Clean) When I’m Backpacking?</a:t>
            </a:r>
            <a:endParaRPr/>
          </a:p>
        </p:txBody>
      </p:sp>
      <p:sp>
        <p:nvSpPr>
          <p:cNvPr id="274" name="Google Shape;274;p36"/>
          <p:cNvSpPr txBox="1">
            <a:spLocks noGrp="1"/>
          </p:cNvSpPr>
          <p:nvPr>
            <p:ph type="body" idx="1"/>
          </p:nvPr>
        </p:nvSpPr>
        <p:spPr>
          <a:xfrm>
            <a:off x="251520" y="1340768"/>
            <a:ext cx="6336704" cy="532859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To get clean after a sweaty day on the trail, you have three options. </a:t>
            </a:r>
            <a:endParaRPr/>
          </a:p>
          <a:p>
            <a:pPr marL="800100" lvl="1" indent="-342900" algn="l" rtl="0">
              <a:spcBef>
                <a:spcPts val="320"/>
              </a:spcBef>
              <a:spcAft>
                <a:spcPts val="0"/>
              </a:spcAft>
              <a:buClr>
                <a:srgbClr val="595959"/>
              </a:buClr>
              <a:buSzPts val="1600"/>
              <a:buChar char="–"/>
            </a:pPr>
            <a:r>
              <a:rPr lang="en-US" b="1"/>
              <a:t>Get in a Lake or River:</a:t>
            </a:r>
            <a:r>
              <a:rPr lang="en-US"/>
              <a:t> Not only is a cool swim extremely refreshing, it also rids your body of sweat and dirt. Just be sure to swim away from where other hikers collect water, camp, or fish, and don’t use any soap.</a:t>
            </a:r>
            <a:endParaRPr/>
          </a:p>
          <a:p>
            <a:pPr marL="800100" lvl="1" indent="-342900" algn="l" rtl="0">
              <a:spcBef>
                <a:spcPts val="320"/>
              </a:spcBef>
              <a:spcAft>
                <a:spcPts val="0"/>
              </a:spcAft>
              <a:buClr>
                <a:srgbClr val="595959"/>
              </a:buClr>
              <a:buSzPts val="1600"/>
              <a:buChar char="–"/>
            </a:pPr>
            <a:r>
              <a:rPr lang="en-US" b="1"/>
              <a:t>Take a Trail Shower:</a:t>
            </a:r>
            <a:r>
              <a:rPr lang="en-US"/>
              <a:t> Take a trail shower by stripping down and washing yourself with biodegradable soap, a sponge or bandana, and a couple of liters of water. Shower at least 200 feet from any lakes, streams, or ravines. You want to avoid fungus and chafing, so pay special attention to your face, underarms, groin, lower legs, and feet. Sea-to-Summit makes small pocket showers that can be filled with nearby water, hung, and a legitimate shower can be taken on a backpacking trip.</a:t>
            </a:r>
            <a:endParaRPr/>
          </a:p>
          <a:p>
            <a:pPr marL="800100" lvl="1" indent="-342900" algn="l" rtl="0">
              <a:spcBef>
                <a:spcPts val="320"/>
              </a:spcBef>
              <a:spcAft>
                <a:spcPts val="0"/>
              </a:spcAft>
              <a:buClr>
                <a:srgbClr val="595959"/>
              </a:buClr>
              <a:buSzPts val="1600"/>
              <a:buChar char="–"/>
            </a:pPr>
            <a:r>
              <a:rPr lang="en-US" b="1"/>
              <a:t>Spruce Up With a Sponge Bath:</a:t>
            </a:r>
            <a:r>
              <a:rPr lang="en-US"/>
              <a:t> If it’s too cold or impractical to take a trail shower, try a sponge bath. Fill a backpacking water bucket, strip off your clothes, wet your bandana and add some biodegradable soap, then go to town. After soaping and scrubbing, rinse the bandana and begin wiping off the soap.</a:t>
            </a:r>
            <a:endParaRPr/>
          </a:p>
          <a:p>
            <a:pPr marL="342900" lvl="0" indent="-342900" algn="l" rtl="0">
              <a:spcBef>
                <a:spcPts val="400"/>
              </a:spcBef>
              <a:spcAft>
                <a:spcPts val="0"/>
              </a:spcAft>
              <a:buClr>
                <a:srgbClr val="595959"/>
              </a:buClr>
              <a:buSzPts val="2000"/>
              <a:buFont typeface="Arial"/>
              <a:buChar char="•"/>
            </a:pPr>
            <a:r>
              <a:rPr lang="en-US"/>
              <a:t>Whichever method you choose, dry yourself off with a lightweight, quick-drying microfiber towel.</a:t>
            </a:r>
            <a:endParaRPr/>
          </a:p>
          <a:p>
            <a:pPr marL="342900" lvl="0" indent="-215900" algn="l" rtl="0">
              <a:spcBef>
                <a:spcPts val="400"/>
              </a:spcBef>
              <a:spcAft>
                <a:spcPts val="0"/>
              </a:spcAft>
              <a:buClr>
                <a:srgbClr val="595959"/>
              </a:buClr>
              <a:buSzPts val="2000"/>
              <a:buFont typeface="Arial"/>
              <a:buNone/>
            </a:pPr>
            <a:endParaRPr/>
          </a:p>
        </p:txBody>
      </p:sp>
      <p:pic>
        <p:nvPicPr>
          <p:cNvPr id="275" name="Google Shape;275;p36"/>
          <p:cNvPicPr preferRelativeResize="0"/>
          <p:nvPr/>
        </p:nvPicPr>
        <p:blipFill rotWithShape="1">
          <a:blip r:embed="rId3">
            <a:alphaModFix/>
          </a:blip>
          <a:srcRect/>
          <a:stretch/>
        </p:blipFill>
        <p:spPr>
          <a:xfrm>
            <a:off x="6732240" y="1328109"/>
            <a:ext cx="2327908" cy="3433192"/>
          </a:xfrm>
          <a:prstGeom prst="rect">
            <a:avLst/>
          </a:prstGeom>
          <a:noFill/>
          <a:ln>
            <a:noFill/>
          </a:ln>
        </p:spPr>
      </p:pic>
      <p:pic>
        <p:nvPicPr>
          <p:cNvPr id="276" name="Google Shape;276;p36"/>
          <p:cNvPicPr preferRelativeResize="0"/>
          <p:nvPr/>
        </p:nvPicPr>
        <p:blipFill rotWithShape="1">
          <a:blip r:embed="rId4">
            <a:alphaModFix/>
          </a:blip>
          <a:srcRect l="15270" t="25850" r="22539" b="23750"/>
          <a:stretch/>
        </p:blipFill>
        <p:spPr>
          <a:xfrm>
            <a:off x="6588224" y="4869160"/>
            <a:ext cx="2425770" cy="15121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7"/>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Take Proper Care of Your Feet</a:t>
            </a:r>
            <a:endParaRPr/>
          </a:p>
        </p:txBody>
      </p:sp>
      <p:sp>
        <p:nvSpPr>
          <p:cNvPr id="282" name="Google Shape;282;p37"/>
          <p:cNvSpPr txBox="1">
            <a:spLocks noGrp="1"/>
          </p:cNvSpPr>
          <p:nvPr>
            <p:ph type="body" idx="1"/>
          </p:nvPr>
        </p:nvSpPr>
        <p:spPr>
          <a:xfrm>
            <a:off x="4211960" y="1340768"/>
            <a:ext cx="4680520" cy="475252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Your feet are the most important part of any hike you go on, so you want to keep them clean as possible so that you don’t catch something itchy or fungus-like. </a:t>
            </a:r>
            <a:endParaRPr/>
          </a:p>
          <a:p>
            <a:pPr marL="342900" lvl="0" indent="-342900" algn="l" rtl="0">
              <a:spcBef>
                <a:spcPts val="400"/>
              </a:spcBef>
              <a:spcAft>
                <a:spcPts val="0"/>
              </a:spcAft>
              <a:buClr>
                <a:srgbClr val="595959"/>
              </a:buClr>
              <a:buSzPts val="2000"/>
              <a:buFont typeface="Arial"/>
              <a:buChar char="•"/>
            </a:pPr>
            <a:r>
              <a:rPr lang="en-US"/>
              <a:t>Be sure that you change your socks frequently, wash your feet everyday, and remove your socks and shoes throughout the day to let them air out and breathe.</a:t>
            </a:r>
            <a:endParaRPr/>
          </a:p>
        </p:txBody>
      </p:sp>
      <p:pic>
        <p:nvPicPr>
          <p:cNvPr id="283" name="Google Shape;283;p37"/>
          <p:cNvPicPr preferRelativeResize="0"/>
          <p:nvPr/>
        </p:nvPicPr>
        <p:blipFill rotWithShape="1">
          <a:blip r:embed="rId3">
            <a:alphaModFix/>
          </a:blip>
          <a:srcRect/>
          <a:stretch/>
        </p:blipFill>
        <p:spPr>
          <a:xfrm>
            <a:off x="467544" y="3743010"/>
            <a:ext cx="3517756" cy="2638317"/>
          </a:xfrm>
          <a:prstGeom prst="rect">
            <a:avLst/>
          </a:prstGeom>
          <a:noFill/>
          <a:ln>
            <a:noFill/>
          </a:ln>
        </p:spPr>
      </p:pic>
      <p:pic>
        <p:nvPicPr>
          <p:cNvPr id="284" name="Google Shape;284;p37"/>
          <p:cNvPicPr preferRelativeResize="0"/>
          <p:nvPr/>
        </p:nvPicPr>
        <p:blipFill rotWithShape="1">
          <a:blip r:embed="rId4">
            <a:alphaModFix/>
          </a:blip>
          <a:srcRect/>
          <a:stretch/>
        </p:blipFill>
        <p:spPr>
          <a:xfrm>
            <a:off x="467544" y="1328936"/>
            <a:ext cx="3517756" cy="23393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Change Your Clothes</a:t>
            </a:r>
            <a:endParaRPr/>
          </a:p>
        </p:txBody>
      </p:sp>
      <p:sp>
        <p:nvSpPr>
          <p:cNvPr id="290" name="Google Shape;290;p38"/>
          <p:cNvSpPr txBox="1">
            <a:spLocks noGrp="1"/>
          </p:cNvSpPr>
          <p:nvPr>
            <p:ph type="body" idx="1"/>
          </p:nvPr>
        </p:nvSpPr>
        <p:spPr>
          <a:xfrm>
            <a:off x="251520" y="4437112"/>
            <a:ext cx="8640960" cy="178738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Ideally, you want to carry extra underwear, shirts, and socks that you can switch between. </a:t>
            </a:r>
            <a:endParaRPr/>
          </a:p>
          <a:p>
            <a:pPr marL="342900" lvl="0" indent="-342900" algn="l" rtl="0">
              <a:spcBef>
                <a:spcPts val="400"/>
              </a:spcBef>
              <a:spcAft>
                <a:spcPts val="0"/>
              </a:spcAft>
              <a:buClr>
                <a:srgbClr val="595959"/>
              </a:buClr>
              <a:buSzPts val="2000"/>
              <a:buFont typeface="Arial"/>
              <a:buChar char="•"/>
            </a:pPr>
            <a:r>
              <a:rPr lang="en-US"/>
              <a:t>This means you can wash one set, let them dry, and switch over to the clean set the next day. </a:t>
            </a:r>
            <a:endParaRPr/>
          </a:p>
          <a:p>
            <a:pPr marL="342900" lvl="0" indent="-342900" algn="l" rtl="0">
              <a:spcBef>
                <a:spcPts val="400"/>
              </a:spcBef>
              <a:spcAft>
                <a:spcPts val="0"/>
              </a:spcAft>
              <a:buClr>
                <a:srgbClr val="595959"/>
              </a:buClr>
              <a:buSzPts val="2000"/>
              <a:buFont typeface="Arial"/>
              <a:buChar char="•"/>
            </a:pPr>
            <a:r>
              <a:rPr lang="en-US"/>
              <a:t>Make sure you are switching to clean clothes routinely.</a:t>
            </a:r>
            <a:endParaRPr/>
          </a:p>
          <a:p>
            <a:pPr marL="342900" lvl="0" indent="-215900" algn="l" rtl="0">
              <a:spcBef>
                <a:spcPts val="400"/>
              </a:spcBef>
              <a:spcAft>
                <a:spcPts val="0"/>
              </a:spcAft>
              <a:buClr>
                <a:srgbClr val="595959"/>
              </a:buClr>
              <a:buSzPts val="2000"/>
              <a:buFont typeface="Arial"/>
              <a:buNone/>
            </a:pPr>
            <a:endParaRPr/>
          </a:p>
        </p:txBody>
      </p:sp>
      <p:pic>
        <p:nvPicPr>
          <p:cNvPr id="291" name="Google Shape;291;p38"/>
          <p:cNvPicPr preferRelativeResize="0"/>
          <p:nvPr/>
        </p:nvPicPr>
        <p:blipFill rotWithShape="1">
          <a:blip r:embed="rId3">
            <a:alphaModFix/>
          </a:blip>
          <a:srcRect/>
          <a:stretch/>
        </p:blipFill>
        <p:spPr>
          <a:xfrm>
            <a:off x="1805862" y="1209556"/>
            <a:ext cx="5532276" cy="31119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92" name="Google Shape;92;p12"/>
          <p:cNvGrpSpPr/>
          <p:nvPr/>
        </p:nvGrpSpPr>
        <p:grpSpPr>
          <a:xfrm>
            <a:off x="1187624" y="2708920"/>
            <a:ext cx="3386986" cy="2487803"/>
            <a:chOff x="2516463" y="2365814"/>
            <a:chExt cx="3459693" cy="2487803"/>
          </a:xfrm>
        </p:grpSpPr>
        <p:sp>
          <p:nvSpPr>
            <p:cNvPr id="93" name="Google Shape;93;p12"/>
            <p:cNvSpPr txBox="1"/>
            <p:nvPr/>
          </p:nvSpPr>
          <p:spPr>
            <a:xfrm>
              <a:off x="3454221" y="2365814"/>
              <a:ext cx="15841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66A9B8"/>
                  </a:solidFill>
                  <a:latin typeface="Calibri"/>
                  <a:ea typeface="Calibri"/>
                  <a:cs typeface="Calibri"/>
                  <a:sym typeface="Calibri"/>
                </a:rPr>
                <a:t>01</a:t>
              </a:r>
              <a:endParaRPr sz="5400" b="1">
                <a:solidFill>
                  <a:srgbClr val="66A9B8"/>
                </a:solidFill>
                <a:latin typeface="Calibri"/>
                <a:ea typeface="Calibri"/>
                <a:cs typeface="Calibri"/>
                <a:sym typeface="Calibri"/>
              </a:endParaRPr>
            </a:p>
          </p:txBody>
        </p:sp>
        <p:sp>
          <p:nvSpPr>
            <p:cNvPr id="94" name="Google Shape;94;p12"/>
            <p:cNvSpPr txBox="1"/>
            <p:nvPr/>
          </p:nvSpPr>
          <p:spPr>
            <a:xfrm>
              <a:off x="2516463" y="3099291"/>
              <a:ext cx="3459693"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66A9B8"/>
                  </a:solidFill>
                  <a:latin typeface="Calibri"/>
                  <a:ea typeface="Calibri"/>
                  <a:cs typeface="Calibri"/>
                  <a:sym typeface="Calibri"/>
                </a:rPr>
                <a:t> </a:t>
              </a:r>
              <a:r>
                <a:rPr lang="en-US" sz="5400" b="1">
                  <a:solidFill>
                    <a:srgbClr val="66A9B8"/>
                  </a:solidFill>
                  <a:latin typeface="Calibri"/>
                  <a:ea typeface="Calibri"/>
                  <a:cs typeface="Calibri"/>
                  <a:sym typeface="Calibri"/>
                </a:rPr>
                <a:t>Water Treatment</a:t>
              </a:r>
              <a:endParaRPr sz="5400" b="1">
                <a:solidFill>
                  <a:srgbClr val="66A9B8"/>
                </a:solidFill>
                <a:latin typeface="Calibri"/>
                <a:ea typeface="Calibri"/>
                <a:cs typeface="Calibri"/>
                <a:sym typeface="Calibri"/>
              </a:endParaRPr>
            </a:p>
          </p:txBody>
        </p:sp>
        <p:sp>
          <p:nvSpPr>
            <p:cNvPr id="95" name="Google Shape;95;p12"/>
            <p:cNvSpPr/>
            <p:nvPr/>
          </p:nvSpPr>
          <p:spPr>
            <a:xfrm>
              <a:off x="3331591" y="3321194"/>
              <a:ext cx="2502024"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9090"/>
                </a:lnSpc>
                <a:spcBef>
                  <a:spcPts val="0"/>
                </a:spcBef>
                <a:spcAft>
                  <a:spcPts val="0"/>
                </a:spcAft>
                <a:buNone/>
              </a:pPr>
              <a:endParaRPr sz="1100">
                <a:solidFill>
                  <a:schemeClr val="lt1"/>
                </a:solidFill>
                <a:latin typeface="Calibri"/>
                <a:ea typeface="Calibri"/>
                <a:cs typeface="Calibri"/>
                <a:sym typeface="Calibri"/>
              </a:endParaRPr>
            </a:p>
          </p:txBody>
        </p:sp>
      </p:grpSp>
      <p:sp>
        <p:nvSpPr>
          <p:cNvPr id="96" name="Google Shape;96;p12"/>
          <p:cNvSpPr txBox="1"/>
          <p:nvPr/>
        </p:nvSpPr>
        <p:spPr>
          <a:xfrm>
            <a:off x="4788024" y="2756359"/>
            <a:ext cx="4182169" cy="2308324"/>
          </a:xfrm>
          <a:prstGeom prst="rect">
            <a:avLst/>
          </a:prstGeom>
          <a:noFill/>
          <a:ln>
            <a:noFill/>
          </a:ln>
        </p:spPr>
        <p:txBody>
          <a:bodyPr spcFirstLastPara="1" wrap="square" lIns="91425" tIns="45700" rIns="91425" bIns="45700" anchor="t" anchorCtr="0">
            <a:spAutoFit/>
          </a:bodyPr>
          <a:lstStyle/>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Water Treatment Methods</a:t>
            </a:r>
            <a:endParaRPr sz="2400">
              <a:solidFill>
                <a:schemeClr val="lt1"/>
              </a:solidFill>
              <a:latin typeface="Calibri"/>
              <a:ea typeface="Calibri"/>
              <a:cs typeface="Calibri"/>
              <a:sym typeface="Calibri"/>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Filter Selection</a:t>
            </a:r>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Treatment Tips</a:t>
            </a:r>
            <a:endParaRPr sz="24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Do Your Laundry While Backpacking</a:t>
            </a:r>
            <a:endParaRPr/>
          </a:p>
        </p:txBody>
      </p:sp>
      <p:sp>
        <p:nvSpPr>
          <p:cNvPr id="297" name="Google Shape;297;p39"/>
          <p:cNvSpPr txBox="1">
            <a:spLocks noGrp="1"/>
          </p:cNvSpPr>
          <p:nvPr>
            <p:ph type="body" idx="1"/>
          </p:nvPr>
        </p:nvSpPr>
        <p:spPr>
          <a:xfrm>
            <a:off x="3131840" y="1340768"/>
            <a:ext cx="5760640" cy="5328592"/>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rgbClr val="595959"/>
              </a:buClr>
              <a:buSzPct val="100000"/>
              <a:buFont typeface="Arial"/>
              <a:buChar char="•"/>
            </a:pPr>
            <a:r>
              <a:rPr lang="en-US"/>
              <a:t>Pack a 2 ½ gallon Ziploc bag.</a:t>
            </a:r>
            <a:endParaRPr/>
          </a:p>
          <a:p>
            <a:pPr marL="342900" lvl="0" indent="-342900" algn="l" rtl="0">
              <a:spcBef>
                <a:spcPts val="370"/>
              </a:spcBef>
              <a:spcAft>
                <a:spcPts val="0"/>
              </a:spcAft>
              <a:buClr>
                <a:srgbClr val="595959"/>
              </a:buClr>
              <a:buSzPct val="100000"/>
              <a:buFont typeface="Arial"/>
              <a:buChar char="•"/>
            </a:pPr>
            <a:r>
              <a:rPr lang="en-US"/>
              <a:t>Fill the bag half way with lukewarm water.</a:t>
            </a:r>
            <a:endParaRPr/>
          </a:p>
          <a:p>
            <a:pPr marL="342900" lvl="0" indent="-342900" algn="l" rtl="0">
              <a:spcBef>
                <a:spcPts val="370"/>
              </a:spcBef>
              <a:spcAft>
                <a:spcPts val="0"/>
              </a:spcAft>
              <a:buClr>
                <a:srgbClr val="595959"/>
              </a:buClr>
              <a:buSzPct val="100000"/>
              <a:buFont typeface="Arial"/>
              <a:buChar char="•"/>
            </a:pPr>
            <a:r>
              <a:rPr lang="en-US"/>
              <a:t>Add your clothing items and biodegradable soap, </a:t>
            </a:r>
            <a:r>
              <a:rPr lang="en-US" u="sng"/>
              <a:t>making sure that you leave enough room for the contents to move around</a:t>
            </a:r>
            <a:r>
              <a:rPr lang="en-US"/>
              <a:t>. </a:t>
            </a:r>
            <a:endParaRPr/>
          </a:p>
          <a:p>
            <a:pPr marL="800100" lvl="1" indent="-342900" algn="l" rtl="0">
              <a:spcBef>
                <a:spcPts val="296"/>
              </a:spcBef>
              <a:spcAft>
                <a:spcPts val="0"/>
              </a:spcAft>
              <a:buClr>
                <a:srgbClr val="595959"/>
              </a:buClr>
              <a:buSzPct val="100000"/>
              <a:buChar char="–"/>
            </a:pPr>
            <a:r>
              <a:rPr lang="en-US"/>
              <a:t>This step is very important in order to clean your clothes thoroughly as possible.</a:t>
            </a:r>
            <a:endParaRPr/>
          </a:p>
          <a:p>
            <a:pPr marL="342900" lvl="0" indent="-342900" algn="l" rtl="0">
              <a:spcBef>
                <a:spcPts val="370"/>
              </a:spcBef>
              <a:spcAft>
                <a:spcPts val="0"/>
              </a:spcAft>
              <a:buClr>
                <a:srgbClr val="595959"/>
              </a:buClr>
              <a:buSzPct val="100000"/>
              <a:buFont typeface="Arial"/>
              <a:buChar char="•"/>
            </a:pPr>
            <a:r>
              <a:rPr lang="en-US"/>
              <a:t>Shake the bag vigorously, making sure that the contents are moving around for about 5 to 10 minutes.</a:t>
            </a:r>
            <a:endParaRPr/>
          </a:p>
          <a:p>
            <a:pPr marL="342900" lvl="0" indent="-342900" algn="l" rtl="0">
              <a:spcBef>
                <a:spcPts val="370"/>
              </a:spcBef>
              <a:spcAft>
                <a:spcPts val="0"/>
              </a:spcAft>
              <a:buClr>
                <a:srgbClr val="595959"/>
              </a:buClr>
              <a:buSzPct val="100000"/>
              <a:buFont typeface="Arial"/>
              <a:buChar char="•"/>
            </a:pPr>
            <a:r>
              <a:rPr lang="en-US"/>
              <a:t>Dispose of your used water at least 200 feet away from any water source.</a:t>
            </a:r>
            <a:endParaRPr/>
          </a:p>
          <a:p>
            <a:pPr marL="342900" lvl="0" indent="-342900" algn="l" rtl="0">
              <a:spcBef>
                <a:spcPts val="370"/>
              </a:spcBef>
              <a:spcAft>
                <a:spcPts val="0"/>
              </a:spcAft>
              <a:buClr>
                <a:srgbClr val="595959"/>
              </a:buClr>
              <a:buSzPct val="100000"/>
              <a:buFont typeface="Arial"/>
              <a:buChar char="•"/>
            </a:pPr>
            <a:r>
              <a:rPr lang="en-US"/>
              <a:t>Refill the bag with clean water and shake again.</a:t>
            </a:r>
            <a:endParaRPr/>
          </a:p>
          <a:p>
            <a:pPr marL="342900" lvl="0" indent="-342900" algn="l" rtl="0">
              <a:spcBef>
                <a:spcPts val="370"/>
              </a:spcBef>
              <a:spcAft>
                <a:spcPts val="0"/>
              </a:spcAft>
              <a:buClr>
                <a:srgbClr val="595959"/>
              </a:buClr>
              <a:buSzPct val="100000"/>
              <a:buFont typeface="Arial"/>
              <a:buChar char="•"/>
            </a:pPr>
            <a:r>
              <a:rPr lang="en-US"/>
              <a:t>Wring the clothing items out thoroughly and hang them somewhere to dry. </a:t>
            </a:r>
            <a:endParaRPr/>
          </a:p>
          <a:p>
            <a:pPr marL="342900" lvl="0" indent="-342900" algn="l" rtl="0">
              <a:spcBef>
                <a:spcPts val="370"/>
              </a:spcBef>
              <a:spcAft>
                <a:spcPts val="0"/>
              </a:spcAft>
              <a:buClr>
                <a:srgbClr val="595959"/>
              </a:buClr>
              <a:buSzPct val="100000"/>
              <a:buFont typeface="Arial"/>
              <a:buChar char="•"/>
            </a:pPr>
            <a:r>
              <a:rPr lang="en-US"/>
              <a:t>If you plan on hiking out, you can hang the wet clothing from the outside of your pack so that they dry while you hike.</a:t>
            </a:r>
            <a:endParaRPr/>
          </a:p>
          <a:p>
            <a:pPr marL="342900" lvl="0" indent="-225425" algn="l" rtl="0">
              <a:spcBef>
                <a:spcPts val="370"/>
              </a:spcBef>
              <a:spcAft>
                <a:spcPts val="0"/>
              </a:spcAft>
              <a:buClr>
                <a:srgbClr val="595959"/>
              </a:buClr>
              <a:buSzPct val="100000"/>
              <a:buFont typeface="Arial"/>
              <a:buNone/>
            </a:pPr>
            <a:endParaRPr/>
          </a:p>
        </p:txBody>
      </p:sp>
      <p:pic>
        <p:nvPicPr>
          <p:cNvPr id="298" name="Google Shape;298;p39"/>
          <p:cNvPicPr preferRelativeResize="0"/>
          <p:nvPr/>
        </p:nvPicPr>
        <p:blipFill rotWithShape="1">
          <a:blip r:embed="rId3">
            <a:alphaModFix/>
          </a:blip>
          <a:srcRect l="18407" r="11563"/>
          <a:stretch/>
        </p:blipFill>
        <p:spPr>
          <a:xfrm>
            <a:off x="150321" y="1374635"/>
            <a:ext cx="2952328" cy="2557255"/>
          </a:xfrm>
          <a:prstGeom prst="rect">
            <a:avLst/>
          </a:prstGeom>
          <a:noFill/>
          <a:ln>
            <a:noFill/>
          </a:ln>
        </p:spPr>
      </p:pic>
      <p:pic>
        <p:nvPicPr>
          <p:cNvPr id="299" name="Google Shape;299;p39"/>
          <p:cNvPicPr preferRelativeResize="0"/>
          <p:nvPr/>
        </p:nvPicPr>
        <p:blipFill rotWithShape="1">
          <a:blip r:embed="rId4">
            <a:alphaModFix/>
          </a:blip>
          <a:srcRect/>
          <a:stretch/>
        </p:blipFill>
        <p:spPr>
          <a:xfrm>
            <a:off x="148019" y="4005477"/>
            <a:ext cx="2952328" cy="22142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66A9B8"/>
              </a:buClr>
              <a:buSzPct val="100000"/>
              <a:buFont typeface="Calibri"/>
              <a:buNone/>
            </a:pPr>
            <a:r>
              <a:rPr lang="en-US"/>
              <a:t>How To Deal With Your Period While Backpacking (For The Girls)</a:t>
            </a:r>
            <a:endParaRPr/>
          </a:p>
        </p:txBody>
      </p:sp>
      <p:sp>
        <p:nvSpPr>
          <p:cNvPr id="305" name="Google Shape;305;p40"/>
          <p:cNvSpPr txBox="1">
            <a:spLocks noGrp="1"/>
          </p:cNvSpPr>
          <p:nvPr>
            <p:ph type="body" idx="1"/>
          </p:nvPr>
        </p:nvSpPr>
        <p:spPr>
          <a:xfrm>
            <a:off x="251520" y="1340768"/>
            <a:ext cx="4320480" cy="51845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If you have your period while on trail, there are a few options to choose from. </a:t>
            </a:r>
            <a:endParaRPr/>
          </a:p>
          <a:p>
            <a:pPr marL="342900" lvl="0" indent="-342900" algn="l" rtl="0">
              <a:spcBef>
                <a:spcPts val="400"/>
              </a:spcBef>
              <a:spcAft>
                <a:spcPts val="0"/>
              </a:spcAft>
              <a:buClr>
                <a:srgbClr val="595959"/>
              </a:buClr>
              <a:buSzPts val="2000"/>
              <a:buFont typeface="Arial"/>
              <a:buChar char="•"/>
            </a:pPr>
            <a:r>
              <a:rPr lang="en-US"/>
              <a:t>The most eco-friendly option for dealing with periods on the trail is to use a menstrual cup, preferably the washable, silicone kind. </a:t>
            </a:r>
            <a:endParaRPr/>
          </a:p>
          <a:p>
            <a:pPr marL="800100" lvl="1" indent="-342900" algn="l" rtl="0">
              <a:spcBef>
                <a:spcPts val="320"/>
              </a:spcBef>
              <a:spcAft>
                <a:spcPts val="0"/>
              </a:spcAft>
              <a:buClr>
                <a:srgbClr val="595959"/>
              </a:buClr>
              <a:buSzPts val="1600"/>
              <a:buChar char="–"/>
            </a:pPr>
            <a:r>
              <a:rPr lang="en-US"/>
              <a:t>These cups must be emptied out properly and regularly. </a:t>
            </a:r>
            <a:endParaRPr/>
          </a:p>
          <a:p>
            <a:pPr marL="342900" lvl="0" indent="-342900" algn="l" rtl="0">
              <a:spcBef>
                <a:spcPts val="400"/>
              </a:spcBef>
              <a:spcAft>
                <a:spcPts val="0"/>
              </a:spcAft>
              <a:buClr>
                <a:srgbClr val="595959"/>
              </a:buClr>
              <a:buSzPts val="2000"/>
              <a:buFont typeface="Arial"/>
              <a:buChar char="•"/>
            </a:pPr>
            <a:r>
              <a:rPr lang="en-US"/>
              <a:t>Another option is to carry disposable products, such as tampons. </a:t>
            </a:r>
            <a:endParaRPr/>
          </a:p>
          <a:p>
            <a:pPr marL="800100" lvl="1" indent="-342900" algn="l" rtl="0">
              <a:spcBef>
                <a:spcPts val="320"/>
              </a:spcBef>
              <a:spcAft>
                <a:spcPts val="0"/>
              </a:spcAft>
              <a:buClr>
                <a:srgbClr val="595959"/>
              </a:buClr>
              <a:buSzPts val="1600"/>
              <a:buChar char="–"/>
            </a:pPr>
            <a:r>
              <a:rPr lang="en-US"/>
              <a:t>You will need to pack out the used ones when you’re done in the same manner you would pack out used toilet paper. </a:t>
            </a:r>
            <a:endParaRPr/>
          </a:p>
          <a:p>
            <a:pPr marL="342900" lvl="0" indent="-215900" algn="l" rtl="0">
              <a:spcBef>
                <a:spcPts val="400"/>
              </a:spcBef>
              <a:spcAft>
                <a:spcPts val="0"/>
              </a:spcAft>
              <a:buClr>
                <a:srgbClr val="595959"/>
              </a:buClr>
              <a:buSzPts val="2000"/>
              <a:buFont typeface="Arial"/>
              <a:buNone/>
            </a:pPr>
            <a:endParaRPr/>
          </a:p>
        </p:txBody>
      </p:sp>
      <p:pic>
        <p:nvPicPr>
          <p:cNvPr id="306" name="Google Shape;306;p40"/>
          <p:cNvPicPr preferRelativeResize="0"/>
          <p:nvPr/>
        </p:nvPicPr>
        <p:blipFill rotWithShape="1">
          <a:blip r:embed="rId3">
            <a:alphaModFix/>
          </a:blip>
          <a:srcRect/>
          <a:stretch/>
        </p:blipFill>
        <p:spPr>
          <a:xfrm>
            <a:off x="4932040" y="1374800"/>
            <a:ext cx="3899925" cy="29249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1"/>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Human Waste (How to poop and pee in the woods!)</a:t>
            </a:r>
            <a:endParaRPr/>
          </a:p>
        </p:txBody>
      </p:sp>
      <p:sp>
        <p:nvSpPr>
          <p:cNvPr id="312" name="Google Shape;312;p41"/>
          <p:cNvSpPr txBox="1">
            <a:spLocks noGrp="1"/>
          </p:cNvSpPr>
          <p:nvPr>
            <p:ph type="body" idx="1"/>
          </p:nvPr>
        </p:nvSpPr>
        <p:spPr>
          <a:xfrm>
            <a:off x="251520" y="1340768"/>
            <a:ext cx="5328592" cy="525658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Proper disposal of human waste is important to avoid pollution of water sources, avoid the negative implications of someone else finding it, minimize the possibility of spreading disease, and maximize the rate of decomposition.</a:t>
            </a:r>
            <a:endParaRPr/>
          </a:p>
          <a:p>
            <a:pPr marL="342900" lvl="0" indent="-342900" algn="l" rtl="0">
              <a:spcBef>
                <a:spcPts val="400"/>
              </a:spcBef>
              <a:spcAft>
                <a:spcPts val="0"/>
              </a:spcAft>
              <a:buClr>
                <a:srgbClr val="595959"/>
              </a:buClr>
              <a:buSzPts val="2000"/>
              <a:buFont typeface="Arial"/>
              <a:buChar char="•"/>
            </a:pPr>
            <a:r>
              <a:rPr lang="en-US"/>
              <a:t>If an outhouse or bathroom is available, use it. </a:t>
            </a:r>
            <a:endParaRPr/>
          </a:p>
          <a:p>
            <a:pPr marL="342900" lvl="0" indent="-342900" algn="l" rtl="0">
              <a:spcBef>
                <a:spcPts val="400"/>
              </a:spcBef>
              <a:spcAft>
                <a:spcPts val="0"/>
              </a:spcAft>
              <a:buClr>
                <a:srgbClr val="595959"/>
              </a:buClr>
              <a:buSzPts val="2000"/>
              <a:buFont typeface="Arial"/>
              <a:buChar char="•"/>
            </a:pPr>
            <a:r>
              <a:rPr lang="en-US"/>
              <a:t>In most backcountry locations, burying human feces in the correct manner is the most effective method to meet these criteria. </a:t>
            </a:r>
            <a:endParaRPr/>
          </a:p>
          <a:p>
            <a:pPr marL="342900" lvl="0" indent="-342900" algn="l" rtl="0">
              <a:spcBef>
                <a:spcPts val="400"/>
              </a:spcBef>
              <a:spcAft>
                <a:spcPts val="0"/>
              </a:spcAft>
              <a:buClr>
                <a:srgbClr val="595959"/>
              </a:buClr>
              <a:buSzPts val="2000"/>
              <a:buFont typeface="Arial"/>
              <a:buChar char="•"/>
            </a:pPr>
            <a:r>
              <a:rPr lang="en-US"/>
              <a:t>Solid human waste must be packed out from some places, such as river canyons or corridors. </a:t>
            </a:r>
            <a:endParaRPr/>
          </a:p>
          <a:p>
            <a:pPr marL="342900" lvl="0" indent="-342900" algn="l" rtl="0">
              <a:spcBef>
                <a:spcPts val="400"/>
              </a:spcBef>
              <a:spcAft>
                <a:spcPts val="0"/>
              </a:spcAft>
              <a:buClr>
                <a:srgbClr val="595959"/>
              </a:buClr>
              <a:buSzPts val="2000"/>
              <a:buFont typeface="Arial"/>
              <a:buChar char="•"/>
            </a:pPr>
            <a:r>
              <a:rPr lang="en-US"/>
              <a:t>Land management agencies can advise you of specific rules for the area you plan to visit.</a:t>
            </a:r>
            <a:endParaRPr/>
          </a:p>
        </p:txBody>
      </p:sp>
      <p:pic>
        <p:nvPicPr>
          <p:cNvPr id="313" name="Google Shape;313;p41"/>
          <p:cNvPicPr preferRelativeResize="0"/>
          <p:nvPr/>
        </p:nvPicPr>
        <p:blipFill rotWithShape="1">
          <a:blip r:embed="rId3">
            <a:alphaModFix/>
          </a:blip>
          <a:srcRect l="17304" r="17304"/>
          <a:stretch/>
        </p:blipFill>
        <p:spPr>
          <a:xfrm>
            <a:off x="5724128" y="1412776"/>
            <a:ext cx="2952328" cy="3009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Pee in the Woods</a:t>
            </a:r>
            <a:endParaRPr/>
          </a:p>
        </p:txBody>
      </p:sp>
      <p:sp>
        <p:nvSpPr>
          <p:cNvPr id="319" name="Google Shape;319;p42"/>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Choose a place that’s well away from your trail or campsite. A group may choose to designate more than one location. </a:t>
            </a:r>
            <a:endParaRPr/>
          </a:p>
          <a:p>
            <a:pPr marL="342900" lvl="0" indent="-342900" algn="l" rtl="0">
              <a:spcBef>
                <a:spcPts val="400"/>
              </a:spcBef>
              <a:spcAft>
                <a:spcPts val="0"/>
              </a:spcAft>
              <a:buClr>
                <a:srgbClr val="595959"/>
              </a:buClr>
              <a:buSzPts val="2000"/>
              <a:buFont typeface="Arial"/>
              <a:buChar char="•"/>
            </a:pPr>
            <a:r>
              <a:rPr lang="en-US"/>
              <a:t>When choosing your specific spot, keep the following in mind depending on where you are:</a:t>
            </a:r>
            <a:endParaRPr/>
          </a:p>
          <a:p>
            <a:pPr marL="800100" lvl="1" indent="-342900" algn="l" rtl="0">
              <a:spcBef>
                <a:spcPts val="320"/>
              </a:spcBef>
              <a:spcAft>
                <a:spcPts val="0"/>
              </a:spcAft>
              <a:buClr>
                <a:srgbClr val="595959"/>
              </a:buClr>
              <a:buSzPts val="1600"/>
              <a:buChar char="–"/>
            </a:pPr>
            <a:r>
              <a:rPr lang="en-US" b="1"/>
              <a:t>Small bodies of water:</a:t>
            </a:r>
            <a:r>
              <a:rPr lang="en-US"/>
              <a:t> Never go directly into a small pond, stream or lake. Always move 200 feet (about 70 steps) away from a water source.</a:t>
            </a:r>
            <a:endParaRPr/>
          </a:p>
          <a:p>
            <a:pPr marL="800100" lvl="1" indent="-342900" algn="l" rtl="0">
              <a:spcBef>
                <a:spcPts val="320"/>
              </a:spcBef>
              <a:spcAft>
                <a:spcPts val="0"/>
              </a:spcAft>
              <a:buClr>
                <a:srgbClr val="595959"/>
              </a:buClr>
              <a:buSzPts val="1600"/>
              <a:buChar char="–"/>
            </a:pPr>
            <a:r>
              <a:rPr lang="en-US" b="1"/>
              <a:t>Large bodies of water:</a:t>
            </a:r>
            <a:r>
              <a:rPr lang="en-US"/>
              <a:t> If you’re in a rafting group camping along a very large river, Leave No Trace recommends peeing directly in the water; the river volume will dilute it, and the camping area avoids getting over-saturated.</a:t>
            </a:r>
            <a:endParaRPr/>
          </a:p>
          <a:p>
            <a:pPr marL="800100" lvl="1" indent="-342900" algn="l" rtl="0">
              <a:spcBef>
                <a:spcPts val="320"/>
              </a:spcBef>
              <a:spcAft>
                <a:spcPts val="0"/>
              </a:spcAft>
              <a:buClr>
                <a:srgbClr val="595959"/>
              </a:buClr>
              <a:buSzPts val="1600"/>
              <a:buChar char="–"/>
            </a:pPr>
            <a:r>
              <a:rPr lang="en-US" b="1"/>
              <a:t>Alpine areas:</a:t>
            </a:r>
            <a:r>
              <a:rPr lang="en-US"/>
              <a:t> Up high in mountain goat territory, peeing on a rock surface is recommended. Goats and other animals are attracted to the salts in urine, and may dig up fragile vegetation to get the salt.</a:t>
            </a:r>
            <a:endParaRPr/>
          </a:p>
          <a:p>
            <a:pPr marL="0" lvl="0" indent="0" algn="l" rtl="0">
              <a:spcBef>
                <a:spcPts val="400"/>
              </a:spcBef>
              <a:spcAft>
                <a:spcPts val="0"/>
              </a:spcAft>
              <a:buClr>
                <a:srgbClr val="595959"/>
              </a:buClr>
              <a:buSzPts val="20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Poop in the Woods</a:t>
            </a:r>
            <a:endParaRPr/>
          </a:p>
        </p:txBody>
      </p:sp>
      <p:sp>
        <p:nvSpPr>
          <p:cNvPr id="325" name="Google Shape;325;p43"/>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Before you head to your outdoor rest stop, make sure you have the supplies you need with you and know the proper techniques to follow. </a:t>
            </a:r>
            <a:endParaRPr/>
          </a:p>
          <a:p>
            <a:pPr marL="342900" lvl="0" indent="-342900" algn="l" rtl="0">
              <a:spcBef>
                <a:spcPts val="400"/>
              </a:spcBef>
              <a:spcAft>
                <a:spcPts val="0"/>
              </a:spcAft>
              <a:buClr>
                <a:srgbClr val="595959"/>
              </a:buClr>
              <a:buSzPts val="2000"/>
              <a:buFont typeface="Arial"/>
              <a:buChar char="•"/>
            </a:pPr>
            <a:r>
              <a:rPr lang="en-US" b="1"/>
              <a:t>Supplies:</a:t>
            </a:r>
            <a:r>
              <a:rPr lang="en-US"/>
              <a:t> In addition to the basics—toilet paper and hand sanitizer—you’ll want to bring along the following as needed: </a:t>
            </a:r>
            <a:endParaRPr/>
          </a:p>
          <a:p>
            <a:pPr marL="800100" lvl="1" indent="-342900" algn="l" rtl="0">
              <a:spcBef>
                <a:spcPts val="320"/>
              </a:spcBef>
              <a:spcAft>
                <a:spcPts val="0"/>
              </a:spcAft>
              <a:buClr>
                <a:srgbClr val="595959"/>
              </a:buClr>
              <a:buSzPts val="1600"/>
              <a:buChar char="–"/>
            </a:pPr>
            <a:r>
              <a:rPr lang="en-US" b="1"/>
              <a:t>Sealable plastic bag:</a:t>
            </a:r>
            <a:r>
              <a:rPr lang="en-US"/>
              <a:t> The preferred practice now is to pack out your used toilet paper (and even if it's not required, it's still the best practice for lowering your impact on the land). </a:t>
            </a:r>
            <a:endParaRPr/>
          </a:p>
          <a:p>
            <a:pPr marL="800100" lvl="1" indent="-342900" algn="l" rtl="0">
              <a:spcBef>
                <a:spcPts val="320"/>
              </a:spcBef>
              <a:spcAft>
                <a:spcPts val="0"/>
              </a:spcAft>
              <a:buClr>
                <a:srgbClr val="595959"/>
              </a:buClr>
              <a:buSzPts val="1600"/>
              <a:buChar char="–"/>
            </a:pPr>
            <a:r>
              <a:rPr lang="en-US" b="1"/>
              <a:t>Roll of dog poop bags: </a:t>
            </a:r>
            <a:r>
              <a:rPr lang="en-US"/>
              <a:t>The kind you use to clean up after your pet when on a walk.</a:t>
            </a:r>
            <a:endParaRPr/>
          </a:p>
          <a:p>
            <a:pPr marL="800100" lvl="1" indent="-342900" algn="l" rtl="0">
              <a:spcBef>
                <a:spcPts val="320"/>
              </a:spcBef>
              <a:spcAft>
                <a:spcPts val="0"/>
              </a:spcAft>
              <a:buClr>
                <a:srgbClr val="595959"/>
              </a:buClr>
              <a:buSzPts val="1600"/>
              <a:buChar char="–"/>
            </a:pPr>
            <a:r>
              <a:rPr lang="en-US" b="1"/>
              <a:t>Camp trowel</a:t>
            </a:r>
            <a:r>
              <a:rPr lang="en-US"/>
              <a:t>: Many are very lightweight and can be helpful for digging a cat hole.</a:t>
            </a:r>
            <a:endParaRPr/>
          </a:p>
          <a:p>
            <a:pPr marL="342900" lvl="0" indent="-215900" algn="l" rtl="0">
              <a:spcBef>
                <a:spcPts val="400"/>
              </a:spcBef>
              <a:spcAft>
                <a:spcPts val="0"/>
              </a:spcAft>
              <a:buClr>
                <a:srgbClr val="595959"/>
              </a:buClr>
              <a:buSzPts val="2000"/>
              <a:buFont typeface="Arial"/>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Poop in the Woods</a:t>
            </a:r>
            <a:endParaRPr/>
          </a:p>
        </p:txBody>
      </p:sp>
      <p:sp>
        <p:nvSpPr>
          <p:cNvPr id="331" name="Google Shape;331;p44"/>
          <p:cNvSpPr txBox="1">
            <a:spLocks noGrp="1"/>
          </p:cNvSpPr>
          <p:nvPr>
            <p:ph type="body" idx="1"/>
          </p:nvPr>
        </p:nvSpPr>
        <p:spPr>
          <a:xfrm>
            <a:off x="4499992" y="1340768"/>
            <a:ext cx="4392488" cy="51845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Find an appropriate spot:</a:t>
            </a:r>
            <a:endParaRPr/>
          </a:p>
          <a:p>
            <a:pPr marL="800100" lvl="1" indent="-342900" algn="l" rtl="0">
              <a:spcBef>
                <a:spcPts val="320"/>
              </a:spcBef>
              <a:spcAft>
                <a:spcPts val="0"/>
              </a:spcAft>
              <a:buClr>
                <a:srgbClr val="595959"/>
              </a:buClr>
              <a:buSzPts val="1600"/>
              <a:buChar char="–"/>
            </a:pPr>
            <a:r>
              <a:rPr lang="en-US"/>
              <a:t>Carry your supplies 200 feet (70 steps) from a trail, campsite or water source. Choose underbrush for privacy if you like, and notice your surroundings to make sure you can find your way back to your camp or trail.</a:t>
            </a:r>
            <a:endParaRPr/>
          </a:p>
          <a:p>
            <a:pPr marL="800100" lvl="1" indent="-342900" algn="l" rtl="0">
              <a:spcBef>
                <a:spcPts val="320"/>
              </a:spcBef>
              <a:spcAft>
                <a:spcPts val="0"/>
              </a:spcAft>
              <a:buClr>
                <a:srgbClr val="595959"/>
              </a:buClr>
              <a:buSzPts val="1600"/>
              <a:buChar char="–"/>
            </a:pPr>
            <a:r>
              <a:rPr lang="en-US"/>
              <a:t>If possible, find loose, rich soil and a sunny site. Both of these conditions help decompose waste more quickly. Use a trowel, stick, rock or boot heel to make a hole about 4 inches wide and 6 to 8 inches deep.</a:t>
            </a:r>
            <a:endParaRPr/>
          </a:p>
          <a:p>
            <a:pPr marL="800100" lvl="1" indent="-342900" algn="l" rtl="0">
              <a:spcBef>
                <a:spcPts val="320"/>
              </a:spcBef>
              <a:spcAft>
                <a:spcPts val="0"/>
              </a:spcAft>
              <a:buClr>
                <a:srgbClr val="595959"/>
              </a:buClr>
              <a:buSzPts val="1600"/>
              <a:buChar char="–"/>
            </a:pPr>
            <a:r>
              <a:rPr lang="en-US"/>
              <a:t>If the ground is too hard or rocky to dig, try lifting a rock and use that spot. Replace the rock when you’re done. Or carry your waste out in a bag.</a:t>
            </a:r>
            <a:endParaRPr/>
          </a:p>
          <a:p>
            <a:pPr marL="342900" lvl="0" indent="-215900" algn="l" rtl="0">
              <a:spcBef>
                <a:spcPts val="400"/>
              </a:spcBef>
              <a:spcAft>
                <a:spcPts val="0"/>
              </a:spcAft>
              <a:buClr>
                <a:srgbClr val="595959"/>
              </a:buClr>
              <a:buSzPts val="2000"/>
              <a:buFont typeface="Arial"/>
              <a:buNone/>
            </a:pPr>
            <a:endParaRPr/>
          </a:p>
        </p:txBody>
      </p:sp>
      <p:pic>
        <p:nvPicPr>
          <p:cNvPr id="332" name="Google Shape;332;p44"/>
          <p:cNvPicPr preferRelativeResize="0"/>
          <p:nvPr/>
        </p:nvPicPr>
        <p:blipFill rotWithShape="1">
          <a:blip r:embed="rId3">
            <a:alphaModFix/>
          </a:blip>
          <a:srcRect/>
          <a:stretch/>
        </p:blipFill>
        <p:spPr>
          <a:xfrm>
            <a:off x="221267" y="1412776"/>
            <a:ext cx="4276066" cy="37894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Poop in the Woods</a:t>
            </a:r>
            <a:endParaRPr/>
          </a:p>
        </p:txBody>
      </p:sp>
      <p:sp>
        <p:nvSpPr>
          <p:cNvPr id="338" name="Google Shape;338;p45"/>
          <p:cNvSpPr txBox="1">
            <a:spLocks noGrp="1"/>
          </p:cNvSpPr>
          <p:nvPr>
            <p:ph type="body" idx="1"/>
          </p:nvPr>
        </p:nvSpPr>
        <p:spPr>
          <a:xfrm>
            <a:off x="251520" y="3501008"/>
            <a:ext cx="8424936" cy="288032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Managing toilet paper:</a:t>
            </a:r>
            <a:endParaRPr/>
          </a:p>
          <a:p>
            <a:pPr marL="800100" lvl="1" indent="-342900" algn="l" rtl="0">
              <a:spcBef>
                <a:spcPts val="320"/>
              </a:spcBef>
              <a:spcAft>
                <a:spcPts val="0"/>
              </a:spcAft>
              <a:buClr>
                <a:srgbClr val="595959"/>
              </a:buClr>
              <a:buSzPts val="1600"/>
              <a:buChar char="–"/>
            </a:pPr>
            <a:r>
              <a:rPr lang="en-US"/>
              <a:t>Use toilet paper sparingly and use only plain, white, nonperfumed brands. </a:t>
            </a:r>
            <a:endParaRPr/>
          </a:p>
          <a:p>
            <a:pPr marL="800100" lvl="1" indent="-342900" algn="l" rtl="0">
              <a:spcBef>
                <a:spcPts val="320"/>
              </a:spcBef>
              <a:spcAft>
                <a:spcPts val="0"/>
              </a:spcAft>
              <a:buClr>
                <a:srgbClr val="595959"/>
              </a:buClr>
              <a:buSzPts val="1600"/>
              <a:buChar char="–"/>
            </a:pPr>
            <a:r>
              <a:rPr lang="en-US"/>
              <a:t>Place used TP in a dog poop bag, squeeze the air out and tie it closed, and then put the wag bag in a Ziploc bag to pack out. (Places where burying your TP is allowed are becoming scarce—only do it if your cathole is sufficiently deep and you're absolutely certain land managers say that it's acceptable practice.)</a:t>
            </a:r>
            <a:endParaRPr/>
          </a:p>
          <a:p>
            <a:pPr marL="800100" lvl="1" indent="-342900" algn="l" rtl="0">
              <a:spcBef>
                <a:spcPts val="320"/>
              </a:spcBef>
              <a:spcAft>
                <a:spcPts val="0"/>
              </a:spcAft>
              <a:buClr>
                <a:srgbClr val="595959"/>
              </a:buClr>
              <a:buSzPts val="1600"/>
              <a:buChar char="–"/>
            </a:pPr>
            <a:r>
              <a:rPr lang="en-US"/>
              <a:t>Never burn used toilet paper as used toilet paper does not burn well (I wonder why?) and you increase the danger of starting a wildfire. </a:t>
            </a:r>
            <a:endParaRPr/>
          </a:p>
          <a:p>
            <a:pPr marL="800100" lvl="1" indent="-342900" algn="l" rtl="0">
              <a:spcBef>
                <a:spcPts val="320"/>
              </a:spcBef>
              <a:spcAft>
                <a:spcPts val="0"/>
              </a:spcAft>
              <a:buClr>
                <a:srgbClr val="595959"/>
              </a:buClr>
              <a:buSzPts val="1600"/>
              <a:buChar char="–"/>
            </a:pPr>
            <a:r>
              <a:rPr lang="en-US"/>
              <a:t>Pre-moistened wipes can be nice to use on occasion, but don’t drop them in the hole; they need to be packed out in your waste bag (as do menstrual supplies).</a:t>
            </a:r>
            <a:endParaRPr/>
          </a:p>
          <a:p>
            <a:pPr marL="342900" lvl="0" indent="-215900" algn="l" rtl="0">
              <a:spcBef>
                <a:spcPts val="400"/>
              </a:spcBef>
              <a:spcAft>
                <a:spcPts val="0"/>
              </a:spcAft>
              <a:buClr>
                <a:srgbClr val="595959"/>
              </a:buClr>
              <a:buSzPts val="2000"/>
              <a:buFont typeface="Arial"/>
              <a:buNone/>
            </a:pPr>
            <a:endParaRPr/>
          </a:p>
        </p:txBody>
      </p:sp>
      <p:grpSp>
        <p:nvGrpSpPr>
          <p:cNvPr id="339" name="Google Shape;339;p45"/>
          <p:cNvGrpSpPr/>
          <p:nvPr/>
        </p:nvGrpSpPr>
        <p:grpSpPr>
          <a:xfrm>
            <a:off x="1668984" y="1072812"/>
            <a:ext cx="5567312" cy="2503855"/>
            <a:chOff x="1668984" y="1072812"/>
            <a:chExt cx="5567312" cy="2503855"/>
          </a:xfrm>
        </p:grpSpPr>
        <p:pic>
          <p:nvPicPr>
            <p:cNvPr id="340" name="Google Shape;340;p45"/>
            <p:cNvPicPr preferRelativeResize="0"/>
            <p:nvPr/>
          </p:nvPicPr>
          <p:blipFill rotWithShape="1">
            <a:blip r:embed="rId3">
              <a:alphaModFix/>
            </a:blip>
            <a:srcRect b="8759"/>
            <a:stretch/>
          </p:blipFill>
          <p:spPr>
            <a:xfrm>
              <a:off x="1691680" y="1072812"/>
              <a:ext cx="5544616" cy="1872208"/>
            </a:xfrm>
            <a:prstGeom prst="rect">
              <a:avLst/>
            </a:prstGeom>
            <a:noFill/>
            <a:ln>
              <a:noFill/>
            </a:ln>
          </p:spPr>
        </p:pic>
        <p:sp>
          <p:nvSpPr>
            <p:cNvPr id="341" name="Google Shape;341;p45"/>
            <p:cNvSpPr/>
            <p:nvPr/>
          </p:nvSpPr>
          <p:spPr>
            <a:xfrm>
              <a:off x="1668984" y="2915652"/>
              <a:ext cx="197823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595959"/>
                  </a:solidFill>
                  <a:latin typeface="Calibri"/>
                  <a:ea typeface="Calibri"/>
                  <a:cs typeface="Calibri"/>
                  <a:sym typeface="Calibri"/>
                </a:rPr>
                <a:t>Pick up toilet paper</a:t>
              </a:r>
              <a:endParaRPr sz="1800">
                <a:solidFill>
                  <a:srgbClr val="595959"/>
                </a:solidFill>
                <a:latin typeface="Calibri"/>
                <a:ea typeface="Calibri"/>
                <a:cs typeface="Calibri"/>
                <a:sym typeface="Calibri"/>
              </a:endParaRPr>
            </a:p>
          </p:txBody>
        </p:sp>
        <p:sp>
          <p:nvSpPr>
            <p:cNvPr id="342" name="Google Shape;342;p45"/>
            <p:cNvSpPr/>
            <p:nvPr/>
          </p:nvSpPr>
          <p:spPr>
            <a:xfrm>
              <a:off x="3669915" y="2915652"/>
              <a:ext cx="205421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595959"/>
                  </a:solidFill>
                  <a:latin typeface="Calibri"/>
                  <a:ea typeface="Calibri"/>
                  <a:cs typeface="Calibri"/>
                  <a:sym typeface="Calibri"/>
                </a:rPr>
                <a:t>Flip bag inside out around toilet paper</a:t>
              </a:r>
              <a:endParaRPr sz="1800">
                <a:solidFill>
                  <a:srgbClr val="595959"/>
                </a:solidFill>
                <a:latin typeface="Calibri"/>
                <a:ea typeface="Calibri"/>
                <a:cs typeface="Calibri"/>
                <a:sym typeface="Calibri"/>
              </a:endParaRPr>
            </a:p>
          </p:txBody>
        </p:sp>
        <p:sp>
          <p:nvSpPr>
            <p:cNvPr id="343" name="Google Shape;343;p45"/>
            <p:cNvSpPr/>
            <p:nvPr/>
          </p:nvSpPr>
          <p:spPr>
            <a:xfrm>
              <a:off x="5716903" y="2930336"/>
              <a:ext cx="144738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595959"/>
                  </a:solidFill>
                  <a:latin typeface="Calibri"/>
                  <a:ea typeface="Calibri"/>
                  <a:cs typeface="Calibri"/>
                  <a:sym typeface="Calibri"/>
                </a:rPr>
                <a:t>Toilet paper in bag</a:t>
              </a:r>
              <a:endParaRPr sz="1800">
                <a:solidFill>
                  <a:srgbClr val="595959"/>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Poop in the Woods (with Paper Towels)</a:t>
            </a:r>
            <a:endParaRPr/>
          </a:p>
        </p:txBody>
      </p:sp>
      <p:sp>
        <p:nvSpPr>
          <p:cNvPr id="349" name="Google Shape;349;p46"/>
          <p:cNvSpPr txBox="1">
            <a:spLocks noGrp="1"/>
          </p:cNvSpPr>
          <p:nvPr>
            <p:ph type="body" idx="1"/>
          </p:nvPr>
        </p:nvSpPr>
        <p:spPr>
          <a:xfrm>
            <a:off x="251520" y="1340768"/>
            <a:ext cx="5252498" cy="261761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rgbClr val="595959"/>
              </a:buClr>
              <a:buSzPct val="100000"/>
              <a:buFont typeface="Arial"/>
              <a:buChar char="•"/>
            </a:pPr>
            <a:r>
              <a:rPr lang="en-US"/>
              <a:t>The best toilet paper for backpacking may actually be paper towels. </a:t>
            </a:r>
            <a:endParaRPr/>
          </a:p>
          <a:p>
            <a:pPr marL="342900" lvl="0" indent="-342900" algn="l" rtl="0">
              <a:spcBef>
                <a:spcPts val="370"/>
              </a:spcBef>
              <a:spcAft>
                <a:spcPts val="0"/>
              </a:spcAft>
              <a:buClr>
                <a:srgbClr val="595959"/>
              </a:buClr>
              <a:buSzPct val="100000"/>
              <a:buFont typeface="Arial"/>
              <a:buChar char="•"/>
            </a:pPr>
            <a:r>
              <a:rPr lang="en-US"/>
              <a:t>Regular toilet paper just doesn't stand up to the humidity and shreds too easily leaving Klingons (not the Star Trek variety). </a:t>
            </a:r>
            <a:endParaRPr/>
          </a:p>
          <a:p>
            <a:pPr marL="342900" lvl="0" indent="-342900" algn="l" rtl="0">
              <a:spcBef>
                <a:spcPts val="370"/>
              </a:spcBef>
              <a:spcAft>
                <a:spcPts val="0"/>
              </a:spcAft>
              <a:buClr>
                <a:srgbClr val="595959"/>
              </a:buClr>
              <a:buSzPct val="100000"/>
              <a:buFont typeface="Arial"/>
              <a:buChar char="•"/>
            </a:pPr>
            <a:r>
              <a:rPr lang="en-US"/>
              <a:t>Brawny paper towels are great to use because they now come in quarter sheets. </a:t>
            </a:r>
            <a:endParaRPr/>
          </a:p>
          <a:p>
            <a:pPr marL="342900" lvl="0" indent="-342900" algn="l" rtl="0">
              <a:spcBef>
                <a:spcPts val="370"/>
              </a:spcBef>
              <a:spcAft>
                <a:spcPts val="0"/>
              </a:spcAft>
              <a:buClr>
                <a:srgbClr val="595959"/>
              </a:buClr>
              <a:buSzPct val="100000"/>
              <a:buFont typeface="Arial"/>
              <a:buChar char="•"/>
            </a:pPr>
            <a:r>
              <a:rPr lang="en-US"/>
              <a:t>If using other brands, at least find one that comes in half sheets and follow the procedure below:</a:t>
            </a:r>
            <a:endParaRPr/>
          </a:p>
        </p:txBody>
      </p:sp>
      <p:pic>
        <p:nvPicPr>
          <p:cNvPr id="350" name="Google Shape;350;p46"/>
          <p:cNvPicPr preferRelativeResize="0"/>
          <p:nvPr/>
        </p:nvPicPr>
        <p:blipFill rotWithShape="1">
          <a:blip r:embed="rId3">
            <a:alphaModFix/>
          </a:blip>
          <a:srcRect/>
          <a:stretch/>
        </p:blipFill>
        <p:spPr>
          <a:xfrm>
            <a:off x="5504018" y="1268761"/>
            <a:ext cx="3567019" cy="2376264"/>
          </a:xfrm>
          <a:prstGeom prst="rect">
            <a:avLst/>
          </a:prstGeom>
          <a:noFill/>
          <a:ln>
            <a:noFill/>
          </a:ln>
        </p:spPr>
      </p:pic>
      <p:sp>
        <p:nvSpPr>
          <p:cNvPr id="351" name="Google Shape;351;p46"/>
          <p:cNvSpPr txBox="1"/>
          <p:nvPr/>
        </p:nvSpPr>
        <p:spPr>
          <a:xfrm>
            <a:off x="238365" y="3861048"/>
            <a:ext cx="8640960" cy="2566963"/>
          </a:xfrm>
          <a:prstGeom prst="rect">
            <a:avLst/>
          </a:prstGeom>
          <a:noFill/>
          <a:ln>
            <a:noFill/>
          </a:ln>
        </p:spPr>
        <p:txBody>
          <a:bodyPr spcFirstLastPara="1" wrap="square" lIns="91425" tIns="45700" rIns="91425" bIns="45700" anchor="t" anchorCtr="0">
            <a:normAutofit fontScale="92500"/>
          </a:bodyPr>
          <a:lstStyle/>
          <a:p>
            <a:pPr marL="800100" marR="0" lvl="1" indent="-342900" algn="l" rtl="0">
              <a:spcBef>
                <a:spcPts val="0"/>
              </a:spcBef>
              <a:spcAft>
                <a:spcPts val="0"/>
              </a:spcAft>
              <a:buClr>
                <a:srgbClr val="595959"/>
              </a:buClr>
              <a:buSzPct val="100000"/>
              <a:buFont typeface="Calibri"/>
              <a:buChar char="–"/>
            </a:pPr>
            <a:r>
              <a:rPr lang="en-US" sz="1600" b="0" i="0" u="none" strike="noStrike" cap="none">
                <a:solidFill>
                  <a:srgbClr val="595959"/>
                </a:solidFill>
                <a:latin typeface="Calibri"/>
                <a:ea typeface="Calibri"/>
                <a:cs typeface="Calibri"/>
                <a:sym typeface="Calibri"/>
              </a:rPr>
              <a:t>In packing toiletries for a trip, tear off five half sheets for each day. </a:t>
            </a:r>
            <a:endParaRPr/>
          </a:p>
          <a:p>
            <a:pPr marL="800100" marR="0" lvl="1" indent="-342900" algn="l" rtl="0">
              <a:spcBef>
                <a:spcPts val="296"/>
              </a:spcBef>
              <a:spcAft>
                <a:spcPts val="0"/>
              </a:spcAft>
              <a:buClr>
                <a:srgbClr val="595959"/>
              </a:buClr>
              <a:buSzPct val="100000"/>
              <a:buFont typeface="Calibri"/>
              <a:buChar char="–"/>
            </a:pPr>
            <a:r>
              <a:rPr lang="en-US" sz="1600" b="0" i="0" u="none" strike="noStrike" cap="none">
                <a:solidFill>
                  <a:srgbClr val="595959"/>
                </a:solidFill>
                <a:latin typeface="Calibri"/>
                <a:ea typeface="Calibri"/>
                <a:cs typeface="Calibri"/>
                <a:sym typeface="Calibri"/>
              </a:rPr>
              <a:t>Cut each half sheet in half again, producing ten quarter sheets for each day. </a:t>
            </a:r>
            <a:endParaRPr/>
          </a:p>
          <a:p>
            <a:pPr marL="800100" marR="0" lvl="1" indent="-342900" algn="l" rtl="0">
              <a:spcBef>
                <a:spcPts val="296"/>
              </a:spcBef>
              <a:spcAft>
                <a:spcPts val="0"/>
              </a:spcAft>
              <a:buClr>
                <a:srgbClr val="595959"/>
              </a:buClr>
              <a:buSzPct val="100000"/>
              <a:buFont typeface="Calibri"/>
              <a:buChar char="–"/>
            </a:pPr>
            <a:r>
              <a:rPr lang="en-US" sz="1600" b="0" i="0" u="none" strike="noStrike" cap="none">
                <a:solidFill>
                  <a:srgbClr val="595959"/>
                </a:solidFill>
                <a:latin typeface="Calibri"/>
                <a:ea typeface="Calibri"/>
                <a:cs typeface="Calibri"/>
                <a:sym typeface="Calibri"/>
              </a:rPr>
              <a:t>Pack ten quarter sheets in a quart Ziploc bag along with dog poop bags (the bags people use to put pet feces in) and individually wrapped antibacterial moist wipes such as “Wet Ones” (unscented to avoid attracting bears). </a:t>
            </a:r>
            <a:endParaRPr/>
          </a:p>
          <a:p>
            <a:pPr marL="800100" marR="0" lvl="1" indent="-342900" algn="l" rtl="0">
              <a:spcBef>
                <a:spcPts val="296"/>
              </a:spcBef>
              <a:spcAft>
                <a:spcPts val="0"/>
              </a:spcAft>
              <a:buClr>
                <a:srgbClr val="595959"/>
              </a:buClr>
              <a:buSzPct val="100000"/>
              <a:buFont typeface="Calibri"/>
              <a:buChar char="–"/>
            </a:pPr>
            <a:r>
              <a:rPr lang="en-US" sz="1600" b="0" i="0" u="none" strike="noStrike" cap="none">
                <a:solidFill>
                  <a:srgbClr val="595959"/>
                </a:solidFill>
                <a:latin typeface="Calibri"/>
                <a:ea typeface="Calibri"/>
                <a:cs typeface="Calibri"/>
                <a:sym typeface="Calibri"/>
              </a:rPr>
              <a:t>Prepare a quart bag for each day to be spent in the backcountry along with one extra. </a:t>
            </a:r>
            <a:endParaRPr/>
          </a:p>
          <a:p>
            <a:pPr marL="800100" marR="0" lvl="1" indent="-342900" algn="l" rtl="0">
              <a:spcBef>
                <a:spcPts val="296"/>
              </a:spcBef>
              <a:spcAft>
                <a:spcPts val="0"/>
              </a:spcAft>
              <a:buClr>
                <a:srgbClr val="595959"/>
              </a:buClr>
              <a:buSzPct val="100000"/>
              <a:buFont typeface="Calibri"/>
              <a:buChar char="–"/>
            </a:pPr>
            <a:r>
              <a:rPr lang="en-US" sz="1600" b="0" i="0" u="none" strike="noStrike" cap="none">
                <a:solidFill>
                  <a:srgbClr val="595959"/>
                </a:solidFill>
                <a:latin typeface="Calibri"/>
                <a:ea typeface="Calibri"/>
                <a:cs typeface="Calibri"/>
                <a:sym typeface="Calibri"/>
              </a:rPr>
              <a:t>Place these prepared quart bags along with a gallon Ziploc bag inside of a second gallon Ziploc bag. </a:t>
            </a:r>
            <a:endParaRPr/>
          </a:p>
          <a:p>
            <a:pPr marL="800100" marR="0" lvl="1" indent="-342900" algn="l" rtl="0">
              <a:spcBef>
                <a:spcPts val="296"/>
              </a:spcBef>
              <a:spcAft>
                <a:spcPts val="0"/>
              </a:spcAft>
              <a:buClr>
                <a:srgbClr val="595959"/>
              </a:buClr>
              <a:buSzPct val="100000"/>
              <a:buFont typeface="Calibri"/>
              <a:buChar char="–"/>
            </a:pPr>
            <a:r>
              <a:rPr lang="en-US" sz="1600" b="0" i="0" u="none" strike="noStrike" cap="none">
                <a:solidFill>
                  <a:srgbClr val="595959"/>
                </a:solidFill>
                <a:latin typeface="Calibri"/>
                <a:ea typeface="Calibri"/>
                <a:cs typeface="Calibri"/>
                <a:sym typeface="Calibri"/>
              </a:rPr>
              <a:t>The extra gallon bag is to hold the wag bags containing the used toilet paper.</a:t>
            </a:r>
            <a:endParaRPr/>
          </a:p>
          <a:p>
            <a:pPr marL="800100" marR="0" lvl="1" indent="-342900" algn="l" rtl="0">
              <a:spcBef>
                <a:spcPts val="296"/>
              </a:spcBef>
              <a:spcAft>
                <a:spcPts val="0"/>
              </a:spcAft>
              <a:buClr>
                <a:srgbClr val="595959"/>
              </a:buClr>
              <a:buSzPct val="100000"/>
              <a:buFont typeface="Calibri"/>
              <a:buChar char="–"/>
            </a:pPr>
            <a:r>
              <a:rPr lang="en-US" sz="1600" b="0" i="0" u="none" strike="noStrike" cap="none">
                <a:solidFill>
                  <a:srgbClr val="595959"/>
                </a:solidFill>
                <a:latin typeface="Calibri"/>
                <a:ea typeface="Calibri"/>
                <a:cs typeface="Calibri"/>
                <a:sym typeface="Calibri"/>
              </a:rPr>
              <a:t>Don’t forget to include a small bottle of hand sanitizer. </a:t>
            </a:r>
            <a:endParaRPr/>
          </a:p>
          <a:p>
            <a:pPr marL="342900" marR="0" lvl="0" indent="-225425" algn="l" rtl="0">
              <a:spcBef>
                <a:spcPts val="370"/>
              </a:spcBef>
              <a:spcAft>
                <a:spcPts val="0"/>
              </a:spcAft>
              <a:buClr>
                <a:srgbClr val="595959"/>
              </a:buClr>
              <a:buSzPct val="100000"/>
              <a:buFont typeface="Arial"/>
              <a:buNone/>
            </a:pPr>
            <a:endParaRPr sz="2000" i="0">
              <a:solidFill>
                <a:srgbClr val="595959"/>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7"/>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Poop in the Woods (with Paper Towels)</a:t>
            </a:r>
            <a:endParaRPr/>
          </a:p>
        </p:txBody>
      </p:sp>
      <p:sp>
        <p:nvSpPr>
          <p:cNvPr id="357" name="Google Shape;357;p47"/>
          <p:cNvSpPr txBox="1">
            <a:spLocks noGrp="1"/>
          </p:cNvSpPr>
          <p:nvPr>
            <p:ph type="body" idx="1"/>
          </p:nvPr>
        </p:nvSpPr>
        <p:spPr>
          <a:xfrm>
            <a:off x="225872" y="1340768"/>
            <a:ext cx="5282232" cy="53157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When nature calls in the backcountry, dig a cathole in an appropriate site and make your fecal deposit in the hole. </a:t>
            </a:r>
            <a:endParaRPr/>
          </a:p>
          <a:p>
            <a:pPr marL="800100" lvl="1" indent="-342900" algn="l" rtl="0">
              <a:spcBef>
                <a:spcPts val="320"/>
              </a:spcBef>
              <a:spcAft>
                <a:spcPts val="0"/>
              </a:spcAft>
              <a:buClr>
                <a:srgbClr val="595959"/>
              </a:buClr>
              <a:buSzPts val="1600"/>
              <a:buChar char="–"/>
            </a:pPr>
            <a:r>
              <a:rPr lang="en-US"/>
              <a:t>Clean yourself with the contents of one of the quart Ziploc bags.  </a:t>
            </a:r>
            <a:endParaRPr/>
          </a:p>
          <a:p>
            <a:pPr marL="800100" lvl="1" indent="-342900" algn="l" rtl="0">
              <a:spcBef>
                <a:spcPts val="320"/>
              </a:spcBef>
              <a:spcAft>
                <a:spcPts val="0"/>
              </a:spcAft>
              <a:buClr>
                <a:srgbClr val="595959"/>
              </a:buClr>
              <a:buSzPts val="1600"/>
              <a:buChar char="–"/>
            </a:pPr>
            <a:r>
              <a:rPr lang="en-US"/>
              <a:t>Paper towels are biodegradable, but don't bury them in a cat hole or drop them in a composting privy. </a:t>
            </a:r>
            <a:endParaRPr/>
          </a:p>
          <a:p>
            <a:pPr marL="800100" lvl="1" indent="-342900" algn="l" rtl="0">
              <a:spcBef>
                <a:spcPts val="320"/>
              </a:spcBef>
              <a:spcAft>
                <a:spcPts val="0"/>
              </a:spcAft>
              <a:buClr>
                <a:srgbClr val="595959"/>
              </a:buClr>
              <a:buSzPts val="1600"/>
              <a:buChar char="–"/>
            </a:pPr>
            <a:r>
              <a:rPr lang="en-US"/>
              <a:t>Pack out the used towels and Wet Ones in a dog poop bag sealed inside of the quart Ziploc bag. </a:t>
            </a:r>
            <a:endParaRPr/>
          </a:p>
          <a:p>
            <a:pPr marL="800100" lvl="1" indent="-342900" algn="l" rtl="0">
              <a:spcBef>
                <a:spcPts val="320"/>
              </a:spcBef>
              <a:spcAft>
                <a:spcPts val="0"/>
              </a:spcAft>
              <a:buClr>
                <a:srgbClr val="595959"/>
              </a:buClr>
              <a:buSzPts val="1600"/>
              <a:buChar char="–"/>
            </a:pPr>
            <a:r>
              <a:rPr lang="en-US"/>
              <a:t>Place the quart bag in the separate gallon Ziploc bag (you should only need one for a seven-day trip). </a:t>
            </a:r>
            <a:endParaRPr/>
          </a:p>
          <a:p>
            <a:pPr marL="800100" lvl="1" indent="-342900" algn="l" rtl="0">
              <a:spcBef>
                <a:spcPts val="320"/>
              </a:spcBef>
              <a:spcAft>
                <a:spcPts val="0"/>
              </a:spcAft>
              <a:buClr>
                <a:srgbClr val="595959"/>
              </a:buClr>
              <a:buSzPts val="1600"/>
              <a:buChar char="–"/>
            </a:pPr>
            <a:r>
              <a:rPr lang="en-US"/>
              <a:t>Finally, cover and disguise the contents of the cathole and use the hand sanitizer to thoroughly clean your hands. </a:t>
            </a:r>
            <a:endParaRPr/>
          </a:p>
          <a:p>
            <a:pPr marL="342900" lvl="0" indent="-342900" algn="l" rtl="0">
              <a:spcBef>
                <a:spcPts val="400"/>
              </a:spcBef>
              <a:spcAft>
                <a:spcPts val="0"/>
              </a:spcAft>
              <a:buClr>
                <a:srgbClr val="595959"/>
              </a:buClr>
              <a:buSzPts val="2000"/>
              <a:buFont typeface="Arial"/>
              <a:buChar char="•"/>
            </a:pPr>
            <a:r>
              <a:rPr lang="en-US"/>
              <a:t>The most common cause of diarrhea in the backcountry is poor hand sanitation, not contaminated drinking water or what was ate.</a:t>
            </a:r>
            <a:endParaRPr/>
          </a:p>
          <a:p>
            <a:pPr marL="342900" lvl="0" indent="-215900" algn="l" rtl="0">
              <a:spcBef>
                <a:spcPts val="400"/>
              </a:spcBef>
              <a:spcAft>
                <a:spcPts val="0"/>
              </a:spcAft>
              <a:buClr>
                <a:srgbClr val="595959"/>
              </a:buClr>
              <a:buSzPts val="2000"/>
              <a:buFont typeface="Arial"/>
              <a:buNone/>
            </a:pPr>
            <a:endParaRPr/>
          </a:p>
        </p:txBody>
      </p:sp>
      <p:pic>
        <p:nvPicPr>
          <p:cNvPr id="358" name="Google Shape;358;p47"/>
          <p:cNvPicPr preferRelativeResize="0"/>
          <p:nvPr/>
        </p:nvPicPr>
        <p:blipFill rotWithShape="1">
          <a:blip r:embed="rId3">
            <a:alphaModFix/>
          </a:blip>
          <a:srcRect/>
          <a:stretch/>
        </p:blipFill>
        <p:spPr>
          <a:xfrm>
            <a:off x="5508104" y="1340768"/>
            <a:ext cx="3407060" cy="402080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Poop in the Woods</a:t>
            </a:r>
            <a:endParaRPr/>
          </a:p>
        </p:txBody>
      </p:sp>
      <p:sp>
        <p:nvSpPr>
          <p:cNvPr id="364" name="Google Shape;364;p48"/>
          <p:cNvSpPr txBox="1">
            <a:spLocks noGrp="1"/>
          </p:cNvSpPr>
          <p:nvPr>
            <p:ph type="body" idx="1"/>
          </p:nvPr>
        </p:nvSpPr>
        <p:spPr>
          <a:xfrm>
            <a:off x="2699792" y="1340768"/>
            <a:ext cx="6192688" cy="288032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The moist wipes serve two functions. </a:t>
            </a:r>
            <a:endParaRPr/>
          </a:p>
          <a:p>
            <a:pPr marL="800100" lvl="1" indent="-342900" algn="l" rtl="0">
              <a:spcBef>
                <a:spcPts val="320"/>
              </a:spcBef>
              <a:spcAft>
                <a:spcPts val="0"/>
              </a:spcAft>
              <a:buClr>
                <a:srgbClr val="595959"/>
              </a:buClr>
              <a:buSzPts val="1600"/>
              <a:buChar char="–"/>
            </a:pPr>
            <a:r>
              <a:rPr lang="en-US"/>
              <a:t>They contain aloe which can be soothing when necessary and they can help ensure that your butt crack is clean. </a:t>
            </a:r>
            <a:endParaRPr/>
          </a:p>
          <a:p>
            <a:pPr marL="342900" lvl="0" indent="-342900" algn="l" rtl="0">
              <a:spcBef>
                <a:spcPts val="400"/>
              </a:spcBef>
              <a:spcAft>
                <a:spcPts val="0"/>
              </a:spcAft>
              <a:buClr>
                <a:srgbClr val="595959"/>
              </a:buClr>
              <a:buSzPts val="2000"/>
              <a:buFont typeface="Arial"/>
              <a:buChar char="•"/>
            </a:pPr>
            <a:r>
              <a:rPr lang="en-US"/>
              <a:t>Monkey butt (diaper rash) can become very painful if you are hiking long distances over multiple days. </a:t>
            </a:r>
            <a:endParaRPr/>
          </a:p>
          <a:p>
            <a:pPr marL="342900" lvl="0" indent="-342900" algn="l" rtl="0">
              <a:spcBef>
                <a:spcPts val="400"/>
              </a:spcBef>
              <a:spcAft>
                <a:spcPts val="0"/>
              </a:spcAft>
              <a:buClr>
                <a:srgbClr val="595959"/>
              </a:buClr>
              <a:buSzPts val="2000"/>
              <a:buFont typeface="Arial"/>
              <a:buChar char="•"/>
            </a:pPr>
            <a:r>
              <a:rPr lang="en-US"/>
              <a:t>The best cure is prevention. </a:t>
            </a:r>
            <a:endParaRPr/>
          </a:p>
          <a:p>
            <a:pPr marL="342900" lvl="0" indent="-342900" algn="l" rtl="0">
              <a:spcBef>
                <a:spcPts val="400"/>
              </a:spcBef>
              <a:spcAft>
                <a:spcPts val="0"/>
              </a:spcAft>
              <a:buClr>
                <a:srgbClr val="595959"/>
              </a:buClr>
              <a:buSzPts val="2000"/>
              <a:buFont typeface="Arial"/>
              <a:buChar char="•"/>
            </a:pPr>
            <a:r>
              <a:rPr lang="en-US"/>
              <a:t>If that fails, break out the medicated Gold Bond and use liberally (if you are tough enough).</a:t>
            </a:r>
            <a:endParaRPr/>
          </a:p>
          <a:p>
            <a:pPr marL="342900" lvl="0" indent="-215900" algn="l" rtl="0">
              <a:spcBef>
                <a:spcPts val="400"/>
              </a:spcBef>
              <a:spcAft>
                <a:spcPts val="0"/>
              </a:spcAft>
              <a:buClr>
                <a:srgbClr val="595959"/>
              </a:buClr>
              <a:buSzPts val="2000"/>
              <a:buFont typeface="Arial"/>
              <a:buNone/>
            </a:pPr>
            <a:endParaRPr/>
          </a:p>
        </p:txBody>
      </p:sp>
      <p:pic>
        <p:nvPicPr>
          <p:cNvPr id="365" name="Google Shape;365;p48"/>
          <p:cNvPicPr preferRelativeResize="0"/>
          <p:nvPr/>
        </p:nvPicPr>
        <p:blipFill rotWithShape="1">
          <a:blip r:embed="rId3">
            <a:alphaModFix/>
          </a:blip>
          <a:srcRect l="29000" t="2751" r="28999" b="3799"/>
          <a:stretch/>
        </p:blipFill>
        <p:spPr>
          <a:xfrm>
            <a:off x="467544" y="1196752"/>
            <a:ext cx="1897118" cy="42210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Basics</a:t>
            </a:r>
            <a:endParaRPr/>
          </a:p>
        </p:txBody>
      </p:sp>
      <p:sp>
        <p:nvSpPr>
          <p:cNvPr id="102" name="Google Shape;102;p13"/>
          <p:cNvSpPr txBox="1">
            <a:spLocks noGrp="1"/>
          </p:cNvSpPr>
          <p:nvPr>
            <p:ph type="body" idx="1"/>
          </p:nvPr>
        </p:nvSpPr>
        <p:spPr>
          <a:xfrm>
            <a:off x="251520" y="1602243"/>
            <a:ext cx="4752528" cy="2664296"/>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Today’s natural water sources are nearly always home to such invisible characters like </a:t>
            </a:r>
            <a:r>
              <a:rPr lang="en-US" i="1"/>
              <a:t>Giardia lamblia</a:t>
            </a:r>
            <a:r>
              <a:rPr lang="en-US"/>
              <a:t>, </a:t>
            </a:r>
            <a:r>
              <a:rPr lang="en-US" i="1"/>
              <a:t>Cryptosporidium</a:t>
            </a:r>
            <a:r>
              <a:rPr lang="en-US"/>
              <a:t>, and other nasty “bugs”. </a:t>
            </a:r>
            <a:endParaRPr/>
          </a:p>
          <a:p>
            <a:pPr marL="342900" lvl="0" indent="-342900" algn="l" rtl="0">
              <a:spcBef>
                <a:spcPts val="400"/>
              </a:spcBef>
              <a:spcAft>
                <a:spcPts val="0"/>
              </a:spcAft>
              <a:buClr>
                <a:srgbClr val="595959"/>
              </a:buClr>
              <a:buSzPts val="2000"/>
              <a:buFont typeface="Arial"/>
              <a:buChar char="•"/>
            </a:pPr>
            <a:r>
              <a:rPr lang="en-US"/>
              <a:t>Generally, these protozoa and bacteria and viruses won’t kill you, but just make you wish you were dead before they run their course – run being the operative word here. </a:t>
            </a:r>
            <a:endParaRPr/>
          </a:p>
          <a:p>
            <a:pPr marL="342900" lvl="0" indent="-215900" algn="l" rtl="0">
              <a:spcBef>
                <a:spcPts val="400"/>
              </a:spcBef>
              <a:spcAft>
                <a:spcPts val="0"/>
              </a:spcAft>
              <a:buClr>
                <a:srgbClr val="595959"/>
              </a:buClr>
              <a:buSzPts val="2000"/>
              <a:buFont typeface="Arial"/>
              <a:buNone/>
            </a:pPr>
            <a:endParaRPr/>
          </a:p>
        </p:txBody>
      </p:sp>
      <p:pic>
        <p:nvPicPr>
          <p:cNvPr id="103" name="Google Shape;103;p13"/>
          <p:cNvPicPr preferRelativeResize="0"/>
          <p:nvPr/>
        </p:nvPicPr>
        <p:blipFill rotWithShape="1">
          <a:blip r:embed="rId3">
            <a:alphaModFix/>
          </a:blip>
          <a:srcRect b="5501"/>
          <a:stretch/>
        </p:blipFill>
        <p:spPr>
          <a:xfrm>
            <a:off x="5082480" y="1268760"/>
            <a:ext cx="3810000" cy="2880320"/>
          </a:xfrm>
          <a:prstGeom prst="rect">
            <a:avLst/>
          </a:prstGeom>
          <a:noFill/>
          <a:ln>
            <a:noFill/>
          </a:ln>
        </p:spPr>
      </p:pic>
      <p:sp>
        <p:nvSpPr>
          <p:cNvPr id="104" name="Google Shape;104;p13"/>
          <p:cNvSpPr txBox="1"/>
          <p:nvPr/>
        </p:nvSpPr>
        <p:spPr>
          <a:xfrm>
            <a:off x="251520" y="4232011"/>
            <a:ext cx="8640960" cy="2304256"/>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spcBef>
                <a:spcPts val="0"/>
              </a:spcBef>
              <a:spcAft>
                <a:spcPts val="0"/>
              </a:spcAft>
              <a:buClr>
                <a:srgbClr val="595959"/>
              </a:buClr>
              <a:buSzPts val="2000"/>
              <a:buFont typeface="Arial"/>
              <a:buChar char="•"/>
            </a:pPr>
            <a:r>
              <a:rPr lang="en-US" sz="2000" i="0">
                <a:solidFill>
                  <a:srgbClr val="595959"/>
                </a:solidFill>
                <a:latin typeface="Calibri"/>
                <a:ea typeface="Calibri"/>
                <a:cs typeface="Calibri"/>
                <a:sym typeface="Calibri"/>
              </a:rPr>
              <a:t>Where did these nasties come from? The worst come from mostly other people, or rather their feces to be more exact, but animal feces cause problems too. </a:t>
            </a:r>
            <a:endParaRPr/>
          </a:p>
          <a:p>
            <a:pPr marL="342900" marR="0" lvl="0" indent="-342900" algn="l" rtl="0">
              <a:spcBef>
                <a:spcPts val="400"/>
              </a:spcBef>
              <a:spcAft>
                <a:spcPts val="0"/>
              </a:spcAft>
              <a:buClr>
                <a:srgbClr val="595959"/>
              </a:buClr>
              <a:buSzPts val="2000"/>
              <a:buFont typeface="Arial"/>
              <a:buChar char="•"/>
            </a:pPr>
            <a:r>
              <a:rPr lang="en-US" sz="2000" i="0">
                <a:solidFill>
                  <a:srgbClr val="595959"/>
                </a:solidFill>
                <a:latin typeface="Calibri"/>
                <a:ea typeface="Calibri"/>
                <a:cs typeface="Calibri"/>
                <a:sym typeface="Calibri"/>
              </a:rPr>
              <a:t>Since you can’t tell if water is safe to drink just by looking at it, the best idea is to use something that will eliminate harmful or undesired pollutants. </a:t>
            </a:r>
            <a:endParaRPr/>
          </a:p>
          <a:p>
            <a:pPr marL="342900" marR="0" lvl="0" indent="-342900" algn="l" rtl="0">
              <a:spcBef>
                <a:spcPts val="400"/>
              </a:spcBef>
              <a:spcAft>
                <a:spcPts val="0"/>
              </a:spcAft>
              <a:buClr>
                <a:srgbClr val="595959"/>
              </a:buClr>
              <a:buSzPts val="2000"/>
              <a:buFont typeface="Arial"/>
              <a:buChar char="•"/>
            </a:pPr>
            <a:r>
              <a:rPr lang="en-US" sz="2000" i="0">
                <a:solidFill>
                  <a:srgbClr val="595959"/>
                </a:solidFill>
                <a:latin typeface="Calibri"/>
                <a:ea typeface="Calibri"/>
                <a:cs typeface="Calibri"/>
                <a:sym typeface="Calibri"/>
              </a:rPr>
              <a:t>You really don’t want to spend your backpacking trip battling diarrhea, nausea, cramping or worse, all because you drank untreated water.</a:t>
            </a:r>
            <a:endParaRPr/>
          </a:p>
          <a:p>
            <a:pPr marL="342900" marR="0" lvl="0" indent="-215900" algn="l" rtl="0">
              <a:spcBef>
                <a:spcPts val="400"/>
              </a:spcBef>
              <a:spcAft>
                <a:spcPts val="0"/>
              </a:spcAft>
              <a:buClr>
                <a:srgbClr val="595959"/>
              </a:buClr>
              <a:buSzPts val="2000"/>
              <a:buFont typeface="Arial"/>
              <a:buNone/>
            </a:pPr>
            <a:endParaRPr sz="2000" i="0">
              <a:solidFill>
                <a:srgbClr val="595959"/>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p:cNvSpPr txBox="1">
            <a:spLocks noGrp="1"/>
          </p:cNvSpPr>
          <p:nvPr>
            <p:ph type="ctrTitle"/>
          </p:nvPr>
        </p:nvSpPr>
        <p:spPr>
          <a:xfrm>
            <a:off x="4427984" y="548680"/>
            <a:ext cx="4716016" cy="2422476"/>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hlink"/>
              </a:buClr>
              <a:buSzPts val="7000"/>
              <a:buFont typeface="Gulimche"/>
              <a:buNone/>
            </a:pPr>
            <a:r>
              <a:rPr lang="en-US"/>
              <a:t>Questions?</a:t>
            </a:r>
            <a:endParaRPr/>
          </a:p>
        </p:txBody>
      </p:sp>
      <p:sp>
        <p:nvSpPr>
          <p:cNvPr id="371" name="Google Shape;371;p49"/>
          <p:cNvSpPr/>
          <p:nvPr/>
        </p:nvSpPr>
        <p:spPr>
          <a:xfrm>
            <a:off x="6228184" y="2967212"/>
            <a:ext cx="2664296"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Terry McKibben</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Troop 344/9344</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Pemberville, OH</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troop344leaders@gmail.com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Ways to Treat Water</a:t>
            </a:r>
            <a:endParaRPr/>
          </a:p>
        </p:txBody>
      </p:sp>
      <p:graphicFrame>
        <p:nvGraphicFramePr>
          <p:cNvPr id="110" name="Google Shape;110;p14"/>
          <p:cNvGraphicFramePr/>
          <p:nvPr/>
        </p:nvGraphicFramePr>
        <p:xfrm>
          <a:off x="251518" y="1324252"/>
          <a:ext cx="3000000" cy="3000000"/>
        </p:xfrm>
        <a:graphic>
          <a:graphicData uri="http://schemas.openxmlformats.org/drawingml/2006/table">
            <a:tbl>
              <a:tblPr>
                <a:noFill/>
                <a:tableStyleId>{1D816CFA-B6E0-4295-B071-451E1F61D7D6}</a:tableStyleId>
              </a:tblPr>
              <a:tblGrid>
                <a:gridCol w="1415325"/>
                <a:gridCol w="1096075"/>
                <a:gridCol w="1021600"/>
                <a:gridCol w="1021600"/>
                <a:gridCol w="1021600"/>
                <a:gridCol w="1021600"/>
                <a:gridCol w="1021600"/>
                <a:gridCol w="1021600"/>
              </a:tblGrid>
              <a:tr h="520575">
                <a:tc>
                  <a:txBody>
                    <a:bodyPr/>
                    <a:lstStyle/>
                    <a:p>
                      <a:pPr marL="0" marR="0" lvl="0" indent="0" algn="l" rtl="0">
                        <a:spcBef>
                          <a:spcPts val="0"/>
                        </a:spcBef>
                        <a:spcAft>
                          <a:spcPts val="0"/>
                        </a:spcAft>
                        <a:buNone/>
                      </a:pPr>
                      <a:r>
                        <a:rPr lang="en-US" sz="1400" b="1" u="none" strike="noStrike" cap="none">
                          <a:solidFill>
                            <a:schemeClr val="lt1"/>
                          </a:solidFill>
                        </a:rPr>
                        <a:t>Method</a:t>
                      </a:r>
                      <a:endParaRPr/>
                    </a:p>
                  </a:txBody>
                  <a:tcPr marL="31500" marR="31500" marT="31500" marB="31500" anchor="b">
                    <a:solidFill>
                      <a:srgbClr val="538CD5"/>
                    </a:solidFill>
                  </a:tcPr>
                </a:tc>
                <a:tc>
                  <a:txBody>
                    <a:bodyPr/>
                    <a:lstStyle/>
                    <a:p>
                      <a:pPr marL="0" marR="0" lvl="0" indent="0" algn="ctr" rtl="0">
                        <a:spcBef>
                          <a:spcPts val="0"/>
                        </a:spcBef>
                        <a:spcAft>
                          <a:spcPts val="0"/>
                        </a:spcAft>
                        <a:buNone/>
                      </a:pPr>
                      <a:r>
                        <a:rPr lang="en-US" sz="1400" b="1" u="none" strike="noStrike" cap="none">
                          <a:solidFill>
                            <a:schemeClr val="lt1"/>
                          </a:solidFill>
                        </a:rPr>
                        <a:t>All-around performance</a:t>
                      </a:r>
                      <a:endParaRPr/>
                    </a:p>
                  </a:txBody>
                  <a:tcPr marL="31500" marR="31500" marT="31500" marB="31500" anchor="b">
                    <a:solidFill>
                      <a:srgbClr val="538CD5"/>
                    </a:solidFill>
                  </a:tcPr>
                </a:tc>
                <a:tc>
                  <a:txBody>
                    <a:bodyPr/>
                    <a:lstStyle/>
                    <a:p>
                      <a:pPr marL="0" marR="0" lvl="0" indent="0" algn="ctr" rtl="0">
                        <a:spcBef>
                          <a:spcPts val="0"/>
                        </a:spcBef>
                        <a:spcAft>
                          <a:spcPts val="0"/>
                        </a:spcAft>
                        <a:buNone/>
                      </a:pPr>
                      <a:r>
                        <a:rPr lang="en-US" sz="1400" b="1" u="none" strike="noStrike" cap="none">
                          <a:solidFill>
                            <a:schemeClr val="lt1"/>
                          </a:solidFill>
                        </a:rPr>
                        <a:t>Large volume</a:t>
                      </a:r>
                      <a:endParaRPr/>
                    </a:p>
                  </a:txBody>
                  <a:tcPr marL="31500" marR="31500" marT="31500" marB="31500" anchor="b">
                    <a:solidFill>
                      <a:srgbClr val="538CD5"/>
                    </a:solidFill>
                  </a:tcPr>
                </a:tc>
                <a:tc>
                  <a:txBody>
                    <a:bodyPr/>
                    <a:lstStyle/>
                    <a:p>
                      <a:pPr marL="0" marR="0" lvl="0" indent="0" algn="ctr" rtl="0">
                        <a:spcBef>
                          <a:spcPts val="0"/>
                        </a:spcBef>
                        <a:spcAft>
                          <a:spcPts val="0"/>
                        </a:spcAft>
                        <a:buNone/>
                      </a:pPr>
                      <a:r>
                        <a:rPr lang="en-US" sz="1400" b="1" u="none" strike="noStrike" cap="none">
                          <a:solidFill>
                            <a:schemeClr val="lt1"/>
                          </a:solidFill>
                        </a:rPr>
                        <a:t>Low maintenance</a:t>
                      </a:r>
                      <a:endParaRPr/>
                    </a:p>
                  </a:txBody>
                  <a:tcPr marL="31500" marR="31500" marT="31500" marB="31500" anchor="b">
                    <a:solidFill>
                      <a:srgbClr val="538CD5"/>
                    </a:solidFill>
                  </a:tcPr>
                </a:tc>
                <a:tc>
                  <a:txBody>
                    <a:bodyPr/>
                    <a:lstStyle/>
                    <a:p>
                      <a:pPr marL="0" marR="0" lvl="0" indent="0" algn="ctr" rtl="0">
                        <a:spcBef>
                          <a:spcPts val="0"/>
                        </a:spcBef>
                        <a:spcAft>
                          <a:spcPts val="0"/>
                        </a:spcAft>
                        <a:buNone/>
                      </a:pPr>
                      <a:r>
                        <a:rPr lang="en-US" sz="1400" b="1" u="none" strike="noStrike" cap="none">
                          <a:solidFill>
                            <a:schemeClr val="lt1"/>
                          </a:solidFill>
                        </a:rPr>
                        <a:t>Ease of use</a:t>
                      </a:r>
                      <a:endParaRPr/>
                    </a:p>
                  </a:txBody>
                  <a:tcPr marL="31500" marR="31500" marT="31500" marB="31500" anchor="b">
                    <a:solidFill>
                      <a:srgbClr val="538CD5"/>
                    </a:solidFill>
                  </a:tcPr>
                </a:tc>
                <a:tc>
                  <a:txBody>
                    <a:bodyPr/>
                    <a:lstStyle/>
                    <a:p>
                      <a:pPr marL="0" marR="0" lvl="0" indent="0" algn="ctr" rtl="0">
                        <a:spcBef>
                          <a:spcPts val="0"/>
                        </a:spcBef>
                        <a:spcAft>
                          <a:spcPts val="0"/>
                        </a:spcAft>
                        <a:buNone/>
                      </a:pPr>
                      <a:r>
                        <a:rPr lang="en-US" sz="1400" b="1" u="none" strike="noStrike" cap="none">
                          <a:solidFill>
                            <a:schemeClr val="lt1"/>
                          </a:solidFill>
                        </a:rPr>
                        <a:t>Low weight</a:t>
                      </a:r>
                      <a:endParaRPr/>
                    </a:p>
                  </a:txBody>
                  <a:tcPr marL="31500" marR="31500" marT="31500" marB="31500" anchor="b">
                    <a:solidFill>
                      <a:srgbClr val="538CD5"/>
                    </a:solidFill>
                  </a:tcPr>
                </a:tc>
                <a:tc>
                  <a:txBody>
                    <a:bodyPr/>
                    <a:lstStyle/>
                    <a:p>
                      <a:pPr marL="0" marR="0" lvl="0" indent="0" algn="ctr" rtl="0">
                        <a:spcBef>
                          <a:spcPts val="0"/>
                        </a:spcBef>
                        <a:spcAft>
                          <a:spcPts val="0"/>
                        </a:spcAft>
                        <a:buNone/>
                      </a:pPr>
                      <a:r>
                        <a:rPr lang="en-US" sz="1400" b="1" u="none" strike="noStrike" cap="none">
                          <a:solidFill>
                            <a:schemeClr val="lt1"/>
                          </a:solidFill>
                        </a:rPr>
                        <a:t>Low cost</a:t>
                      </a:r>
                      <a:endParaRPr/>
                    </a:p>
                  </a:txBody>
                  <a:tcPr marL="31500" marR="31500" marT="31500" marB="31500" anchor="b">
                    <a:solidFill>
                      <a:srgbClr val="538CD5"/>
                    </a:solidFill>
                  </a:tcPr>
                </a:tc>
                <a:tc>
                  <a:txBody>
                    <a:bodyPr/>
                    <a:lstStyle/>
                    <a:p>
                      <a:pPr marL="0" marR="0" lvl="0" indent="0" algn="ctr" rtl="0">
                        <a:spcBef>
                          <a:spcPts val="0"/>
                        </a:spcBef>
                        <a:spcAft>
                          <a:spcPts val="0"/>
                        </a:spcAft>
                        <a:buNone/>
                      </a:pPr>
                      <a:r>
                        <a:rPr lang="en-US" sz="1400" b="1" u="none" strike="noStrike" cap="none">
                          <a:solidFill>
                            <a:schemeClr val="lt1"/>
                          </a:solidFill>
                        </a:rPr>
                        <a:t>Speed</a:t>
                      </a:r>
                      <a:endParaRPr/>
                    </a:p>
                  </a:txBody>
                  <a:tcPr marL="31500" marR="31500" marT="31500" marB="31500" anchor="b">
                    <a:solidFill>
                      <a:srgbClr val="538CD5"/>
                    </a:solidFill>
                  </a:tcPr>
                </a:tc>
              </a:tr>
              <a:tr h="567075">
                <a:tc>
                  <a:txBody>
                    <a:bodyPr/>
                    <a:lstStyle/>
                    <a:p>
                      <a:pPr marL="0" marR="0" lvl="0" indent="0" algn="l" rtl="0">
                        <a:spcBef>
                          <a:spcPts val="0"/>
                        </a:spcBef>
                        <a:spcAft>
                          <a:spcPts val="0"/>
                        </a:spcAft>
                        <a:buNone/>
                      </a:pPr>
                      <a:r>
                        <a:rPr lang="en-US" sz="1400" b="1" u="none" strike="noStrike" cap="none">
                          <a:solidFill>
                            <a:schemeClr val="lt1"/>
                          </a:solidFill>
                        </a:rPr>
                        <a:t>Pump filters and purifiers</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r>
              <a:tr h="567075">
                <a:tc>
                  <a:txBody>
                    <a:bodyPr/>
                    <a:lstStyle/>
                    <a:p>
                      <a:pPr marL="0" marR="0" lvl="0" indent="0" algn="l" rtl="0">
                        <a:spcBef>
                          <a:spcPts val="0"/>
                        </a:spcBef>
                        <a:spcAft>
                          <a:spcPts val="0"/>
                        </a:spcAft>
                        <a:buNone/>
                      </a:pPr>
                      <a:r>
                        <a:rPr lang="en-US" sz="1400" b="1" u="none" strike="noStrike" cap="none">
                          <a:solidFill>
                            <a:schemeClr val="lt1"/>
                          </a:solidFill>
                        </a:rPr>
                        <a:t>Gravity filters and purifiers</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r>
              <a:tr h="567075">
                <a:tc>
                  <a:txBody>
                    <a:bodyPr/>
                    <a:lstStyle/>
                    <a:p>
                      <a:pPr marL="0" marR="0" lvl="0" indent="0" algn="l" rtl="0">
                        <a:spcBef>
                          <a:spcPts val="0"/>
                        </a:spcBef>
                        <a:spcAft>
                          <a:spcPts val="0"/>
                        </a:spcAft>
                        <a:buNone/>
                      </a:pPr>
                      <a:r>
                        <a:rPr lang="en-US" sz="1400" b="1" u="none" strike="noStrike" cap="none">
                          <a:solidFill>
                            <a:schemeClr val="lt1"/>
                          </a:solidFill>
                        </a:rPr>
                        <a:t>Ultraviolet (UV) purifiers</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x</a:t>
                      </a:r>
                      <a:endParaRPr/>
                    </a:p>
                  </a:txBody>
                  <a:tcPr marL="31500" marR="31500" marT="31500" marB="31500" anchor="ctr"/>
                </a:tc>
              </a:tr>
              <a:tr h="567075">
                <a:tc>
                  <a:txBody>
                    <a:bodyPr/>
                    <a:lstStyle/>
                    <a:p>
                      <a:pPr marL="0" marR="0" lvl="0" indent="0" algn="l" rtl="0">
                        <a:spcBef>
                          <a:spcPts val="0"/>
                        </a:spcBef>
                        <a:spcAft>
                          <a:spcPts val="0"/>
                        </a:spcAft>
                        <a:buNone/>
                      </a:pPr>
                      <a:r>
                        <a:rPr lang="en-US" sz="1400" b="1" u="none" strike="noStrike" cap="none">
                          <a:solidFill>
                            <a:schemeClr val="lt1"/>
                          </a:solidFill>
                        </a:rPr>
                        <a:t>Bottle filters and purifiers</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x</a:t>
                      </a:r>
                      <a:endParaRPr/>
                    </a:p>
                  </a:txBody>
                  <a:tcPr marL="31500" marR="31500" marT="31500" marB="31500" anchor="ctr">
                    <a:solidFill>
                      <a:srgbClr val="C5D8F1"/>
                    </a:solidFill>
                  </a:tcPr>
                </a:tc>
              </a:tr>
              <a:tr h="567075">
                <a:tc>
                  <a:txBody>
                    <a:bodyPr/>
                    <a:lstStyle/>
                    <a:p>
                      <a:pPr marL="0" marR="0" lvl="0" indent="0" algn="l" rtl="0">
                        <a:spcBef>
                          <a:spcPts val="0"/>
                        </a:spcBef>
                        <a:spcAft>
                          <a:spcPts val="0"/>
                        </a:spcAft>
                        <a:buNone/>
                      </a:pPr>
                      <a:r>
                        <a:rPr lang="en-US" sz="1400" b="1" u="none" strike="noStrike" cap="none">
                          <a:solidFill>
                            <a:schemeClr val="lt1"/>
                          </a:solidFill>
                        </a:rPr>
                        <a:t>Squeeze filters</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x</a:t>
                      </a:r>
                      <a:endParaRPr/>
                    </a:p>
                  </a:txBody>
                  <a:tcPr marL="31500" marR="31500" marT="31500" marB="31500" anchor="ctr"/>
                </a:tc>
              </a:tr>
              <a:tr h="567075">
                <a:tc>
                  <a:txBody>
                    <a:bodyPr/>
                    <a:lstStyle/>
                    <a:p>
                      <a:pPr marL="0" marR="0" lvl="0" indent="0" algn="l" rtl="0">
                        <a:spcBef>
                          <a:spcPts val="0"/>
                        </a:spcBef>
                        <a:spcAft>
                          <a:spcPts val="0"/>
                        </a:spcAft>
                        <a:buNone/>
                      </a:pPr>
                      <a:r>
                        <a:rPr lang="en-US" sz="1400" b="1" u="none" strike="noStrike" cap="none">
                          <a:solidFill>
                            <a:schemeClr val="lt1"/>
                          </a:solidFill>
                        </a:rPr>
                        <a:t>Straw-style filters</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x</a:t>
                      </a:r>
                      <a:endParaRPr/>
                    </a:p>
                  </a:txBody>
                  <a:tcPr marL="31500" marR="31500" marT="31500" marB="31500" anchor="ctr">
                    <a:solidFill>
                      <a:srgbClr val="C5D8F1"/>
                    </a:solidFill>
                  </a:tcPr>
                </a:tc>
              </a:tr>
              <a:tr h="567075">
                <a:tc>
                  <a:txBody>
                    <a:bodyPr/>
                    <a:lstStyle/>
                    <a:p>
                      <a:pPr marL="0" marR="0" lvl="0" indent="0" algn="l" rtl="0">
                        <a:spcBef>
                          <a:spcPts val="0"/>
                        </a:spcBef>
                        <a:spcAft>
                          <a:spcPts val="0"/>
                        </a:spcAft>
                        <a:buNone/>
                      </a:pPr>
                      <a:r>
                        <a:rPr lang="en-US" sz="1400" b="1" u="none" strike="noStrike" cap="none">
                          <a:solidFill>
                            <a:schemeClr val="lt1"/>
                          </a:solidFill>
                        </a:rPr>
                        <a:t>Chemicals</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tc>
              </a:tr>
              <a:tr h="567075">
                <a:tc>
                  <a:txBody>
                    <a:bodyPr/>
                    <a:lstStyle/>
                    <a:p>
                      <a:pPr marL="0" marR="0" lvl="0" indent="0" algn="l" rtl="0">
                        <a:spcBef>
                          <a:spcPts val="0"/>
                        </a:spcBef>
                        <a:spcAft>
                          <a:spcPts val="0"/>
                        </a:spcAft>
                        <a:buNone/>
                      </a:pPr>
                      <a:r>
                        <a:rPr lang="en-US" sz="1400" b="1" u="none" strike="noStrike" cap="none">
                          <a:solidFill>
                            <a:schemeClr val="lt1"/>
                          </a:solidFill>
                        </a:rPr>
                        <a:t>Boiling</a:t>
                      </a:r>
                      <a:endParaRPr/>
                    </a:p>
                  </a:txBody>
                  <a:tcPr marL="31500" marR="31500" marT="31500" marB="31500" anchor="ctr">
                    <a:solidFill>
                      <a:srgbClr val="538CD5"/>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x</a:t>
                      </a:r>
                      <a:endParaRPr/>
                    </a:p>
                  </a:txBody>
                  <a:tcPr marL="31500" marR="31500" marT="31500" marB="31500" anchor="ctr">
                    <a:solidFill>
                      <a:srgbClr val="C5D8F1"/>
                    </a:solidFill>
                  </a:tcPr>
                </a:tc>
                <a:tc>
                  <a:txBody>
                    <a:bodyPr/>
                    <a:lstStyle/>
                    <a:p>
                      <a:pPr marL="0" marR="0" lvl="0" indent="0" algn="ctr" rtl="0">
                        <a:spcBef>
                          <a:spcPts val="0"/>
                        </a:spcBef>
                        <a:spcAft>
                          <a:spcPts val="0"/>
                        </a:spcAft>
                        <a:buNone/>
                      </a:pPr>
                      <a:r>
                        <a:rPr lang="en-US" sz="1600" b="1" u="none" strike="noStrike" cap="none"/>
                        <a:t> </a:t>
                      </a:r>
                      <a:endParaRPr/>
                    </a:p>
                  </a:txBody>
                  <a:tcPr marL="31500" marR="31500" marT="31500" marB="31500" anchor="ctr">
                    <a:solidFill>
                      <a:srgbClr val="C5D8F1"/>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Filters Vs. Water Purifiers</a:t>
            </a:r>
            <a:endParaRPr/>
          </a:p>
        </p:txBody>
      </p:sp>
      <p:sp>
        <p:nvSpPr>
          <p:cNvPr id="116" name="Google Shape;116;p15"/>
          <p:cNvSpPr txBox="1">
            <a:spLocks noGrp="1"/>
          </p:cNvSpPr>
          <p:nvPr>
            <p:ph type="body" idx="1"/>
          </p:nvPr>
        </p:nvSpPr>
        <p:spPr>
          <a:xfrm>
            <a:off x="251520" y="1340768"/>
            <a:ext cx="4896544" cy="51845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The difference between a water filter and a water purifier is the size of the microorganism each combats:</a:t>
            </a:r>
            <a:endParaRPr/>
          </a:p>
          <a:p>
            <a:pPr marL="800100" lvl="1" indent="-342900" algn="l" rtl="0">
              <a:spcBef>
                <a:spcPts val="320"/>
              </a:spcBef>
              <a:spcAft>
                <a:spcPts val="0"/>
              </a:spcAft>
              <a:buClr>
                <a:srgbClr val="595959"/>
              </a:buClr>
              <a:buSzPts val="1600"/>
              <a:buChar char="–"/>
            </a:pPr>
            <a:r>
              <a:rPr lang="en-US" b="1"/>
              <a:t>Water filters</a:t>
            </a:r>
            <a:r>
              <a:rPr lang="en-US"/>
              <a:t> work by physically straining out protozoan cysts (such as Cryptosporidium and Giardia lamblia) and bacteria (such as E. coli, Salmonella, Campylobacter and Shigella). These biological pathogens are the main water concerns if you’re traveling in the U.S. and Canada.</a:t>
            </a:r>
            <a:endParaRPr/>
          </a:p>
          <a:p>
            <a:pPr marL="800100" lvl="1" indent="-342900" algn="l" rtl="0">
              <a:spcBef>
                <a:spcPts val="320"/>
              </a:spcBef>
              <a:spcAft>
                <a:spcPts val="0"/>
              </a:spcAft>
              <a:buClr>
                <a:srgbClr val="595959"/>
              </a:buClr>
              <a:buSzPts val="1600"/>
              <a:buChar char="–"/>
            </a:pPr>
            <a:r>
              <a:rPr lang="en-US" b="1"/>
              <a:t>Water purifiers</a:t>
            </a:r>
            <a:r>
              <a:rPr lang="en-US"/>
              <a:t> also combat viruses, which are too tiny for most filters to effectively catch. If you’re traveling in less-developed areas of the world, consider products that also provide protection for viruses (such as hepatitis A, rotavirus and norovirus).</a:t>
            </a:r>
            <a:endParaRPr/>
          </a:p>
        </p:txBody>
      </p:sp>
      <p:pic>
        <p:nvPicPr>
          <p:cNvPr id="117" name="Google Shape;117;p15"/>
          <p:cNvPicPr preferRelativeResize="0"/>
          <p:nvPr/>
        </p:nvPicPr>
        <p:blipFill rotWithShape="1">
          <a:blip r:embed="rId3">
            <a:alphaModFix/>
          </a:blip>
          <a:srcRect t="6951" b="4849"/>
          <a:stretch/>
        </p:blipFill>
        <p:spPr>
          <a:xfrm>
            <a:off x="5364088" y="1340768"/>
            <a:ext cx="3539462" cy="46805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Water Filters and Purifiers Work</a:t>
            </a:r>
            <a:endParaRPr/>
          </a:p>
        </p:txBody>
      </p:sp>
      <p:sp>
        <p:nvSpPr>
          <p:cNvPr id="123" name="Google Shape;123;p16"/>
          <p:cNvSpPr txBox="1">
            <a:spLocks noGrp="1"/>
          </p:cNvSpPr>
          <p:nvPr>
            <p:ph type="body" idx="1"/>
          </p:nvPr>
        </p:nvSpPr>
        <p:spPr>
          <a:xfrm>
            <a:off x="3707904" y="1340768"/>
            <a:ext cx="5184576" cy="5184576"/>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Every filter and many purifiers include an internal </a:t>
            </a:r>
            <a:r>
              <a:rPr lang="en-US" b="1"/>
              <a:t>element</a:t>
            </a:r>
            <a:r>
              <a:rPr lang="en-US"/>
              <a:t> or </a:t>
            </a:r>
            <a:r>
              <a:rPr lang="en-US" b="1"/>
              <a:t>cartridge</a:t>
            </a:r>
            <a:r>
              <a:rPr lang="en-US"/>
              <a:t>, a component that has microscopic pores that catch debris, protozoa and bacteria. Over time, strained matter gums up an element’s pores, requiring it to be cleaned and eventually replaced.</a:t>
            </a:r>
            <a:endParaRPr/>
          </a:p>
          <a:p>
            <a:pPr marL="342900" lvl="0" indent="-342900" algn="l" rtl="0">
              <a:spcBef>
                <a:spcPts val="400"/>
              </a:spcBef>
              <a:spcAft>
                <a:spcPts val="0"/>
              </a:spcAft>
              <a:buClr>
                <a:srgbClr val="595959"/>
              </a:buClr>
              <a:buSzPts val="2000"/>
              <a:buFont typeface="Arial"/>
              <a:buChar char="•"/>
            </a:pPr>
            <a:r>
              <a:rPr lang="en-US"/>
              <a:t>Most purifiers use </a:t>
            </a:r>
            <a:r>
              <a:rPr lang="en-US" b="1"/>
              <a:t>chemicals</a:t>
            </a:r>
            <a:r>
              <a:rPr lang="en-US"/>
              <a:t> (such as iodine) to kill viruses, which are too small for most filter elements. Another purification method relies instead on ultraviolet light to treat the pathogens.</a:t>
            </a:r>
            <a:endParaRPr/>
          </a:p>
          <a:p>
            <a:pPr marL="342900" lvl="0" indent="-342900" algn="l" rtl="0">
              <a:spcBef>
                <a:spcPts val="400"/>
              </a:spcBef>
              <a:spcAft>
                <a:spcPts val="0"/>
              </a:spcAft>
              <a:buClr>
                <a:srgbClr val="595959"/>
              </a:buClr>
              <a:buSzPts val="2000"/>
              <a:buFont typeface="Arial"/>
              <a:buChar char="•"/>
            </a:pPr>
            <a:r>
              <a:rPr lang="en-US"/>
              <a:t>Many filters and purifiers also include </a:t>
            </a:r>
            <a:r>
              <a:rPr lang="en-US" b="1"/>
              <a:t>activated carbon</a:t>
            </a:r>
            <a:r>
              <a:rPr lang="en-US"/>
              <a:t> in their elements because it’s effective at removing unpleasant tastes from things like leaf tannins. Activated carbon also reduces contaminants like pesticides and other industrial chemicals.</a:t>
            </a:r>
            <a:endParaRPr/>
          </a:p>
          <a:p>
            <a:pPr marL="342900" lvl="0" indent="-215900" algn="l" rtl="0">
              <a:spcBef>
                <a:spcPts val="400"/>
              </a:spcBef>
              <a:spcAft>
                <a:spcPts val="0"/>
              </a:spcAft>
              <a:buClr>
                <a:srgbClr val="595959"/>
              </a:buClr>
              <a:buSzPts val="2000"/>
              <a:buFont typeface="Arial"/>
              <a:buNone/>
            </a:pPr>
            <a:endParaRPr/>
          </a:p>
        </p:txBody>
      </p:sp>
      <p:pic>
        <p:nvPicPr>
          <p:cNvPr id="124" name="Google Shape;124;p16"/>
          <p:cNvPicPr preferRelativeResize="0"/>
          <p:nvPr/>
        </p:nvPicPr>
        <p:blipFill rotWithShape="1">
          <a:blip r:embed="rId3">
            <a:alphaModFix/>
          </a:blip>
          <a:srcRect l="12586" r="8306"/>
          <a:stretch/>
        </p:blipFill>
        <p:spPr>
          <a:xfrm>
            <a:off x="251520" y="1412776"/>
            <a:ext cx="3312368" cy="41871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The Role of Prefilters</a:t>
            </a:r>
            <a:endParaRPr/>
          </a:p>
        </p:txBody>
      </p:sp>
      <p:sp>
        <p:nvSpPr>
          <p:cNvPr id="130" name="Google Shape;130;p17"/>
          <p:cNvSpPr txBox="1">
            <a:spLocks noGrp="1"/>
          </p:cNvSpPr>
          <p:nvPr>
            <p:ph type="body" idx="1"/>
          </p:nvPr>
        </p:nvSpPr>
        <p:spPr>
          <a:xfrm>
            <a:off x="251520" y="1340768"/>
            <a:ext cx="5256584" cy="525658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Silty water, leaf debris and mud, though not a health concern, impact how easy water is to treat, how much field maintenance is required and the lifespan of filter elements.</a:t>
            </a:r>
            <a:endParaRPr/>
          </a:p>
          <a:p>
            <a:pPr marL="342900" lvl="0" indent="-342900" algn="l" rtl="0">
              <a:spcBef>
                <a:spcPts val="400"/>
              </a:spcBef>
              <a:spcAft>
                <a:spcPts val="0"/>
              </a:spcAft>
              <a:buClr>
                <a:srgbClr val="595959"/>
              </a:buClr>
              <a:buSzPts val="2000"/>
              <a:buFont typeface="Arial"/>
              <a:buChar char="•"/>
            </a:pPr>
            <a:r>
              <a:rPr lang="en-US"/>
              <a:t>Use a prefilter to remove large particles from your water to improve the treatment process.</a:t>
            </a:r>
            <a:endParaRPr/>
          </a:p>
          <a:p>
            <a:pPr marL="342900" lvl="0" indent="-342900" algn="l" rtl="0">
              <a:spcBef>
                <a:spcPts val="400"/>
              </a:spcBef>
              <a:spcAft>
                <a:spcPts val="0"/>
              </a:spcAft>
              <a:buClr>
                <a:srgbClr val="595959"/>
              </a:buClr>
              <a:buSzPts val="2000"/>
              <a:buFont typeface="Arial"/>
              <a:buChar char="•"/>
            </a:pPr>
            <a:r>
              <a:rPr lang="en-US"/>
              <a:t>Many pump-style products come with a prefilter, or you may need to purchase one separately. </a:t>
            </a:r>
            <a:endParaRPr/>
          </a:p>
          <a:p>
            <a:pPr marL="342900" lvl="0" indent="-342900" algn="l" rtl="0">
              <a:spcBef>
                <a:spcPts val="400"/>
              </a:spcBef>
              <a:spcAft>
                <a:spcPts val="0"/>
              </a:spcAft>
              <a:buClr>
                <a:srgbClr val="595959"/>
              </a:buClr>
              <a:buSzPts val="2000"/>
              <a:buFont typeface="Arial"/>
              <a:buChar char="•"/>
            </a:pPr>
            <a:r>
              <a:rPr lang="en-US"/>
              <a:t>Here are some reasons to consider using one:</a:t>
            </a:r>
            <a:endParaRPr/>
          </a:p>
          <a:p>
            <a:pPr marL="800100" lvl="1" indent="-342900" algn="l" rtl="0">
              <a:spcBef>
                <a:spcPts val="320"/>
              </a:spcBef>
              <a:spcAft>
                <a:spcPts val="0"/>
              </a:spcAft>
              <a:buClr>
                <a:srgbClr val="595959"/>
              </a:buClr>
              <a:buSzPts val="1600"/>
              <a:buChar char="–"/>
            </a:pPr>
            <a:r>
              <a:rPr lang="en-US"/>
              <a:t>It helps maintain a pump filter’s flow rate, lessen cleaning chores and extend its element life.</a:t>
            </a:r>
            <a:endParaRPr/>
          </a:p>
          <a:p>
            <a:pPr marL="800100" lvl="1" indent="-342900" algn="l" rtl="0">
              <a:spcBef>
                <a:spcPts val="320"/>
              </a:spcBef>
              <a:spcAft>
                <a:spcPts val="0"/>
              </a:spcAft>
              <a:buClr>
                <a:srgbClr val="595959"/>
              </a:buClr>
              <a:buSzPts val="1600"/>
              <a:buChar char="–"/>
            </a:pPr>
            <a:r>
              <a:rPr lang="en-US"/>
              <a:t>It improves the effectiveness of chemical treatments.</a:t>
            </a:r>
            <a:endParaRPr/>
          </a:p>
          <a:p>
            <a:pPr marL="800100" lvl="1" indent="-342900" algn="l" rtl="0">
              <a:spcBef>
                <a:spcPts val="320"/>
              </a:spcBef>
              <a:spcAft>
                <a:spcPts val="0"/>
              </a:spcAft>
              <a:buClr>
                <a:srgbClr val="595959"/>
              </a:buClr>
              <a:buSzPts val="1600"/>
              <a:buChar char="–"/>
            </a:pPr>
            <a:r>
              <a:rPr lang="en-US"/>
              <a:t>It’s absolutely essential prior to using a UV purifier on nonclear water.</a:t>
            </a:r>
            <a:endParaRPr/>
          </a:p>
          <a:p>
            <a:pPr marL="342900" lvl="0" indent="-215900" algn="l" rtl="0">
              <a:spcBef>
                <a:spcPts val="400"/>
              </a:spcBef>
              <a:spcAft>
                <a:spcPts val="0"/>
              </a:spcAft>
              <a:buClr>
                <a:srgbClr val="595959"/>
              </a:buClr>
              <a:buSzPts val="2000"/>
              <a:buFont typeface="Arial"/>
              <a:buNone/>
            </a:pPr>
            <a:endParaRPr/>
          </a:p>
        </p:txBody>
      </p:sp>
      <p:pic>
        <p:nvPicPr>
          <p:cNvPr id="131" name="Google Shape;131;p17"/>
          <p:cNvPicPr preferRelativeResize="0"/>
          <p:nvPr/>
        </p:nvPicPr>
        <p:blipFill rotWithShape="1">
          <a:blip r:embed="rId3">
            <a:alphaModFix/>
          </a:blip>
          <a:srcRect/>
          <a:stretch/>
        </p:blipFill>
        <p:spPr>
          <a:xfrm>
            <a:off x="5796136" y="1362059"/>
            <a:ext cx="3240360" cy="3240360"/>
          </a:xfrm>
          <a:prstGeom prst="rect">
            <a:avLst/>
          </a:prstGeom>
          <a:noFill/>
          <a:ln>
            <a:noFill/>
          </a:ln>
        </p:spPr>
      </p:pic>
      <p:sp>
        <p:nvSpPr>
          <p:cNvPr id="132" name="Google Shape;132;p17"/>
          <p:cNvSpPr/>
          <p:nvPr/>
        </p:nvSpPr>
        <p:spPr>
          <a:xfrm>
            <a:off x="6228184" y="4824408"/>
            <a:ext cx="101265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595959"/>
                </a:solidFill>
                <a:latin typeface="Calibri"/>
                <a:ea typeface="Calibri"/>
                <a:cs typeface="Calibri"/>
                <a:sym typeface="Calibri"/>
              </a:rPr>
              <a:t>Prefilter</a:t>
            </a:r>
            <a:endParaRPr sz="2000">
              <a:solidFill>
                <a:srgbClr val="595959"/>
              </a:solidFill>
              <a:latin typeface="Calibri"/>
              <a:ea typeface="Calibri"/>
              <a:cs typeface="Calibri"/>
              <a:sym typeface="Calibri"/>
            </a:endParaRPr>
          </a:p>
        </p:txBody>
      </p:sp>
      <p:cxnSp>
        <p:nvCxnSpPr>
          <p:cNvPr id="133" name="Google Shape;133;p17"/>
          <p:cNvCxnSpPr>
            <a:stCxn id="132" idx="3"/>
          </p:cNvCxnSpPr>
          <p:nvPr/>
        </p:nvCxnSpPr>
        <p:spPr>
          <a:xfrm rot="10800000" flipH="1">
            <a:off x="7240834" y="4602363"/>
            <a:ext cx="427500" cy="422100"/>
          </a:xfrm>
          <a:prstGeom prst="straightConnector1">
            <a:avLst/>
          </a:prstGeom>
          <a:noFill/>
          <a:ln w="28575" cap="flat" cmpd="sng">
            <a:solidFill>
              <a:srgbClr val="595959"/>
            </a:solidFill>
            <a:prstDash val="solid"/>
            <a:round/>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Water Treatment Methods</a:t>
            </a:r>
            <a:endParaRPr/>
          </a:p>
        </p:txBody>
      </p:sp>
      <p:sp>
        <p:nvSpPr>
          <p:cNvPr id="139" name="Google Shape;139;p18"/>
          <p:cNvSpPr txBox="1">
            <a:spLocks noGrp="1"/>
          </p:cNvSpPr>
          <p:nvPr>
            <p:ph type="body" idx="1"/>
          </p:nvPr>
        </p:nvSpPr>
        <p:spPr>
          <a:xfrm>
            <a:off x="251520" y="1340768"/>
            <a:ext cx="5256584" cy="5256584"/>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b="1"/>
              <a:t>Pump Filters and Purifiers</a:t>
            </a:r>
            <a:endParaRPr/>
          </a:p>
          <a:p>
            <a:pPr marL="342900" lvl="0" indent="-342900" algn="l" rtl="0">
              <a:spcBef>
                <a:spcPts val="400"/>
              </a:spcBef>
              <a:spcAft>
                <a:spcPts val="0"/>
              </a:spcAft>
              <a:buClr>
                <a:srgbClr val="595959"/>
              </a:buClr>
              <a:buSzPts val="2000"/>
              <a:buFont typeface="Arial"/>
              <a:buChar char="•"/>
            </a:pPr>
            <a:r>
              <a:rPr lang="en-US"/>
              <a:t>Drop the intake hose into your source and the outlet hose into your water bottle, then work the pump. Some models thread directly to a bottle or reservoir. Pump mechanisms differ, as do flow rates, so compare specs. </a:t>
            </a:r>
            <a:endParaRPr/>
          </a:p>
          <a:p>
            <a:pPr marL="342900" lvl="0" indent="-342900" algn="l" rtl="0">
              <a:spcBef>
                <a:spcPts val="400"/>
              </a:spcBef>
              <a:spcAft>
                <a:spcPts val="0"/>
              </a:spcAft>
              <a:buClr>
                <a:srgbClr val="595959"/>
              </a:buClr>
              <a:buSzPts val="2000"/>
              <a:buFont typeface="Arial"/>
              <a:buChar char="•"/>
            </a:pPr>
            <a:r>
              <a:rPr lang="en-US"/>
              <a:t> </a:t>
            </a:r>
            <a:r>
              <a:rPr lang="en-US" b="1"/>
              <a:t>Pros:</a:t>
            </a:r>
            <a:endParaRPr/>
          </a:p>
          <a:p>
            <a:pPr marL="800100" lvl="1" indent="-342900" algn="l" rtl="0">
              <a:spcBef>
                <a:spcPts val="320"/>
              </a:spcBef>
              <a:spcAft>
                <a:spcPts val="0"/>
              </a:spcAft>
              <a:buClr>
                <a:srgbClr val="595959"/>
              </a:buClr>
              <a:buSzPts val="1600"/>
              <a:buChar char="–"/>
            </a:pPr>
            <a:r>
              <a:rPr lang="en-US"/>
              <a:t>You can process precisely the amount of water you need.</a:t>
            </a:r>
            <a:endParaRPr/>
          </a:p>
          <a:p>
            <a:pPr marL="800100" lvl="1" indent="-342900" algn="l" rtl="0">
              <a:spcBef>
                <a:spcPts val="320"/>
              </a:spcBef>
              <a:spcAft>
                <a:spcPts val="0"/>
              </a:spcAft>
              <a:buClr>
                <a:srgbClr val="595959"/>
              </a:buClr>
              <a:buSzPts val="1600"/>
              <a:buChar char="–"/>
            </a:pPr>
            <a:r>
              <a:rPr lang="en-US"/>
              <a:t>Water can be pulled from seeps and shallow water sources.</a:t>
            </a:r>
            <a:endParaRPr/>
          </a:p>
          <a:p>
            <a:pPr marL="800100" lvl="1" indent="-342900" algn="l" rtl="0">
              <a:spcBef>
                <a:spcPts val="320"/>
              </a:spcBef>
              <a:spcAft>
                <a:spcPts val="0"/>
              </a:spcAft>
              <a:buClr>
                <a:srgbClr val="595959"/>
              </a:buClr>
              <a:buSzPts val="1600"/>
              <a:buChar char="–"/>
            </a:pPr>
            <a:r>
              <a:rPr lang="en-US"/>
              <a:t>The internal element or cartridge is replaceable.</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Pumping can be a chore, especially at the end of the element’s lifespan.</a:t>
            </a:r>
            <a:endParaRPr/>
          </a:p>
          <a:p>
            <a:pPr marL="800100" lvl="1" indent="-342900" algn="l" rtl="0">
              <a:spcBef>
                <a:spcPts val="320"/>
              </a:spcBef>
              <a:spcAft>
                <a:spcPts val="0"/>
              </a:spcAft>
              <a:buClr>
                <a:srgbClr val="595959"/>
              </a:buClr>
              <a:buSzPts val="1600"/>
              <a:buChar char="–"/>
            </a:pPr>
            <a:r>
              <a:rPr lang="en-US"/>
              <a:t>Field cleaning of the element is required.</a:t>
            </a:r>
            <a:endParaRPr/>
          </a:p>
          <a:p>
            <a:pPr marL="800100" lvl="1" indent="-342900" algn="l" rtl="0">
              <a:spcBef>
                <a:spcPts val="320"/>
              </a:spcBef>
              <a:spcAft>
                <a:spcPts val="0"/>
              </a:spcAft>
              <a:buClr>
                <a:srgbClr val="595959"/>
              </a:buClr>
              <a:buSzPts val="1600"/>
              <a:buChar char="–"/>
            </a:pPr>
            <a:r>
              <a:rPr lang="en-US"/>
              <a:t>Weight and bulk are greater than other treatment methods.</a:t>
            </a:r>
            <a:endParaRPr/>
          </a:p>
          <a:p>
            <a:pPr marL="342900" lvl="0" indent="-215900" algn="l" rtl="0">
              <a:spcBef>
                <a:spcPts val="400"/>
              </a:spcBef>
              <a:spcAft>
                <a:spcPts val="0"/>
              </a:spcAft>
              <a:buClr>
                <a:srgbClr val="595959"/>
              </a:buClr>
              <a:buSzPts val="2000"/>
              <a:buFont typeface="Arial"/>
              <a:buNone/>
            </a:pPr>
            <a:endParaRPr/>
          </a:p>
        </p:txBody>
      </p:sp>
      <p:pic>
        <p:nvPicPr>
          <p:cNvPr id="140" name="Google Shape;140;p18"/>
          <p:cNvPicPr preferRelativeResize="0"/>
          <p:nvPr/>
        </p:nvPicPr>
        <p:blipFill rotWithShape="1">
          <a:blip r:embed="rId3">
            <a:alphaModFix/>
          </a:blip>
          <a:srcRect l="14563"/>
          <a:stretch/>
        </p:blipFill>
        <p:spPr>
          <a:xfrm>
            <a:off x="5460993" y="1484784"/>
            <a:ext cx="3575503" cy="2307307"/>
          </a:xfrm>
          <a:prstGeom prst="rect">
            <a:avLst/>
          </a:prstGeom>
          <a:noFill/>
          <a:ln>
            <a:noFill/>
          </a:ln>
        </p:spPr>
      </p:pic>
    </p:spTree>
  </p:cSld>
  <p:clrMapOvr>
    <a:masterClrMapping/>
  </p:clrMapOvr>
</p:sld>
</file>

<file path=ppt/theme/theme1.xml><?xml version="1.0" encoding="utf-8"?>
<a:theme xmlns:a="http://schemas.openxmlformats.org/drawingml/2006/main"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4036</Words>
  <Application>Microsoft Office PowerPoint</Application>
  <PresentationFormat>On-screen Show (4:3)</PresentationFormat>
  <Paragraphs>369</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Gulimche</vt:lpstr>
      <vt:lpstr>Malgun Gothic</vt:lpstr>
      <vt:lpstr>Arial</vt:lpstr>
      <vt:lpstr>Calibri</vt:lpstr>
      <vt:lpstr>Calibri Light</vt:lpstr>
      <vt:lpstr>Courier New</vt:lpstr>
      <vt:lpstr>Office 테마</vt:lpstr>
      <vt:lpstr>Backpacking Guide Course #6</vt:lpstr>
      <vt:lpstr>PowerPoint Presentation</vt:lpstr>
      <vt:lpstr>PowerPoint Presentation</vt:lpstr>
      <vt:lpstr>Water Treatment Basics</vt:lpstr>
      <vt:lpstr>Ways to Treat Water</vt:lpstr>
      <vt:lpstr>Water Filters Vs. Water Purifiers</vt:lpstr>
      <vt:lpstr>How Water Filters and Purifiers Work</vt:lpstr>
      <vt:lpstr>The Role of Prefilters</vt:lpstr>
      <vt:lpstr>Water Treatment Methods</vt:lpstr>
      <vt:lpstr>Water Treatment Methods</vt:lpstr>
      <vt:lpstr>Water Treatment Methods</vt:lpstr>
      <vt:lpstr>Water Treatment Methods</vt:lpstr>
      <vt:lpstr>Water Treatment Methods</vt:lpstr>
      <vt:lpstr>Water Treatment Methods</vt:lpstr>
      <vt:lpstr>Water Treatment Methods</vt:lpstr>
      <vt:lpstr>Water Treatment Methods</vt:lpstr>
      <vt:lpstr>Water Treatment Tips and Best Practices</vt:lpstr>
      <vt:lpstr>PowerPoint Presentation</vt:lpstr>
      <vt:lpstr>Dishwashing</vt:lpstr>
      <vt:lpstr>Steps For Easy Dishwashing</vt:lpstr>
      <vt:lpstr>Steps For Easy Dishwashing</vt:lpstr>
      <vt:lpstr>How to Deal with Food Scraps, the Leave No Trace Way</vt:lpstr>
      <vt:lpstr>Backpacking Hygiene</vt:lpstr>
      <vt:lpstr>What Are Backpacking Hygiene Essentials?</vt:lpstr>
      <vt:lpstr>What Are Backpacking Hygiene Essentials?</vt:lpstr>
      <vt:lpstr>Hand Sanitizer Is a Backpacking Godsend</vt:lpstr>
      <vt:lpstr>How Do I Shower (or Keep Clean) When I’m Backpacking?</vt:lpstr>
      <vt:lpstr>Take Proper Care of Your Feet</vt:lpstr>
      <vt:lpstr>Change Your Clothes</vt:lpstr>
      <vt:lpstr>How To Do Your Laundry While Backpacking</vt:lpstr>
      <vt:lpstr>How To Deal With Your Period While Backpacking (For The Girls)</vt:lpstr>
      <vt:lpstr>Human Waste (How to poop and pee in the woods!)</vt:lpstr>
      <vt:lpstr>How to Pee in the Woods</vt:lpstr>
      <vt:lpstr>How to Poop in the Woods</vt:lpstr>
      <vt:lpstr>How to Poop in the Woods</vt:lpstr>
      <vt:lpstr>How to Poop in the Woods</vt:lpstr>
      <vt:lpstr>How to Poop in the Woods (with Paper Towels)</vt:lpstr>
      <vt:lpstr>How to Poop in the Woods (with Paper Towels)</vt:lpstr>
      <vt:lpstr>How to Poop in the Woods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Backpacking Guide Course #6</dc:title>
  <dc:creator>Terry McKibben</dc:creator>
  <cp:lastModifiedBy>Terry McKibben</cp:lastModifiedBy>
  <cp:revision>1</cp:revision>
  <dcterms:modified xsi:type="dcterms:W3CDTF">2023-02-17T18:00:36Z</dcterms:modified>
</cp:coreProperties>
</file>